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5.xml" ContentType="application/vnd.openxmlformats-officedocument.presentationml.tags+xml"/>
  <Override PartName="/ppt/notesSlides/notesSlide21.xml" ContentType="application/vnd.openxmlformats-officedocument.presentationml.notesSlide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726" r:id="rId2"/>
    <p:sldId id="289" r:id="rId3"/>
    <p:sldId id="653" r:id="rId4"/>
    <p:sldId id="810" r:id="rId5"/>
    <p:sldId id="831" r:id="rId6"/>
    <p:sldId id="832" r:id="rId7"/>
    <p:sldId id="833" r:id="rId8"/>
    <p:sldId id="834" r:id="rId9"/>
    <p:sldId id="835" r:id="rId10"/>
    <p:sldId id="837" r:id="rId11"/>
    <p:sldId id="838" r:id="rId12"/>
    <p:sldId id="700" r:id="rId13"/>
    <p:sldId id="701" r:id="rId14"/>
    <p:sldId id="702" r:id="rId15"/>
    <p:sldId id="999" r:id="rId16"/>
    <p:sldId id="1551" r:id="rId17"/>
    <p:sldId id="1554" r:id="rId18"/>
    <p:sldId id="710" r:id="rId19"/>
    <p:sldId id="938" r:id="rId20"/>
    <p:sldId id="1000" r:id="rId21"/>
    <p:sldId id="1559" r:id="rId22"/>
    <p:sldId id="1560" r:id="rId23"/>
    <p:sldId id="1561" r:id="rId24"/>
    <p:sldId id="530" r:id="rId25"/>
    <p:sldId id="975" r:id="rId26"/>
    <p:sldId id="821" r:id="rId27"/>
    <p:sldId id="822" r:id="rId28"/>
    <p:sldId id="823" r:id="rId29"/>
    <p:sldId id="984" r:id="rId30"/>
    <p:sldId id="985" r:id="rId31"/>
    <p:sldId id="1576" r:id="rId32"/>
    <p:sldId id="1577" r:id="rId33"/>
    <p:sldId id="983" r:id="rId34"/>
    <p:sldId id="986" r:id="rId35"/>
    <p:sldId id="531" r:id="rId36"/>
    <p:sldId id="850" r:id="rId37"/>
    <p:sldId id="1562" r:id="rId38"/>
    <p:sldId id="1549" r:id="rId39"/>
    <p:sldId id="1550" r:id="rId40"/>
    <p:sldId id="1557" r:id="rId41"/>
    <p:sldId id="1564" r:id="rId42"/>
    <p:sldId id="862" r:id="rId43"/>
    <p:sldId id="535" r:id="rId44"/>
    <p:sldId id="1565" r:id="rId45"/>
    <p:sldId id="1566" r:id="rId46"/>
    <p:sldId id="789" r:id="rId47"/>
    <p:sldId id="1567" r:id="rId48"/>
    <p:sldId id="897" r:id="rId49"/>
    <p:sldId id="898" r:id="rId50"/>
    <p:sldId id="1568" r:id="rId51"/>
    <p:sldId id="1569" r:id="rId52"/>
    <p:sldId id="794" r:id="rId53"/>
    <p:sldId id="1570" r:id="rId54"/>
    <p:sldId id="1571" r:id="rId55"/>
    <p:sldId id="901" r:id="rId56"/>
    <p:sldId id="1572" r:id="rId57"/>
    <p:sldId id="1573" r:id="rId58"/>
    <p:sldId id="800" r:id="rId59"/>
    <p:sldId id="539" r:id="rId60"/>
    <p:sldId id="990" r:id="rId61"/>
    <p:sldId id="992" r:id="rId62"/>
    <p:sldId id="991" r:id="rId63"/>
    <p:sldId id="830" r:id="rId64"/>
    <p:sldId id="796" r:id="rId65"/>
    <p:sldId id="797" r:id="rId66"/>
    <p:sldId id="798" r:id="rId67"/>
    <p:sldId id="799" r:id="rId68"/>
    <p:sldId id="1558" r:id="rId69"/>
    <p:sldId id="994" r:id="rId70"/>
    <p:sldId id="1574" r:id="rId71"/>
    <p:sldId id="1575" r:id="rId72"/>
    <p:sldId id="803" r:id="rId73"/>
    <p:sldId id="521" r:id="rId74"/>
    <p:sldId id="804" r:id="rId75"/>
    <p:sldId id="805" r:id="rId76"/>
    <p:sldId id="806" r:id="rId77"/>
    <p:sldId id="807" r:id="rId78"/>
    <p:sldId id="494" r:id="rId79"/>
    <p:sldId id="503" r:id="rId80"/>
    <p:sldId id="511" r:id="rId81"/>
    <p:sldId id="592" r:id="rId82"/>
    <p:sldId id="840" r:id="rId83"/>
    <p:sldId id="841" r:id="rId84"/>
    <p:sldId id="808" r:id="rId85"/>
    <p:sldId id="809" r:id="rId86"/>
  </p:sldIdLst>
  <p:sldSz cx="12192000" cy="6858000"/>
  <p:notesSz cx="985678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050139"/>
    <a:srgbClr val="0000CC"/>
    <a:srgbClr val="FF0000"/>
    <a:srgbClr val="0C3226"/>
    <a:srgbClr val="00133A"/>
    <a:srgbClr val="104031"/>
    <a:srgbClr val="51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75" autoAdjust="0"/>
    <p:restoredTop sz="94660"/>
  </p:normalViewPr>
  <p:slideViewPr>
    <p:cSldViewPr>
      <p:cViewPr varScale="1">
        <p:scale>
          <a:sx n="82" d="100"/>
          <a:sy n="82" d="100"/>
        </p:scale>
        <p:origin x="91" y="82"/>
      </p:cViewPr>
      <p:guideLst>
        <p:guide orient="horz"/>
        <p:guide pos="76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52" y="-84"/>
      </p:cViewPr>
      <p:guideLst>
        <p:guide orient="horz" pos="2141"/>
        <p:guide pos="31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212288"/>
        <c:axId val="73322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73212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322496"/>
        <c:crosses val="autoZero"/>
        <c:auto val="1"/>
        <c:lblAlgn val="ctr"/>
        <c:lblOffset val="100"/>
        <c:noMultiLvlLbl val="0"/>
      </c:catAx>
      <c:valAx>
        <c:axId val="7332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2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-79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2375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100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75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3BA28F9C-000D-4CA0-8AC8-58BF011FC1AC}" type="presOf" srcId="{87D56500-3079-486D-8BCF-126CAA0E949C}" destId="{68271545-1811-4712-A500-FC0FC419A452}" srcOrd="0" destOrd="0" presId="urn:microsoft.com/office/officeart/2005/8/layout/gear1"/>
    <dgm:cxn modelId="{84E0D31C-7BD9-414F-9AA8-62DB93EC9D44}" type="presOf" srcId="{1C1AFDA2-63C7-4AD0-89A0-B98A32F6C7A6}" destId="{49DBCEC0-B24F-4704-9997-AE88600187D9}" srcOrd="2" destOrd="0" presId="urn:microsoft.com/office/officeart/2005/8/layout/gear1"/>
    <dgm:cxn modelId="{A3103797-B5C4-4CFA-8099-8F536710192D}" type="presOf" srcId="{A9872E36-200C-414B-A98E-56A74450DCF3}" destId="{24FA9A56-9A3C-4D32-A90F-5B49B746662F}" srcOrd="3" destOrd="0" presId="urn:microsoft.com/office/officeart/2005/8/layout/gear1"/>
    <dgm:cxn modelId="{E29AEB4C-AEB2-40A8-8EC9-6545EAE961EA}" type="presOf" srcId="{A9872E36-200C-414B-A98E-56A74450DCF3}" destId="{767314A7-65DB-40E8-B560-D548B2553B85}" srcOrd="2" destOrd="0" presId="urn:microsoft.com/office/officeart/2005/8/layout/gear1"/>
    <dgm:cxn modelId="{B0820684-D0F7-41F1-A6D4-729C6AC575C1}" type="presOf" srcId="{A9872E36-200C-414B-A98E-56A74450DCF3}" destId="{8D0BA86D-5344-4DC3-82C6-410D35DC4E59}" srcOrd="1" destOrd="0" presId="urn:microsoft.com/office/officeart/2005/8/layout/gear1"/>
    <dgm:cxn modelId="{4766D5F8-6D71-4BA9-BA3D-0462B63AC836}" type="presOf" srcId="{5697CCAE-7FCF-4B4E-8D15-84A209426511}" destId="{D571822E-360D-43D3-86E3-A75DAD1CD3A5}" srcOrd="0" destOrd="0" presId="urn:microsoft.com/office/officeart/2005/8/layout/gear1"/>
    <dgm:cxn modelId="{A388F817-5058-44A0-B012-4290A9F9F672}" type="presOf" srcId="{78D2AFB2-FD43-4A34-86BA-0007DA796AEA}" destId="{77213D52-446C-4140-8541-6AFE309C443B}" srcOrd="0" destOrd="0" presId="urn:microsoft.com/office/officeart/2005/8/layout/gear1"/>
    <dgm:cxn modelId="{1720BB91-6AFC-4841-A9C9-B413BF33F1C8}" type="presOf" srcId="{1C1AFDA2-63C7-4AD0-89A0-B98A32F6C7A6}" destId="{D105F10A-51D5-4D3B-B1A0-3A14020FD9B7}" srcOrd="0" destOrd="0" presId="urn:microsoft.com/office/officeart/2005/8/layout/gear1"/>
    <dgm:cxn modelId="{01402C49-437F-49E4-9E04-0F5324E17D22}" type="presOf" srcId="{A9872E36-200C-414B-A98E-56A74450DCF3}" destId="{FF1FAC84-064E-49BA-9CD8-6DBD84D94F14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E975A5A3-43DE-4F09-BB0D-DADA7D4150C5}" type="presOf" srcId="{3470786B-4CF0-454C-B04A-ABA9B7104ABE}" destId="{F24AAD2B-BF64-4451-B2DA-F9A32DACBA19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D75410F4-BFBB-4F91-83D2-1936D1CCA5DB}" type="presOf" srcId="{B4FB02AD-08B9-409B-B0FF-73FE9AEBAFF7}" destId="{9F153B0A-7DF6-4B2E-B56B-D769C8F404E5}" srcOrd="1" destOrd="0" presId="urn:microsoft.com/office/officeart/2005/8/layout/gear1"/>
    <dgm:cxn modelId="{3DEC25FD-098D-46F4-BA0A-B32AD98DE5F4}" type="presOf" srcId="{B4FB02AD-08B9-409B-B0FF-73FE9AEBAFF7}" destId="{EA14BC18-6F9A-4AEC-A8EC-D16895436963}" srcOrd="0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5179151E-48BA-4F40-96B9-FD7985D84D9A}" type="presOf" srcId="{B4FB02AD-08B9-409B-B0FF-73FE9AEBAFF7}" destId="{54688A6F-0242-43D0-A1DF-708CE7AC4083}" srcOrd="2" destOrd="0" presId="urn:microsoft.com/office/officeart/2005/8/layout/gear1"/>
    <dgm:cxn modelId="{59DDA03D-141E-4A9C-8594-D871EEEAF532}" type="presOf" srcId="{1C1AFDA2-63C7-4AD0-89A0-B98A32F6C7A6}" destId="{6C90B0CC-3B31-499A-B891-8189C81B71A3}" srcOrd="1" destOrd="0" presId="urn:microsoft.com/office/officeart/2005/8/layout/gear1"/>
    <dgm:cxn modelId="{1FFE5320-DFC3-4EEE-8582-0B43E15052F0}" type="presParOf" srcId="{77213D52-446C-4140-8541-6AFE309C443B}" destId="{EA14BC18-6F9A-4AEC-A8EC-D16895436963}" srcOrd="0" destOrd="0" presId="urn:microsoft.com/office/officeart/2005/8/layout/gear1"/>
    <dgm:cxn modelId="{C979B969-92A1-48CA-B256-6C4E502F23A9}" type="presParOf" srcId="{77213D52-446C-4140-8541-6AFE309C443B}" destId="{9F153B0A-7DF6-4B2E-B56B-D769C8F404E5}" srcOrd="1" destOrd="0" presId="urn:microsoft.com/office/officeart/2005/8/layout/gear1"/>
    <dgm:cxn modelId="{CCC4822D-8849-4BA0-80A2-366189024F83}" type="presParOf" srcId="{77213D52-446C-4140-8541-6AFE309C443B}" destId="{54688A6F-0242-43D0-A1DF-708CE7AC4083}" srcOrd="2" destOrd="0" presId="urn:microsoft.com/office/officeart/2005/8/layout/gear1"/>
    <dgm:cxn modelId="{777835BC-FCC4-480C-A32D-D7D737E3B5AB}" type="presParOf" srcId="{77213D52-446C-4140-8541-6AFE309C443B}" destId="{D105F10A-51D5-4D3B-B1A0-3A14020FD9B7}" srcOrd="3" destOrd="0" presId="urn:microsoft.com/office/officeart/2005/8/layout/gear1"/>
    <dgm:cxn modelId="{9E0F06D0-7A3E-40BE-A843-7D8E2E0AE146}" type="presParOf" srcId="{77213D52-446C-4140-8541-6AFE309C443B}" destId="{6C90B0CC-3B31-499A-B891-8189C81B71A3}" srcOrd="4" destOrd="0" presId="urn:microsoft.com/office/officeart/2005/8/layout/gear1"/>
    <dgm:cxn modelId="{6AFBBA66-42FC-4229-9FA7-92AC1ADC5644}" type="presParOf" srcId="{77213D52-446C-4140-8541-6AFE309C443B}" destId="{49DBCEC0-B24F-4704-9997-AE88600187D9}" srcOrd="5" destOrd="0" presId="urn:microsoft.com/office/officeart/2005/8/layout/gear1"/>
    <dgm:cxn modelId="{333895A7-844D-4157-9838-F53C98714B18}" type="presParOf" srcId="{77213D52-446C-4140-8541-6AFE309C443B}" destId="{FF1FAC84-064E-49BA-9CD8-6DBD84D94F14}" srcOrd="6" destOrd="0" presId="urn:microsoft.com/office/officeart/2005/8/layout/gear1"/>
    <dgm:cxn modelId="{8AE28D2E-B8DA-43C0-A9AA-DE958202ED0E}" type="presParOf" srcId="{77213D52-446C-4140-8541-6AFE309C443B}" destId="{8D0BA86D-5344-4DC3-82C6-410D35DC4E59}" srcOrd="7" destOrd="0" presId="urn:microsoft.com/office/officeart/2005/8/layout/gear1"/>
    <dgm:cxn modelId="{5F428D98-60A5-4CBD-8270-36F49D7FEBF7}" type="presParOf" srcId="{77213D52-446C-4140-8541-6AFE309C443B}" destId="{767314A7-65DB-40E8-B560-D548B2553B85}" srcOrd="8" destOrd="0" presId="urn:microsoft.com/office/officeart/2005/8/layout/gear1"/>
    <dgm:cxn modelId="{920FDC28-1CD5-4EB5-A3AF-D0A4C82D52DB}" type="presParOf" srcId="{77213D52-446C-4140-8541-6AFE309C443B}" destId="{24FA9A56-9A3C-4D32-A90F-5B49B746662F}" srcOrd="9" destOrd="0" presId="urn:microsoft.com/office/officeart/2005/8/layout/gear1"/>
    <dgm:cxn modelId="{B99E0160-B245-4F5D-8252-E8E11C14A815}" type="presParOf" srcId="{77213D52-446C-4140-8541-6AFE309C443B}" destId="{F24AAD2B-BF64-4451-B2DA-F9A32DACBA19}" srcOrd="10" destOrd="0" presId="urn:microsoft.com/office/officeart/2005/8/layout/gear1"/>
    <dgm:cxn modelId="{5D0238D6-657A-4772-8156-3AA218D5347E}" type="presParOf" srcId="{77213D52-446C-4140-8541-6AFE309C443B}" destId="{D571822E-360D-43D3-86E3-A75DAD1CD3A5}" srcOrd="11" destOrd="0" presId="urn:microsoft.com/office/officeart/2005/8/layout/gear1"/>
    <dgm:cxn modelId="{D99F375C-6FFE-4646-BE4E-2AB9EE9FFBC2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35E31D-9C3C-4FB2-B993-E870DBF0E5E5}" type="doc">
      <dgm:prSet loTypeId="urn:microsoft.com/office/officeart/2005/8/layout/arrow3" loCatId="relationship" qsTypeId="urn:microsoft.com/office/officeart/2005/8/quickstyle/simple1#3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BE5D3FA2-5F3D-4C80-AF3B-2BE7351D185D}">
      <dgm:prSet phldrT="[文字]" custT="1"/>
      <dgm:spPr/>
      <dgm:t>
        <a:bodyPr/>
        <a:lstStyle/>
        <a:p>
          <a:r>
            <a:rPr lang="zh-TW" altLang="en-US" sz="2400" b="1" u="sng" dirty="0">
              <a:solidFill>
                <a:srgbClr val="C00000"/>
              </a:solidFill>
              <a:effectLst/>
              <a:latin typeface="華康細圓體" pitchFamily="49" charset="-120"/>
              <a:ea typeface="華康細圓體" pitchFamily="49" charset="-120"/>
            </a:rPr>
            <a:t>想要</a:t>
          </a:r>
          <a:r>
            <a:rPr lang="zh-TW" altLang="en-US" sz="2400" b="1" dirty="0">
              <a:solidFill>
                <a:srgbClr val="C00000"/>
              </a:solidFill>
              <a:latin typeface="華康細圓體" pitchFamily="49" charset="-120"/>
              <a:ea typeface="華康細圓體" pitchFamily="49" charset="-120"/>
            </a:rPr>
            <a:t>：</a:t>
          </a:r>
          <a:r>
            <a:rPr kumimoji="0" lang="zh-TW" altLang="en-US" sz="1400" b="1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您知道自己想要的是什麼</a:t>
          </a:r>
          <a:r>
            <a:rPr kumimoji="0" lang="en-US" altLang="zh-TW" sz="1400" b="1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?</a:t>
          </a:r>
          <a:endParaRPr lang="zh-TW" altLang="en-US" sz="1400" b="1" dirty="0">
            <a:solidFill>
              <a:srgbClr val="C00000"/>
            </a:solidFill>
            <a:effectLst/>
            <a:latin typeface="華康細圓體" pitchFamily="49" charset="-120"/>
            <a:ea typeface="華康細圓體" pitchFamily="49" charset="-120"/>
          </a:endParaRPr>
        </a:p>
      </dgm:t>
    </dgm:pt>
    <dgm:pt modelId="{E9DF1255-4DC1-47D6-BFE1-A4527DB70EB3}" type="parTrans" cxnId="{1FE65C19-38A6-4272-A652-1A5624C2D64E}">
      <dgm:prSet/>
      <dgm:spPr/>
      <dgm:t>
        <a:bodyPr/>
        <a:lstStyle/>
        <a:p>
          <a:endParaRPr lang="zh-TW" altLang="en-US"/>
        </a:p>
      </dgm:t>
    </dgm:pt>
    <dgm:pt modelId="{FAEEE7FA-6B77-49A2-A438-4B36190A070F}" type="sibTrans" cxnId="{1FE65C19-38A6-4272-A652-1A5624C2D64E}">
      <dgm:prSet/>
      <dgm:spPr/>
      <dgm:t>
        <a:bodyPr/>
        <a:lstStyle/>
        <a:p>
          <a:endParaRPr lang="zh-TW" altLang="en-US"/>
        </a:p>
      </dgm:t>
    </dgm:pt>
    <dgm:pt modelId="{316237D6-470C-47D0-B7E4-59C904E9B5E7}">
      <dgm:prSet phldrT="[文字]" custT="1"/>
      <dgm:spPr/>
      <dgm:t>
        <a:bodyPr/>
        <a:lstStyle/>
        <a:p>
          <a:r>
            <a:rPr lang="zh-TW" altLang="en-US" sz="2400" b="1" u="sng" dirty="0">
              <a:solidFill>
                <a:srgbClr val="C00000"/>
              </a:solidFill>
              <a:effectLst/>
              <a:latin typeface="華康細圓體" pitchFamily="49" charset="-120"/>
              <a:ea typeface="華康細圓體" pitchFamily="49" charset="-120"/>
            </a:rPr>
            <a:t>能要</a:t>
          </a:r>
          <a:r>
            <a:rPr lang="zh-TW" altLang="en-US" sz="2400" b="1" dirty="0">
              <a:solidFill>
                <a:srgbClr val="C00000"/>
              </a:solidFill>
              <a:latin typeface="華康細圓體" pitchFamily="49" charset="-120"/>
              <a:ea typeface="華康細圓體" pitchFamily="49" charset="-120"/>
            </a:rPr>
            <a:t>：</a:t>
          </a:r>
          <a:r>
            <a:rPr kumimoji="0" lang="zh-TW" altLang="en-US" sz="1400" b="1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您具備專業能力能夠達成工作任務？您具備基本能力能夠扮演工作角色</a:t>
          </a:r>
          <a:r>
            <a:rPr kumimoji="0" lang="en-US" altLang="zh-TW" sz="1400" b="1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?</a:t>
          </a:r>
          <a:endParaRPr lang="zh-TW" altLang="en-US" sz="1400" b="1" dirty="0">
            <a:solidFill>
              <a:srgbClr val="C00000"/>
            </a:solidFill>
            <a:latin typeface="華康細圓體" pitchFamily="49" charset="-120"/>
            <a:ea typeface="華康細圓體" pitchFamily="49" charset="-120"/>
          </a:endParaRPr>
        </a:p>
      </dgm:t>
    </dgm:pt>
    <dgm:pt modelId="{0450650F-ED76-41A9-9E43-59155C030D6A}" type="parTrans" cxnId="{29BB9019-C81C-4073-A3A5-EF9BA5929A2B}">
      <dgm:prSet/>
      <dgm:spPr/>
      <dgm:t>
        <a:bodyPr/>
        <a:lstStyle/>
        <a:p>
          <a:endParaRPr lang="zh-TW" altLang="en-US"/>
        </a:p>
      </dgm:t>
    </dgm:pt>
    <dgm:pt modelId="{0F9E75AA-7C6F-4443-87A5-B867127ADE1A}" type="sibTrans" cxnId="{29BB9019-C81C-4073-A3A5-EF9BA5929A2B}">
      <dgm:prSet/>
      <dgm:spPr/>
      <dgm:t>
        <a:bodyPr/>
        <a:lstStyle/>
        <a:p>
          <a:endParaRPr lang="zh-TW" altLang="en-US"/>
        </a:p>
      </dgm:t>
    </dgm:pt>
    <dgm:pt modelId="{0F6A3815-E66A-42CA-9095-AA510FBE4560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興趣</a:t>
          </a:r>
          <a:r>
            <a:rPr lang="zh-TW" altLang="en-US" sz="16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：喜歡的</a:t>
          </a:r>
        </a:p>
      </dgm:t>
    </dgm:pt>
    <dgm:pt modelId="{CCFF02EF-5C16-4A15-B410-F4405C61D7D2}" type="parTrans" cxnId="{F22E710B-AC60-4134-A16E-AFD729A82FD3}">
      <dgm:prSet/>
      <dgm:spPr/>
      <dgm:t>
        <a:bodyPr/>
        <a:lstStyle/>
        <a:p>
          <a:endParaRPr lang="zh-TW" altLang="en-US"/>
        </a:p>
      </dgm:t>
    </dgm:pt>
    <dgm:pt modelId="{E170ED44-DE5E-436A-BAA5-3768EDE9F21F}" type="sibTrans" cxnId="{F22E710B-AC60-4134-A16E-AFD729A82FD3}">
      <dgm:prSet/>
      <dgm:spPr/>
      <dgm:t>
        <a:bodyPr/>
        <a:lstStyle/>
        <a:p>
          <a:endParaRPr lang="zh-TW" altLang="en-US"/>
        </a:p>
      </dgm:t>
    </dgm:pt>
    <dgm:pt modelId="{16AC421D-2F92-441B-8189-D36F566C8EBD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性向：</a:t>
          </a:r>
          <a:r>
            <a:rPr lang="zh-TW" altLang="en-US" sz="16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學習潛能</a:t>
          </a:r>
        </a:p>
      </dgm:t>
    </dgm:pt>
    <dgm:pt modelId="{6CAB9063-9BF3-490A-9428-B90991FF3DA3}" type="parTrans" cxnId="{7AA29761-4E3D-48C1-8DDE-5B379EBEB6FC}">
      <dgm:prSet/>
      <dgm:spPr/>
      <dgm:t>
        <a:bodyPr/>
        <a:lstStyle/>
        <a:p>
          <a:endParaRPr lang="zh-TW" altLang="en-US"/>
        </a:p>
      </dgm:t>
    </dgm:pt>
    <dgm:pt modelId="{25EFE86D-1315-4B95-9EE1-89EEA5928AE9}" type="sibTrans" cxnId="{7AA29761-4E3D-48C1-8DDE-5B379EBEB6FC}">
      <dgm:prSet/>
      <dgm:spPr/>
      <dgm:t>
        <a:bodyPr/>
        <a:lstStyle/>
        <a:p>
          <a:endParaRPr lang="zh-TW" altLang="en-US"/>
        </a:p>
      </dgm:t>
    </dgm:pt>
    <dgm:pt modelId="{C285E2EF-EF0C-4286-9FE9-6E7761E68DB6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工作價值</a:t>
          </a:r>
          <a:r>
            <a:rPr lang="zh-TW" altLang="en-US" sz="16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：看重的</a:t>
          </a:r>
        </a:p>
      </dgm:t>
    </dgm:pt>
    <dgm:pt modelId="{1E844CD6-7130-4854-8175-06299BA6D889}" type="sibTrans" cxnId="{7818A98B-F133-4BCF-8658-6538F5A4E424}">
      <dgm:prSet/>
      <dgm:spPr/>
      <dgm:t>
        <a:bodyPr/>
        <a:lstStyle/>
        <a:p>
          <a:endParaRPr lang="zh-TW" altLang="en-US"/>
        </a:p>
      </dgm:t>
    </dgm:pt>
    <dgm:pt modelId="{FD11666A-876C-4267-A177-3D0C3A0EA1C2}" type="parTrans" cxnId="{7818A98B-F133-4BCF-8658-6538F5A4E424}">
      <dgm:prSet/>
      <dgm:spPr/>
      <dgm:t>
        <a:bodyPr/>
        <a:lstStyle/>
        <a:p>
          <a:endParaRPr lang="zh-TW" altLang="en-US"/>
        </a:p>
      </dgm:t>
    </dgm:pt>
    <dgm:pt modelId="{8B0EEF44-A296-46B8-B44B-C159D4C63D4C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工作風格</a:t>
          </a:r>
          <a:r>
            <a:rPr lang="zh-TW" altLang="en-US" sz="16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：個性傾向的</a:t>
          </a:r>
        </a:p>
      </dgm:t>
    </dgm:pt>
    <dgm:pt modelId="{B317ADCB-2E0E-46B3-9EAF-98EF6F7A4AAF}" type="parTrans" cxnId="{FC1A7BFC-6CDF-4825-9A05-F3A18E50E059}">
      <dgm:prSet/>
      <dgm:spPr/>
      <dgm:t>
        <a:bodyPr/>
        <a:lstStyle/>
        <a:p>
          <a:endParaRPr lang="zh-TW" altLang="en-US"/>
        </a:p>
      </dgm:t>
    </dgm:pt>
    <dgm:pt modelId="{472AECA9-56F8-4F40-9F63-D177BF11D090}" type="sibTrans" cxnId="{FC1A7BFC-6CDF-4825-9A05-F3A18E50E059}">
      <dgm:prSet/>
      <dgm:spPr/>
      <dgm:t>
        <a:bodyPr/>
        <a:lstStyle/>
        <a:p>
          <a:endParaRPr lang="zh-TW" altLang="en-US"/>
        </a:p>
      </dgm:t>
    </dgm:pt>
    <dgm:pt modelId="{FBC1F3B6-681D-4854-8A16-164C49558C72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知識：</a:t>
          </a:r>
          <a:r>
            <a:rPr lang="zh-TW" altLang="en-US" sz="16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懂得的</a:t>
          </a:r>
        </a:p>
      </dgm:t>
    </dgm:pt>
    <dgm:pt modelId="{4CB0B811-B9E9-46CB-A11E-C285A3E09AE8}" type="parTrans" cxnId="{4F6F736C-F36B-4448-9345-76362E17C220}">
      <dgm:prSet/>
      <dgm:spPr/>
      <dgm:t>
        <a:bodyPr/>
        <a:lstStyle/>
        <a:p>
          <a:endParaRPr lang="zh-TW" altLang="en-US"/>
        </a:p>
      </dgm:t>
    </dgm:pt>
    <dgm:pt modelId="{CB535C48-DFB6-448F-B218-A5FB81A620F1}" type="sibTrans" cxnId="{4F6F736C-F36B-4448-9345-76362E17C220}">
      <dgm:prSet/>
      <dgm:spPr/>
      <dgm:t>
        <a:bodyPr/>
        <a:lstStyle/>
        <a:p>
          <a:endParaRPr lang="zh-TW" altLang="en-US"/>
        </a:p>
      </dgm:t>
    </dgm:pt>
    <dgm:pt modelId="{3508FC7F-4024-4CE0-B23E-1BE9AE0B23F8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技能：</a:t>
          </a:r>
          <a:r>
            <a:rPr lang="zh-TW" altLang="en-US" sz="1600" b="1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會做的</a:t>
          </a:r>
        </a:p>
      </dgm:t>
    </dgm:pt>
    <dgm:pt modelId="{A5132BAE-B7DE-4E35-9743-3EB53B7E819C}" type="parTrans" cxnId="{E03DB5C1-D828-4B7C-8AEC-2751CD16BB0A}">
      <dgm:prSet/>
      <dgm:spPr/>
      <dgm:t>
        <a:bodyPr/>
        <a:lstStyle/>
        <a:p>
          <a:endParaRPr lang="zh-TW" altLang="en-US"/>
        </a:p>
      </dgm:t>
    </dgm:pt>
    <dgm:pt modelId="{EB80BCAB-038A-4168-AF29-E45E4C71ED7C}" type="sibTrans" cxnId="{E03DB5C1-D828-4B7C-8AEC-2751CD16BB0A}">
      <dgm:prSet/>
      <dgm:spPr/>
      <dgm:t>
        <a:bodyPr/>
        <a:lstStyle/>
        <a:p>
          <a:endParaRPr lang="zh-TW" altLang="en-US"/>
        </a:p>
      </dgm:t>
    </dgm:pt>
    <dgm:pt modelId="{44BA1E2C-172A-4149-98EA-B088D6351C7F}" type="pres">
      <dgm:prSet presAssocID="{8635E31D-9C3C-4FB2-B993-E870DBF0E5E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F8189A-093C-48E1-9A00-E936CA353292}" type="pres">
      <dgm:prSet presAssocID="{8635E31D-9C3C-4FB2-B993-E870DBF0E5E5}" presName="divider" presStyleLbl="fgShp" presStyleIdx="0" presStyleCnt="1"/>
      <dgm:spPr/>
    </dgm:pt>
    <dgm:pt modelId="{C989B2DE-4D19-40E0-BDC5-9F0AC79DCF63}" type="pres">
      <dgm:prSet presAssocID="{BE5D3FA2-5F3D-4C80-AF3B-2BE7351D185D}" presName="downArrow" presStyleLbl="node1" presStyleIdx="0" presStyleCnt="2"/>
      <dgm:spPr/>
    </dgm:pt>
    <dgm:pt modelId="{9CC7F54D-B585-42BA-96E8-6F6CA84F0010}" type="pres">
      <dgm:prSet presAssocID="{BE5D3FA2-5F3D-4C80-AF3B-2BE7351D185D}" presName="downArrowText" presStyleLbl="revTx" presStyleIdx="0" presStyleCnt="2" custScaleX="148854" custLinFactNeighborX="23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A06470-986E-4C9E-A16A-039F6F1EC20F}" type="pres">
      <dgm:prSet presAssocID="{316237D6-470C-47D0-B7E4-59C904E9B5E7}" presName="upArrow" presStyleLbl="node1" presStyleIdx="1" presStyleCnt="2"/>
      <dgm:spPr/>
    </dgm:pt>
    <dgm:pt modelId="{DAA662A6-D1F1-43D2-89E5-8455C04CE06D}" type="pres">
      <dgm:prSet presAssocID="{316237D6-470C-47D0-B7E4-59C904E9B5E7}" presName="upArrowText" presStyleLbl="revTx" presStyleIdx="1" presStyleCnt="2" custScaleX="136815" custLinFactNeighborX="95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03DB5C1-D828-4B7C-8AEC-2751CD16BB0A}" srcId="{316237D6-470C-47D0-B7E4-59C904E9B5E7}" destId="{3508FC7F-4024-4CE0-B23E-1BE9AE0B23F8}" srcOrd="2" destOrd="0" parTransId="{A5132BAE-B7DE-4E35-9743-3EB53B7E819C}" sibTransId="{EB80BCAB-038A-4168-AF29-E45E4C71ED7C}"/>
    <dgm:cxn modelId="{FD8A4CD1-7953-421F-B908-EFCB23C7DC7E}" type="presOf" srcId="{8B0EEF44-A296-46B8-B44B-C159D4C63D4C}" destId="{9CC7F54D-B585-42BA-96E8-6F6CA84F0010}" srcOrd="0" destOrd="3" presId="urn:microsoft.com/office/officeart/2005/8/layout/arrow3"/>
    <dgm:cxn modelId="{DB8D7E47-A71F-4EE6-A382-40EA56AE1EB6}" type="presOf" srcId="{8635E31D-9C3C-4FB2-B993-E870DBF0E5E5}" destId="{44BA1E2C-172A-4149-98EA-B088D6351C7F}" srcOrd="0" destOrd="0" presId="urn:microsoft.com/office/officeart/2005/8/layout/arrow3"/>
    <dgm:cxn modelId="{F22E710B-AC60-4134-A16E-AFD729A82FD3}" srcId="{BE5D3FA2-5F3D-4C80-AF3B-2BE7351D185D}" destId="{0F6A3815-E66A-42CA-9095-AA510FBE4560}" srcOrd="0" destOrd="0" parTransId="{CCFF02EF-5C16-4A15-B410-F4405C61D7D2}" sibTransId="{E170ED44-DE5E-436A-BAA5-3768EDE9F21F}"/>
    <dgm:cxn modelId="{7818A98B-F133-4BCF-8658-6538F5A4E424}" srcId="{BE5D3FA2-5F3D-4C80-AF3B-2BE7351D185D}" destId="{C285E2EF-EF0C-4286-9FE9-6E7761E68DB6}" srcOrd="1" destOrd="0" parTransId="{FD11666A-876C-4267-A177-3D0C3A0EA1C2}" sibTransId="{1E844CD6-7130-4854-8175-06299BA6D889}"/>
    <dgm:cxn modelId="{BEE679FE-DEEA-49AE-BF3C-26CE7D8E3B5D}" type="presOf" srcId="{BE5D3FA2-5F3D-4C80-AF3B-2BE7351D185D}" destId="{9CC7F54D-B585-42BA-96E8-6F6CA84F0010}" srcOrd="0" destOrd="0" presId="urn:microsoft.com/office/officeart/2005/8/layout/arrow3"/>
    <dgm:cxn modelId="{8C0C9BC7-24E9-4F6A-A516-F17284454B72}" type="presOf" srcId="{316237D6-470C-47D0-B7E4-59C904E9B5E7}" destId="{DAA662A6-D1F1-43D2-89E5-8455C04CE06D}" srcOrd="0" destOrd="0" presId="urn:microsoft.com/office/officeart/2005/8/layout/arrow3"/>
    <dgm:cxn modelId="{CDA0D49D-24B6-4590-A2B2-14D9CE349260}" type="presOf" srcId="{3508FC7F-4024-4CE0-B23E-1BE9AE0B23F8}" destId="{DAA662A6-D1F1-43D2-89E5-8455C04CE06D}" srcOrd="0" destOrd="3" presId="urn:microsoft.com/office/officeart/2005/8/layout/arrow3"/>
    <dgm:cxn modelId="{A12E9735-BE26-4D25-BB29-9E90BF0B5F11}" type="presOf" srcId="{0F6A3815-E66A-42CA-9095-AA510FBE4560}" destId="{9CC7F54D-B585-42BA-96E8-6F6CA84F0010}" srcOrd="0" destOrd="1" presId="urn:microsoft.com/office/officeart/2005/8/layout/arrow3"/>
    <dgm:cxn modelId="{7AA29761-4E3D-48C1-8DDE-5B379EBEB6FC}" srcId="{316237D6-470C-47D0-B7E4-59C904E9B5E7}" destId="{16AC421D-2F92-441B-8189-D36F566C8EBD}" srcOrd="0" destOrd="0" parTransId="{6CAB9063-9BF3-490A-9428-B90991FF3DA3}" sibTransId="{25EFE86D-1315-4B95-9EE1-89EEA5928AE9}"/>
    <dgm:cxn modelId="{29BB9019-C81C-4073-A3A5-EF9BA5929A2B}" srcId="{8635E31D-9C3C-4FB2-B993-E870DBF0E5E5}" destId="{316237D6-470C-47D0-B7E4-59C904E9B5E7}" srcOrd="1" destOrd="0" parTransId="{0450650F-ED76-41A9-9E43-59155C030D6A}" sibTransId="{0F9E75AA-7C6F-4443-87A5-B867127ADE1A}"/>
    <dgm:cxn modelId="{FC1A7BFC-6CDF-4825-9A05-F3A18E50E059}" srcId="{BE5D3FA2-5F3D-4C80-AF3B-2BE7351D185D}" destId="{8B0EEF44-A296-46B8-B44B-C159D4C63D4C}" srcOrd="2" destOrd="0" parTransId="{B317ADCB-2E0E-46B3-9EAF-98EF6F7A4AAF}" sibTransId="{472AECA9-56F8-4F40-9F63-D177BF11D090}"/>
    <dgm:cxn modelId="{B55A3DFE-A249-453F-88DC-57B1F6565C50}" type="presOf" srcId="{16AC421D-2F92-441B-8189-D36F566C8EBD}" destId="{DAA662A6-D1F1-43D2-89E5-8455C04CE06D}" srcOrd="0" destOrd="1" presId="urn:microsoft.com/office/officeart/2005/8/layout/arrow3"/>
    <dgm:cxn modelId="{4F6F736C-F36B-4448-9345-76362E17C220}" srcId="{316237D6-470C-47D0-B7E4-59C904E9B5E7}" destId="{FBC1F3B6-681D-4854-8A16-164C49558C72}" srcOrd="1" destOrd="0" parTransId="{4CB0B811-B9E9-46CB-A11E-C285A3E09AE8}" sibTransId="{CB535C48-DFB6-448F-B218-A5FB81A620F1}"/>
    <dgm:cxn modelId="{188918CD-6AA3-4EE1-B4BC-F4CB87B8EDFC}" type="presOf" srcId="{FBC1F3B6-681D-4854-8A16-164C49558C72}" destId="{DAA662A6-D1F1-43D2-89E5-8455C04CE06D}" srcOrd="0" destOrd="2" presId="urn:microsoft.com/office/officeart/2005/8/layout/arrow3"/>
    <dgm:cxn modelId="{3D58FEFE-F941-44B2-863D-3D3A323EAF72}" type="presOf" srcId="{C285E2EF-EF0C-4286-9FE9-6E7761E68DB6}" destId="{9CC7F54D-B585-42BA-96E8-6F6CA84F0010}" srcOrd="0" destOrd="2" presId="urn:microsoft.com/office/officeart/2005/8/layout/arrow3"/>
    <dgm:cxn modelId="{1FE65C19-38A6-4272-A652-1A5624C2D64E}" srcId="{8635E31D-9C3C-4FB2-B993-E870DBF0E5E5}" destId="{BE5D3FA2-5F3D-4C80-AF3B-2BE7351D185D}" srcOrd="0" destOrd="0" parTransId="{E9DF1255-4DC1-47D6-BFE1-A4527DB70EB3}" sibTransId="{FAEEE7FA-6B77-49A2-A438-4B36190A070F}"/>
    <dgm:cxn modelId="{6DBE3125-66FA-42DE-977D-A7117E993470}" type="presParOf" srcId="{44BA1E2C-172A-4149-98EA-B088D6351C7F}" destId="{4EF8189A-093C-48E1-9A00-E936CA353292}" srcOrd="0" destOrd="0" presId="urn:microsoft.com/office/officeart/2005/8/layout/arrow3"/>
    <dgm:cxn modelId="{59BF7D0A-635B-457E-A8F1-227AA87A64A8}" type="presParOf" srcId="{44BA1E2C-172A-4149-98EA-B088D6351C7F}" destId="{C989B2DE-4D19-40E0-BDC5-9F0AC79DCF63}" srcOrd="1" destOrd="0" presId="urn:microsoft.com/office/officeart/2005/8/layout/arrow3"/>
    <dgm:cxn modelId="{51DC5B7E-EFB6-4FFF-9AEE-E8204B46E7F1}" type="presParOf" srcId="{44BA1E2C-172A-4149-98EA-B088D6351C7F}" destId="{9CC7F54D-B585-42BA-96E8-6F6CA84F0010}" srcOrd="2" destOrd="0" presId="urn:microsoft.com/office/officeart/2005/8/layout/arrow3"/>
    <dgm:cxn modelId="{1E0234A2-5CA2-483A-AD24-D435F93D458B}" type="presParOf" srcId="{44BA1E2C-172A-4149-98EA-B088D6351C7F}" destId="{78A06470-986E-4C9E-A16A-039F6F1EC20F}" srcOrd="3" destOrd="0" presId="urn:microsoft.com/office/officeart/2005/8/layout/arrow3"/>
    <dgm:cxn modelId="{53A19C40-A415-4B39-B943-5CBD679B7541}" type="presParOf" srcId="{44BA1E2C-172A-4149-98EA-B088D6351C7F}" destId="{DAA662A6-D1F1-43D2-89E5-8455C04CE06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2765350"/>
            <a:satOff val="1275"/>
            <a:lumOff val="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-79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2375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5530700"/>
            <a:satOff val="2551"/>
            <a:lumOff val="1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8296049"/>
            <a:satOff val="3826"/>
            <a:lumOff val="17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100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75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469638" y="0"/>
          <a:ext cx="1652510" cy="1876258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469638" y="234532"/>
        <a:ext cx="1032819" cy="1407194"/>
      </dsp:txXfrm>
    </dsp:sp>
    <dsp:sp modelId="{50818BBC-F477-4D9E-837A-21259D15C457}">
      <dsp:nvSpPr>
        <dsp:cNvPr id="0" name=""/>
        <dsp:cNvSpPr/>
      </dsp:nvSpPr>
      <dsp:spPr>
        <a:xfrm>
          <a:off x="1074" y="0"/>
          <a:ext cx="2468564" cy="1876258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92665" y="91591"/>
        <a:ext cx="2285382" cy="1693076"/>
      </dsp:txXfrm>
    </dsp:sp>
    <dsp:sp modelId="{B9BF2826-A93F-484E-809F-0952285A6A23}">
      <dsp:nvSpPr>
        <dsp:cNvPr id="0" name=""/>
        <dsp:cNvSpPr/>
      </dsp:nvSpPr>
      <dsp:spPr>
        <a:xfrm>
          <a:off x="2461324" y="2063883"/>
          <a:ext cx="1660979" cy="1876258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461324" y="2298415"/>
        <a:ext cx="1038112" cy="1407194"/>
      </dsp:txXfrm>
    </dsp:sp>
    <dsp:sp modelId="{09D89B46-01BD-4CE7-8FF2-34FB9ACC1234}">
      <dsp:nvSpPr>
        <dsp:cNvPr id="0" name=""/>
        <dsp:cNvSpPr/>
      </dsp:nvSpPr>
      <dsp:spPr>
        <a:xfrm>
          <a:off x="488" y="2114092"/>
          <a:ext cx="2460404" cy="1876258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92079" y="2205683"/>
        <a:ext cx="2277222" cy="1693076"/>
      </dsp:txXfrm>
    </dsp:sp>
    <dsp:sp modelId="{413D0A37-9639-43F8-AAA7-6563C960F0FF}">
      <dsp:nvSpPr>
        <dsp:cNvPr id="0" name=""/>
        <dsp:cNvSpPr/>
      </dsp:nvSpPr>
      <dsp:spPr>
        <a:xfrm>
          <a:off x="2353925" y="4127767"/>
          <a:ext cx="1659917" cy="1876258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353925" y="4362299"/>
        <a:ext cx="1037448" cy="1407194"/>
      </dsp:txXfrm>
    </dsp:sp>
    <dsp:sp modelId="{BDD9785E-5988-4D9A-BEBF-25DE815D2930}">
      <dsp:nvSpPr>
        <dsp:cNvPr id="0" name=""/>
        <dsp:cNvSpPr/>
      </dsp:nvSpPr>
      <dsp:spPr>
        <a:xfrm>
          <a:off x="21009" y="4127767"/>
          <a:ext cx="2457421" cy="1876258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12600" y="4219358"/>
        <a:ext cx="2274239" cy="16930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90000"/>
                <a:satMod val="130000"/>
              </a:schemeClr>
            </a:gs>
            <a:gs pos="50000">
              <a:schemeClr val="accent6">
                <a:tint val="45000"/>
                <a:satMod val="220000"/>
              </a:schemeClr>
            </a:gs>
            <a:gs pos="100000">
              <a:schemeClr val="accent6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6"/>
          </a:solidFill>
          <a:prstDash val="solid"/>
        </a:ln>
        <a:effectLst>
          <a:glow rad="50600">
            <a:schemeClr val="accent6">
              <a:alpha val="40000"/>
            </a:schemeClr>
          </a:glo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8189A-093C-48E1-9A00-E936CA353292}">
      <dsp:nvSpPr>
        <dsp:cNvPr id="0" name=""/>
        <dsp:cNvSpPr/>
      </dsp:nvSpPr>
      <dsp:spPr>
        <a:xfrm rot="21300000">
          <a:off x="21727" y="2153292"/>
          <a:ext cx="7036900" cy="805831"/>
        </a:xfrm>
        <a:prstGeom prst="mathMin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9B2DE-4D19-40E0-BDC5-9F0AC79DCF63}">
      <dsp:nvSpPr>
        <dsp:cNvPr id="0" name=""/>
        <dsp:cNvSpPr/>
      </dsp:nvSpPr>
      <dsp:spPr>
        <a:xfrm>
          <a:off x="849642" y="255620"/>
          <a:ext cx="2124106" cy="2044966"/>
        </a:xfrm>
        <a:prstGeom prst="down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7F54D-B585-42BA-96E8-6F6CA84F0010}">
      <dsp:nvSpPr>
        <dsp:cNvPr id="0" name=""/>
        <dsp:cNvSpPr/>
      </dsp:nvSpPr>
      <dsp:spPr>
        <a:xfrm>
          <a:off x="3252500" y="0"/>
          <a:ext cx="3372605" cy="2147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u="sng" kern="1200" dirty="0">
              <a:solidFill>
                <a:srgbClr val="C00000"/>
              </a:solidFill>
              <a:effectLst/>
              <a:latin typeface="華康細圓體" pitchFamily="49" charset="-120"/>
              <a:ea typeface="華康細圓體" pitchFamily="49" charset="-120"/>
            </a:rPr>
            <a:t>想要</a:t>
          </a:r>
          <a:r>
            <a:rPr lang="zh-TW" altLang="en-US" sz="2400" b="1" kern="1200" dirty="0">
              <a:solidFill>
                <a:srgbClr val="C00000"/>
              </a:solidFill>
              <a:latin typeface="華康細圓體" pitchFamily="49" charset="-120"/>
              <a:ea typeface="華康細圓體" pitchFamily="49" charset="-120"/>
            </a:rPr>
            <a:t>：</a:t>
          </a:r>
          <a:r>
            <a:rPr kumimoji="0" lang="zh-TW" altLang="en-US" sz="1400" b="1" kern="1200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您知道自己想要的是什麼</a:t>
          </a:r>
          <a:r>
            <a:rPr kumimoji="0" lang="en-US" altLang="zh-TW" sz="1400" b="1" kern="1200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?</a:t>
          </a:r>
          <a:endParaRPr lang="zh-TW" altLang="en-US" sz="1400" b="1" kern="1200" dirty="0">
            <a:solidFill>
              <a:srgbClr val="C00000"/>
            </a:solidFill>
            <a:effectLst/>
            <a:latin typeface="華康細圓體" pitchFamily="49" charset="-120"/>
            <a:ea typeface="華康細圓體" pitchFamily="49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興趣</a:t>
          </a:r>
          <a:r>
            <a:rPr lang="zh-TW" altLang="en-US" sz="16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：喜歡的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工作價值</a:t>
          </a:r>
          <a:r>
            <a:rPr lang="zh-TW" altLang="en-US" sz="16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：看重的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工作風格</a:t>
          </a:r>
          <a:r>
            <a:rPr lang="zh-TW" altLang="en-US" sz="16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：個性傾向的</a:t>
          </a:r>
        </a:p>
      </dsp:txBody>
      <dsp:txXfrm>
        <a:off x="3252500" y="0"/>
        <a:ext cx="3372605" cy="2147214"/>
      </dsp:txXfrm>
    </dsp:sp>
    <dsp:sp modelId="{78A06470-986E-4C9E-A16A-039F6F1EC20F}">
      <dsp:nvSpPr>
        <dsp:cNvPr id="0" name=""/>
        <dsp:cNvSpPr/>
      </dsp:nvSpPr>
      <dsp:spPr>
        <a:xfrm>
          <a:off x="4106606" y="2811828"/>
          <a:ext cx="2124106" cy="2044966"/>
        </a:xfrm>
        <a:prstGeom prst="up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662A6-D1F1-43D2-89E5-8455C04CE06D}">
      <dsp:nvSpPr>
        <dsp:cNvPr id="0" name=""/>
        <dsp:cNvSpPr/>
      </dsp:nvSpPr>
      <dsp:spPr>
        <a:xfrm>
          <a:off x="861005" y="2965201"/>
          <a:ext cx="3099836" cy="2147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u="sng" kern="1200" dirty="0">
              <a:solidFill>
                <a:srgbClr val="C00000"/>
              </a:solidFill>
              <a:effectLst/>
              <a:latin typeface="華康細圓體" pitchFamily="49" charset="-120"/>
              <a:ea typeface="華康細圓體" pitchFamily="49" charset="-120"/>
            </a:rPr>
            <a:t>能要</a:t>
          </a:r>
          <a:r>
            <a:rPr lang="zh-TW" altLang="en-US" sz="2400" b="1" kern="1200" dirty="0">
              <a:solidFill>
                <a:srgbClr val="C00000"/>
              </a:solidFill>
              <a:latin typeface="華康細圓體" pitchFamily="49" charset="-120"/>
              <a:ea typeface="華康細圓體" pitchFamily="49" charset="-120"/>
            </a:rPr>
            <a:t>：</a:t>
          </a:r>
          <a:r>
            <a:rPr kumimoji="0" lang="zh-TW" altLang="en-US" sz="1400" b="1" kern="1200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您具備專業能力能夠達成工作任務？您具備基本能力能夠扮演工作角色</a:t>
          </a:r>
          <a:r>
            <a:rPr kumimoji="0" lang="en-US" altLang="zh-TW" sz="1400" b="1" kern="1200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華康細圓體(P)" pitchFamily="34" charset="-120"/>
              <a:ea typeface="華康細圓體(P)" pitchFamily="34" charset="-120"/>
            </a:rPr>
            <a:t>?</a:t>
          </a:r>
          <a:endParaRPr lang="zh-TW" altLang="en-US" sz="1400" b="1" kern="1200" dirty="0">
            <a:solidFill>
              <a:srgbClr val="C00000"/>
            </a:solidFill>
            <a:latin typeface="華康細圓體" pitchFamily="49" charset="-120"/>
            <a:ea typeface="華康細圓體" pitchFamily="49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性向：</a:t>
          </a:r>
          <a:r>
            <a:rPr lang="zh-TW" altLang="en-US" sz="16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學習潛能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知識：</a:t>
          </a:r>
          <a:r>
            <a:rPr lang="zh-TW" altLang="en-US" sz="16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懂得的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技能：</a:t>
          </a:r>
          <a:r>
            <a:rPr lang="zh-TW" altLang="en-US" sz="1600" b="1" kern="1200" dirty="0">
              <a:solidFill>
                <a:srgbClr val="7030A0"/>
              </a:solidFill>
              <a:latin typeface="華康細圓體" pitchFamily="49" charset="-120"/>
              <a:ea typeface="華康細圓體" pitchFamily="49" charset="-120"/>
            </a:rPr>
            <a:t>會做的</a:t>
          </a:r>
        </a:p>
      </dsp:txBody>
      <dsp:txXfrm>
        <a:off x="861005" y="2965201"/>
        <a:ext cx="3099836" cy="2147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83238" y="0"/>
            <a:ext cx="42719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AFD67D0-B5ED-4926-BD07-5BB0F5BE0493}" type="datetimeFigureOut">
              <a:rPr lang="zh-TW" altLang="en-US"/>
              <a:pPr>
                <a:defRPr/>
              </a:pPr>
              <a:t>2023/4/17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2DD4C50E-E660-4FC9-9255-EED6F626BEC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0062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3238" y="0"/>
            <a:ext cx="42719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506EBFA-0983-445B-AE0A-5A6B30AF1E3A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62238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AE9A2C81-D291-4EE4-80BA-3EF6E17062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100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44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44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54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57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58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99331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A80CACDB-ECD4-4F31-B650-AC5080EB2511}" type="slidenum">
              <a:rPr lang="zh-TW" altLang="en-US" sz="1200"/>
              <a:pPr algn="r" defTabSz="912813" eaLnBrk="0" hangingPunct="0"/>
              <a:t>64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1379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EB329F76-B30C-4BCE-B10B-F5BC07310C59}" type="slidenum">
              <a:rPr lang="zh-TW" altLang="en-US" sz="1200"/>
              <a:pPr algn="r" defTabSz="912813" eaLnBrk="0" hangingPunct="0"/>
              <a:t>65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3427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10197B81-E4AF-4F59-9E1F-4A251BFB897A}" type="slidenum">
              <a:rPr lang="zh-TW" altLang="en-US" sz="1200"/>
              <a:pPr algn="r" defTabSz="912813" eaLnBrk="0" hangingPunct="0"/>
              <a:t>66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67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68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885345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69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059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7B3E9BB9-C6DA-43AD-B114-12178EC6921D}" type="slidenum">
              <a:rPr lang="zh-TW" altLang="en-US" sz="1200"/>
              <a:pPr algn="r" defTabSz="912813" eaLnBrk="0" hangingPunct="0"/>
              <a:t>72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11571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/>
            <a:fld id="{AEDA5752-8001-49C5-8F08-F01B59EFDC08}" type="slidenum">
              <a:rPr lang="zh-TW" altLang="en-US" sz="1200"/>
              <a:pPr algn="r" defTabSz="912813"/>
              <a:t>74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117763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/>
            <a:fld id="{90169E56-D9C7-434F-945E-F91FB77C8EAA}" type="slidenum">
              <a:rPr lang="zh-TW" altLang="en-US" sz="1200"/>
              <a:pPr algn="r" defTabSz="912813"/>
              <a:t>75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 txBox="1">
            <a:spLocks noGrp="1" noChangeArrowheads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/>
            <a:fld id="{AE7B2DDB-9E6A-4DC2-9D8F-2924623E8444}" type="slidenum">
              <a:rPr lang="zh-TW" altLang="en-US" sz="1200"/>
              <a:pPr algn="r" defTabSz="912813"/>
              <a:t>76</a:t>
            </a:fld>
            <a:endParaRPr lang="en-US" altLang="zh-TW" sz="1200"/>
          </a:p>
        </p:txBody>
      </p:sp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defTabSz="912813"/>
            <a:fld id="{0239A368-446E-43E0-9DA5-8DA0588A30B7}" type="slidenum">
              <a:rPr kumimoji="0" lang="zh-TW" altLang="en-US" sz="1200">
                <a:latin typeface="Calibri" pitchFamily="34" charset="0"/>
              </a:rPr>
              <a:pPr defTabSz="912813"/>
              <a:t>76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11981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119813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defTabSz="912813"/>
            <a:fld id="{F9A23EC8-921A-42E8-9189-8375F99A8E49}" type="slidenum">
              <a:rPr kumimoji="0" lang="zh-TW" altLang="en-US" sz="1200">
                <a:latin typeface="Calibri" pitchFamily="34" charset="0"/>
              </a:rPr>
              <a:pPr defTabSz="912813"/>
              <a:t>76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 txBox="1">
            <a:spLocks noGrp="1" noChangeArrowheads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/>
            <a:fld id="{95AEEA4C-1D55-4835-B0E8-0DA973A5552E}" type="slidenum">
              <a:rPr lang="zh-TW" altLang="en-US" sz="1200"/>
              <a:pPr algn="r" defTabSz="912813"/>
              <a:t>77</a:t>
            </a:fld>
            <a:endParaRPr lang="en-US" altLang="zh-TW" sz="1200"/>
          </a:p>
        </p:txBody>
      </p:sp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defTabSz="912813"/>
            <a:fld id="{B4D13370-30E2-4144-8EBA-0BF0800CD423}" type="slidenum">
              <a:rPr kumimoji="0" lang="zh-TW" altLang="en-US" sz="1200">
                <a:latin typeface="Calibri" pitchFamily="34" charset="0"/>
              </a:rPr>
              <a:pPr defTabSz="912813"/>
              <a:t>77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12185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121861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defTabSz="912813"/>
            <a:fld id="{5E96314A-314A-420D-BBC8-45303B24083A}" type="slidenum">
              <a:rPr kumimoji="0" lang="zh-TW" altLang="en-US" sz="1200">
                <a:latin typeface="Calibri" pitchFamily="34" charset="0"/>
              </a:rPr>
              <a:pPr defTabSz="912813"/>
              <a:t>77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hape 62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665413" y="511175"/>
            <a:ext cx="4527550" cy="2547938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124930" name="Shape 625"/>
          <p:cNvSpPr>
            <a:spLocks noGrp="1"/>
          </p:cNvSpPr>
          <p:nvPr>
            <p:ph type="body" idx="1"/>
          </p:nvPr>
        </p:nvSpPr>
        <p:spPr bwMode="auto">
          <a:xfrm>
            <a:off x="981075" y="3227388"/>
            <a:ext cx="7894638" cy="3059112"/>
          </a:xfrm>
          <a:noFill/>
        </p:spPr>
        <p:txBody>
          <a:bodyPr wrap="square" lIns="91525" tIns="45762" rIns="91525" bIns="4576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/>
          </a:p>
        </p:txBody>
      </p:sp>
      <p:sp>
        <p:nvSpPr>
          <p:cNvPr id="124931" name="Shape 626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5" tIns="45762" rIns="91525" bIns="45762" anchor="b"/>
          <a:lstStyle/>
          <a:p>
            <a:pPr algn="r">
              <a:buSzPct val="25000"/>
            </a:pPr>
            <a:r>
              <a:rPr lang="zh-TW" altLang="zh-TW" sz="1200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 txBox="1">
            <a:spLocks noGrp="1" noChangeArrowheads="1"/>
          </p:cNvSpPr>
          <p:nvPr/>
        </p:nvSpPr>
        <p:spPr bwMode="auto">
          <a:xfrm>
            <a:off x="5586413" y="6456363"/>
            <a:ext cx="42687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5" tIns="45638" rIns="91275" bIns="45638" anchor="b"/>
          <a:lstStyle/>
          <a:p>
            <a:pPr algn="r"/>
            <a:fld id="{3E6B2CDC-B2B1-4651-BB97-5EC7A327AD66}" type="slidenum">
              <a:rPr lang="zh-TW" altLang="en-US" sz="1200"/>
              <a:pPr algn="r"/>
              <a:t>82</a:t>
            </a:fld>
            <a:endParaRPr lang="en-US" altLang="zh-TW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學校未來努力的方向</a:t>
            </a:r>
          </a:p>
          <a:p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加強推廣閱讀習慣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多元評量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增加教育體驗機會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與社區鄰近特色高中職學校結合，形成「特色課程策略聯盟」，讓高中端的師資、設備等各校資源，引入學校「協同教學」或協助「社團課程」，活化國中學校特色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43363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F5AD87-6F83-4D9B-A12F-2FD2F3B07130}" type="slidenum">
              <a:rPr kumimoji="0" lang="zh-TW" altLang="en-US" sz="1200">
                <a:latin typeface="Calibri" pitchFamily="34" charset="0"/>
              </a:rPr>
              <a:pPr algn="r"/>
              <a:t>84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備忘稿版面配置區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7474" tIns="43737" rIns="87474" bIns="43737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5411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74" tIns="43737" rIns="87474" bIns="43737" anchor="b"/>
          <a:lstStyle/>
          <a:p>
            <a:pPr algn="r" defTabSz="947738" eaLnBrk="0" hangingPunct="0"/>
            <a:fld id="{239913EC-990F-49CC-9ED6-9FCBC46B004A}" type="slidenum">
              <a:rPr lang="zh-TW" altLang="en-US" sz="1100"/>
              <a:pPr algn="r" defTabSz="947738" eaLnBrk="0" hangingPunct="0"/>
              <a:t>85</a:t>
            </a:fld>
            <a:endParaRPr lang="en-US" altLang="zh-TW"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8675" name="投影片編號版面配置區 3"/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D9017C-5C9F-4B89-99B2-02C4574B7F16}" type="slidenum">
              <a:rPr kumimoji="0" lang="zh-TW" altLang="en-US" sz="1200">
                <a:latin typeface="Calibri" pitchFamily="34" charset="0"/>
              </a:rPr>
              <a:pPr algn="r"/>
              <a:t>12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投影片編號版面配置區 6"/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1" tIns="45661" rIns="91321" bIns="45661" anchor="b"/>
          <a:lstStyle/>
          <a:p>
            <a:pPr algn="r"/>
            <a:fld id="{AAD4326C-5FF1-49C5-8F86-5256D32D1758}" type="slidenum">
              <a:rPr kumimoji="0" lang="zh-TW" altLang="en-US" sz="1200">
                <a:latin typeface="Calibri" pitchFamily="34" charset="0"/>
              </a:rPr>
              <a:pPr algn="r"/>
              <a:t>13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1" tIns="45661" rIns="91321" bIns="45661" anchor="b"/>
          <a:lstStyle/>
          <a:p>
            <a:pPr algn="r" defTabSz="911225"/>
            <a:fld id="{E1730C52-900A-452B-8F47-E413E7CD54D7}" type="slidenum">
              <a:rPr kumimoji="0" lang="en-US" altLang="zh-TW" sz="1200">
                <a:latin typeface="Calibri" pitchFamily="34" charset="0"/>
              </a:rPr>
              <a:pPr algn="r" defTabSz="911225"/>
              <a:t>13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2771" name="投影片編號版面配置區 3"/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823A087-9956-4A80-85E7-C46939C07119}" type="slidenum">
              <a:rPr kumimoji="0" lang="zh-TW" altLang="en-US" sz="1200">
                <a:latin typeface="Calibri" pitchFamily="34" charset="0"/>
              </a:rPr>
              <a:pPr algn="r"/>
              <a:t>14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5843" name="投影片編號版面配置區 3"/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28EAF7-E8AF-4D3A-A69D-CE1665901495}" type="slidenum">
              <a:rPr kumimoji="0" lang="zh-TW" altLang="en-US" sz="1200">
                <a:latin typeface="Calibri" pitchFamily="34" charset="0"/>
              </a:rPr>
              <a:pPr algn="r"/>
              <a:t>18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19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9A2C81-D291-4EE4-80BA-3EF6E170627E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091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53CD9-FA8B-4DEB-8E8E-A6B5C9D17EBB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9BD94-5A0E-4506-A5CB-AB292D5AC2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82B2A-8CFB-4BF1-961D-D9C4D03AF8B7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3CC47-0305-44C7-A18C-D613959EFA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軟正黑體" pitchFamily="34" charset="-120"/>
              </a:defRPr>
            </a:lvl1pPr>
          </a:lstStyle>
          <a:p>
            <a:pPr>
              <a:defRPr/>
            </a:pPr>
            <a:fld id="{9788A2B3-3F81-469E-AF1D-D696085627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E0B0-EEEF-4190-AB74-59079F8B58E1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07836-A808-48B4-9A5D-4B9077FD51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120BA-019F-4830-984A-7579F18EAE28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6F6FE-D981-4671-9092-823148F6B3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362C0-D5A8-43E6-9275-5D5F9255EFE0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C3511-2FF2-4222-ADC3-CDCE6B4925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7E23-9CA1-4833-9992-CEEA3751BC02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5B15-4B5F-415E-8502-F7CA70FC21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94882-10FB-4F0F-9582-3194D529B0F8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A8660-968D-456B-8852-3EE2E88F38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F6C16-A4E9-419D-8B2B-154B76D1B524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56E99-3D74-4A48-B89A-CF66B484C0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BF0D7-232C-4550-BB12-2375093D7F1A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B842D-0C8A-453E-8A1D-C1E051A036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E64FE-814E-43C9-9CC8-A16942F44181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48014-C38E-475B-B7DC-666CB05F35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0C6A894-A67B-4EDA-8CEA-96E53445B9AC}" type="datetime1">
              <a:rPr lang="en-US" altLang="zh-TW"/>
              <a:pPr>
                <a:defRPr/>
              </a:pPr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C3226"/>
                </a:solidFill>
                <a:latin typeface="Verdana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FE2F9134-3D8D-42DA-B996-92EADE5CFE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7.png"/><Relationship Id="rId7" Type="http://schemas.openxmlformats.org/officeDocument/2006/relationships/slide" Target="slide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81.xml"/><Relationship Id="rId5" Type="http://schemas.openxmlformats.org/officeDocument/2006/relationships/slide" Target="slide5.xml"/><Relationship Id="rId10" Type="http://schemas.openxmlformats.org/officeDocument/2006/relationships/slide" Target="slide59.xml"/><Relationship Id="rId4" Type="http://schemas.openxmlformats.org/officeDocument/2006/relationships/slide" Target="slide3.xml"/><Relationship Id="rId9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29.png"/><Relationship Id="rId4" Type="http://schemas.openxmlformats.org/officeDocument/2006/relationships/hyperlink" Target="http://12basic.edu.tw/Detail.php?LevelNo=229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t8eUL-FfsJk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5" Type="http://schemas.openxmlformats.org/officeDocument/2006/relationships/image" Target="../media/image41.png"/><Relationship Id="rId4" Type="http://schemas.openxmlformats.org/officeDocument/2006/relationships/hyperlink" Target="https://www.cw.com.tw/article/5119830?utm_source=fb_cwbookclub&amp;utm_medium=affiliate&amp;utm_campaign=fb_cwbookclub-affiliate-daily-220211-5119830&amp;fbclid=IwAR0GUIsc7Rg_xnXEAiPxFkk_7n2rAC-RtivwHiDfWvKuWff4elkd_dXlOFU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5" Type="http://schemas.openxmlformats.org/officeDocument/2006/relationships/image" Target="../media/image42.png"/><Relationship Id="rId4" Type="http://schemas.openxmlformats.org/officeDocument/2006/relationships/hyperlink" Target="499663169.798151.mp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47CA34D3-114E-4E89-8021-FA2E83A3D2D1}" type="slidenum">
              <a:rPr kumimoji="0" lang="en-US" altLang="zh-TW" sz="1200">
                <a:solidFill>
                  <a:srgbClr val="0C3226"/>
                </a:solidFill>
                <a:latin typeface="Verdana" pitchFamily="34" charset="0"/>
              </a:rPr>
              <a:pPr algn="r"/>
              <a:t>1</a:t>
            </a:fld>
            <a:endParaRPr kumimoji="0"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5362" name="Picture 5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標題 2"/>
          <p:cNvSpPr>
            <a:spLocks/>
          </p:cNvSpPr>
          <p:nvPr/>
        </p:nvSpPr>
        <p:spPr bwMode="auto">
          <a:xfrm>
            <a:off x="1703389" y="1628776"/>
            <a:ext cx="6624637" cy="18716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</a:pPr>
            <a:r>
              <a:rPr kumimoji="0" lang="zh-TW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桃園市十二年國民基本教育宣導團</a:t>
            </a:r>
            <a:endParaRPr kumimoji="0" lang="en-US" altLang="zh-TW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kumimoji="0" lang="zh-TW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講師：</a:t>
            </a:r>
          </a:p>
          <a:p>
            <a:pPr>
              <a:spcBef>
                <a:spcPct val="20000"/>
              </a:spcBef>
            </a:pPr>
            <a:r>
              <a:rPr kumimoji="0" lang="zh-TW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時    間： </a:t>
            </a:r>
            <a:r>
              <a:rPr kumimoji="0" lang="en-US" altLang="zh-TW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112 </a:t>
            </a: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 </a:t>
            </a:r>
            <a:r>
              <a:rPr kumimoji="0" lang="en-US" altLang="zh-TW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16 </a:t>
            </a:r>
            <a:r>
              <a:rPr kumimoji="0" lang="zh-TW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  <p:sp>
        <p:nvSpPr>
          <p:cNvPr id="2" name="標題 1"/>
          <p:cNvSpPr>
            <a:spLocks/>
          </p:cNvSpPr>
          <p:nvPr/>
        </p:nvSpPr>
        <p:spPr bwMode="auto">
          <a:xfrm>
            <a:off x="1703388" y="115889"/>
            <a:ext cx="8748712" cy="13684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kumimoji="0" lang="zh-TW" alt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年國教，談孩子多元適性發展</a:t>
            </a:r>
            <a:r>
              <a:rPr kumimoji="0" lang="zh-TW" altLang="en-US" sz="4400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文字方塊 1"/>
          <p:cNvSpPr txBox="1">
            <a:spLocks noChangeArrowheads="1"/>
          </p:cNvSpPr>
          <p:nvPr/>
        </p:nvSpPr>
        <p:spPr bwMode="auto">
          <a:xfrm>
            <a:off x="817289" y="1988840"/>
            <a:ext cx="10728871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認真讀書！不管升學制度怎麼變，基本學力不能少。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跟隨老師的步調，均衡學習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，健康生活</a:t>
            </a: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與其斤斤計較考試分數，不如開展視野，累積真正的實力。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培養閱讀的習慣，閱讀理解能力是一切學習的基礎。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品格第一，國中三年為自己保持良好的行為紀錄。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8242" name="文字方塊 2"/>
          <p:cNvSpPr txBox="1">
            <a:spLocks noChangeArrowheads="1"/>
          </p:cNvSpPr>
          <p:nvPr/>
        </p:nvSpPr>
        <p:spPr bwMode="auto">
          <a:xfrm>
            <a:off x="3575050" y="333375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zh-TW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給未來國</a:t>
            </a:r>
            <a:r>
              <a:rPr lang="zh-TW" altLang="en-US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中生</a:t>
            </a:r>
            <a:r>
              <a:rPr lang="zh-TW" altLang="zh-TW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sz="3600" b="1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TW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個建議</a:t>
            </a:r>
            <a:endParaRPr lang="zh-TW" altLang="en-US" sz="3600">
              <a:solidFill>
                <a:srgbClr val="CC0066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98922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文字方塊 1"/>
          <p:cNvSpPr txBox="1">
            <a:spLocks noChangeArrowheads="1"/>
          </p:cNvSpPr>
          <p:nvPr/>
        </p:nvSpPr>
        <p:spPr bwMode="auto">
          <a:xfrm>
            <a:off x="191344" y="2307878"/>
            <a:ext cx="11809312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400" b="1" dirty="0">
                <a:latin typeface="標楷體" pitchFamily="65" charset="-120"/>
                <a:ea typeface="標楷體" pitchFamily="65" charset="-120"/>
              </a:rPr>
              <a:t>積極參加課外活動、社團活動，從中探索自己的興趣、性向。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400" b="1" dirty="0">
                <a:latin typeface="標楷體" pitchFamily="65" charset="-120"/>
                <a:ea typeface="標楷體" pitchFamily="65" charset="-120"/>
              </a:rPr>
              <a:t>心中有人，眼中有事，服務別人就是成就自己。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400" b="1" dirty="0">
                <a:latin typeface="標楷體" pitchFamily="65" charset="-120"/>
                <a:ea typeface="標楷體" pitchFamily="65" charset="-120"/>
              </a:rPr>
              <a:t>及早了解未來的升學管道，並累積對自己有利的資歷。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400" b="1" dirty="0">
                <a:latin typeface="標楷體" pitchFamily="65" charset="-120"/>
                <a:ea typeface="標楷體" pitchFamily="65" charset="-120"/>
              </a:rPr>
              <a:t>生涯檔案、生涯輔導紀錄手冊是保存升學佐證資料的好幫手。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zh-TW" altLang="zh-TW" sz="3400" b="1" dirty="0">
                <a:latin typeface="標楷體" pitchFamily="65" charset="-120"/>
                <a:ea typeface="標楷體" pitchFamily="65" charset="-120"/>
              </a:rPr>
              <a:t>未來的路無限寬廣，有目標就有希望，永遠保持</a:t>
            </a:r>
            <a:endParaRPr lang="en-US" altLang="zh-TW" sz="3400" b="1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ts val="600"/>
              </a:spcBef>
            </a:pPr>
            <a:r>
              <a:rPr lang="zh-TW" altLang="en-US" sz="3400" b="1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3400" b="1" dirty="0">
                <a:latin typeface="標楷體" pitchFamily="65" charset="-120"/>
                <a:ea typeface="標楷體" pitchFamily="65" charset="-120"/>
              </a:rPr>
              <a:t>追求夢想的勇氣和熱情！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endParaRPr lang="zh-TW" altLang="en-US" sz="3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9266" name="文字方塊 2"/>
          <p:cNvSpPr txBox="1">
            <a:spLocks noChangeArrowheads="1"/>
          </p:cNvSpPr>
          <p:nvPr/>
        </p:nvSpPr>
        <p:spPr bwMode="auto">
          <a:xfrm>
            <a:off x="3503613" y="47625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zh-TW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給未來國</a:t>
            </a:r>
            <a:r>
              <a:rPr lang="zh-TW" altLang="en-US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中生</a:t>
            </a:r>
            <a:r>
              <a:rPr lang="zh-TW" altLang="zh-TW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sz="3600" b="1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TW" sz="360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個建議</a:t>
            </a:r>
            <a:endParaRPr lang="zh-TW" altLang="en-US" sz="3600">
              <a:solidFill>
                <a:srgbClr val="CC0066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35294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540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桃連區主要入學管道</a:t>
            </a:r>
          </a:p>
        </p:txBody>
      </p:sp>
      <p:pic>
        <p:nvPicPr>
          <p:cNvPr id="27650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9825" y="4076700"/>
            <a:ext cx="136525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投影片編號版面配置區 5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E1797DD-3817-40BB-B8BE-47B9074AADDA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/>
              <a:t>13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grpSp>
        <p:nvGrpSpPr>
          <p:cNvPr id="29698" name="群組 17417"/>
          <p:cNvGrpSpPr>
            <a:grpSpLocks/>
          </p:cNvGrpSpPr>
          <p:nvPr/>
        </p:nvGrpSpPr>
        <p:grpSpPr bwMode="auto">
          <a:xfrm>
            <a:off x="1208063" y="1427139"/>
            <a:ext cx="10188623" cy="5111774"/>
            <a:chOff x="148487" y="2212823"/>
            <a:chExt cx="8766353" cy="4410562"/>
          </a:xfrm>
        </p:grpSpPr>
        <p:sp>
          <p:nvSpPr>
            <p:cNvPr id="3" name="圓角矩形 2"/>
            <p:cNvSpPr/>
            <p:nvPr/>
          </p:nvSpPr>
          <p:spPr>
            <a:xfrm>
              <a:off x="350355" y="2212823"/>
              <a:ext cx="6487915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◎</a:t>
              </a:r>
              <a:r>
                <a:rPr kumimoji="0" lang="en-US" altLang="zh-TW" sz="36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112</a:t>
              </a:r>
              <a:r>
                <a:rPr kumimoji="0" lang="zh-TW" altLang="en-US" sz="36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學年度入學方式示意圖</a:t>
              </a:r>
              <a:endParaRPr kumimoji="0" lang="zh-TW" altLang="en-US" sz="36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9703" name="群組 17416"/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/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705" name="群組 28"/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/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/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/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/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/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/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/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/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/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/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/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/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/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/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/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/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29699" name="Line 25"/>
          <p:cNvSpPr>
            <a:spLocks noChangeShapeType="1"/>
          </p:cNvSpPr>
          <p:nvPr/>
        </p:nvSpPr>
        <p:spPr bwMode="auto">
          <a:xfrm flipV="1">
            <a:off x="3648076" y="2708275"/>
            <a:ext cx="5472113" cy="865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29700" name="Line 26"/>
          <p:cNvSpPr>
            <a:spLocks noChangeShapeType="1"/>
          </p:cNvSpPr>
          <p:nvPr/>
        </p:nvSpPr>
        <p:spPr bwMode="auto">
          <a:xfrm>
            <a:off x="3648076" y="2781300"/>
            <a:ext cx="6119813" cy="7191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/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TW" altLang="en-US">
                <a:latin typeface="Arial" pitchFamily="34" charset="0"/>
                <a:ea typeface="新細明體" pitchFamily="18" charset="-120"/>
              </a:rPr>
              <a:t>：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投影片編號版面配置區 3"/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4C3C169-0CBF-403C-BB57-5FEAAD1C886C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/>
              <a:t>14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344304" y="4509120"/>
          <a:ext cx="3672408" cy="576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063552" y="1700808"/>
          <a:ext cx="3953160" cy="2304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0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312024" y="1628500"/>
          <a:ext cx="3581400" cy="2880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/>
          <p:cNvSpPr>
            <a:spLocks noGrp="1"/>
          </p:cNvSpPr>
          <p:nvPr>
            <p:ph type="title" idx="4294967295"/>
          </p:nvPr>
        </p:nvSpPr>
        <p:spPr>
          <a:xfrm>
            <a:off x="2640013" y="404813"/>
            <a:ext cx="7632700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36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zh-TW" sz="36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36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36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36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750" name="圖片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4" y="5570538"/>
            <a:ext cx="3887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6384033" y="5085184"/>
          <a:ext cx="3305087" cy="156667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5DFC5814-CEF6-4E9F-90EB-5E8B7D5331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878378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760941F0-6918-4C77-96C1-0E1D7635A231}"/>
              </a:ext>
            </a:extLst>
          </p:cNvPr>
          <p:cNvSpPr/>
          <p:nvPr/>
        </p:nvSpPr>
        <p:spPr bwMode="auto">
          <a:xfrm>
            <a:off x="4655914" y="6237312"/>
            <a:ext cx="3024188" cy="466725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68580" tIns="34290" rIns="68580" bIns="34290"/>
          <a:lstStyle/>
          <a:p>
            <a:pPr eaLnBrk="1" hangingPunct="1">
              <a:defRPr/>
            </a:pPr>
            <a:r>
              <a:rPr lang="zh-TW" altLang="en-US" dirty="0"/>
              <a:t>招生名額以簡章為準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84784"/>
            <a:ext cx="982927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548680"/>
            <a:ext cx="863195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4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559496" y="2060848"/>
            <a:ext cx="10225136" cy="40322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57213" indent="-557213">
              <a:buFont typeface="+mj-lt"/>
              <a:buAutoNum type="arabicPeriod"/>
            </a:pP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7213" indent="-557213">
              <a:buFont typeface="+mj-lt"/>
              <a:buAutoNum type="arabicPeriod"/>
            </a:pP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7213" indent="-557213">
              <a:buFont typeface="+mj-lt"/>
              <a:buAutoNum type="arabicPeriod"/>
            </a:pPr>
            <a:r>
              <a:rPr kumimoji="0" lang="zh-TW" altLang="en-US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7213" indent="-557213">
              <a:buFont typeface="+mj-lt"/>
              <a:buAutoNum type="arabicPeriod"/>
            </a:pP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7213" indent="-557213">
              <a:buFont typeface="+mj-lt"/>
              <a:buAutoNum type="arabicPeriod"/>
            </a:pPr>
            <a:r>
              <a:rPr kumimoji="0"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7213" indent="-557213">
              <a:buFont typeface="+mj-lt"/>
              <a:buAutoNum type="arabicPeriod"/>
            </a:pP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不用考托福、雅思</a:t>
            </a:r>
            <a:endParaRPr kumimoji="0" lang="en-US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7213" indent="-557213">
              <a:buFont typeface="+mj-lt"/>
              <a:buAutoNum type="arabicPeriod"/>
            </a:pPr>
            <a:r>
              <a:rPr kumimoji="0"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57213" indent="-557213">
              <a:buFont typeface="+mj-lt"/>
              <a:buAutoNum type="arabicPeriod"/>
            </a:pPr>
            <a:r>
              <a:rPr kumimoji="0" lang="zh-TW" altLang="en-US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5400" b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專業群科甄選</a:t>
            </a:r>
            <a:r>
              <a:rPr lang="en-US" altLang="zh-TW" sz="5400" b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特色招生</a:t>
            </a:r>
            <a:r>
              <a:rPr lang="en-US" altLang="zh-TW" sz="5400" b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4818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1050" y="3284539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2801542" y="2143127"/>
            <a:ext cx="6723459" cy="11025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45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45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45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1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869171"/>
              </p:ext>
            </p:extLst>
          </p:nvPr>
        </p:nvGraphicFramePr>
        <p:xfrm>
          <a:off x="1991544" y="3501009"/>
          <a:ext cx="8405253" cy="2701351"/>
        </p:xfrm>
        <a:graphic>
          <a:graphicData uri="http://schemas.openxmlformats.org/drawingml/2006/table">
            <a:tbl>
              <a:tblPr/>
              <a:tblGrid>
                <a:gridCol w="190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6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22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專業群科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112/03/13 ~ 03/17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112/04/22 ~ 04/23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2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112/06/14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2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112/06/15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4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112/06/16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7387" marR="738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群組 4">
            <a:extLst>
              <a:ext uri="{FF2B5EF4-FFF2-40B4-BE49-F238E27FC236}">
                <a16:creationId xmlns:a16="http://schemas.microsoft.com/office/drawing/2014/main" id="{98E8A103-B3AF-47A2-B183-329DEB882165}"/>
              </a:ext>
            </a:extLst>
          </p:cNvPr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8168" y="655640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1992313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zh-TW" altLang="en-US" sz="5600" dirty="0">
                <a:ln>
                  <a:noFill/>
                </a:ln>
                <a:latin typeface="標楷體" pitchFamily="65" charset="-120"/>
                <a:ea typeface="標楷體" pitchFamily="65" charset="-120"/>
              </a:rPr>
              <a:t>目次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991544" y="1844824"/>
            <a:ext cx="9001000" cy="4896543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前言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給家長及學生的建議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桃連區主要入學管道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適性入學宣導網說明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國中教育會考說明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桃連區的超額比序方式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如何進行適性輔導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結語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>
            <a:extLst>
              <a:ext uri="{FF2B5EF4-FFF2-40B4-BE49-F238E27FC236}">
                <a16:creationId xmlns:a16="http://schemas.microsoft.com/office/drawing/2014/main" id="{992CDE3E-7A07-4389-9DF8-ABE8916470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344" y="596736"/>
          <a:ext cx="11773308" cy="6055732"/>
        </p:xfrm>
        <a:graphic>
          <a:graphicData uri="http://schemas.openxmlformats.org/drawingml/2006/table">
            <a:tbl>
              <a:tblPr/>
              <a:tblGrid>
                <a:gridCol w="1909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4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19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育達資訊、育達資處、育達廣設、育達時尚、育達幼保、育達餐管、育達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啟英汽車、啟英電商、啟英應日、啟英時尚造型、啟英廣設、啟英表藝、啟英餐飲、啟英餐飲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客家料理特色班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、啟英資訊、永平資處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、至善家具木工、至善幼兒保育、至善觀光、至善農產行銷、六和機電、方曙照顧服務、方曙飛修、方曙資訊、方曙餐管、羅浮觀光、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治平資訊、治平資處、治平應英、治平應日、治平電機、治平時尚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光啟電機、光啟汽車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、清華餐管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清華汽車、清華資訊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0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振聲廣設、振聲觀光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振聲電子商務、振聲應英、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74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5261" name="標題 1">
            <a:extLst>
              <a:ext uri="{FF2B5EF4-FFF2-40B4-BE49-F238E27FC236}">
                <a16:creationId xmlns:a16="http://schemas.microsoft.com/office/drawing/2014/main" id="{9EDADD8B-D4C0-4F65-A550-5A57C37B7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260350"/>
            <a:ext cx="59928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2279650" y="1844676"/>
            <a:ext cx="7772400" cy="995363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zh-TW" altLang="en-US" sz="5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5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15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DD4DF4-A7E6-41B3-81A9-406CAD07BAAD}" type="slidenum">
              <a:rPr lang="en-US" altLang="zh-TW" smtClean="0">
                <a:ea typeface="新細明體" charset="-120"/>
              </a:rPr>
              <a:pPr/>
              <a:t>24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49155" name="群組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1050" y="3213100"/>
            <a:ext cx="136525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85BADEF-AA39-4802-9D63-3E93F79FB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620688"/>
            <a:ext cx="6048671" cy="6048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623828-CE34-4248-846E-EE87EEAB7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6" y="3075041"/>
            <a:ext cx="11621507" cy="37722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FC98180-994C-4979-82CA-35CEEE73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46" y="0"/>
            <a:ext cx="11621506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A31D02-6BBE-4006-A629-3E035EFAE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387"/>
            <a:ext cx="12192000" cy="66636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E45BAEE-E272-4033-B798-1F084FBAA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2782887-2E20-4806-9B93-99B166951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825354" y="1845360"/>
            <a:ext cx="136383" cy="34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500" tIns="35100" rIns="67500" bIns="351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351585" y="1471659"/>
            <a:ext cx="7992887" cy="9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00" tIns="35100" rIns="67500" bIns="35100" anchor="ctr">
            <a:spAutoFit/>
          </a:bodyPr>
          <a:lstStyle/>
          <a:p>
            <a:pPr eaLnBrk="1" hangingPunct="1"/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學年度至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115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學年度桃園市國中畢業生將由每年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8,554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人降至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3,231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3359697" y="260649"/>
            <a:ext cx="5680097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842490"/>
              </p:ext>
            </p:extLst>
          </p:nvPr>
        </p:nvGraphicFramePr>
        <p:xfrm>
          <a:off x="1991544" y="2578646"/>
          <a:ext cx="8640960" cy="420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9336360" y="3573016"/>
            <a:ext cx="55806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FF75D1E-C3C1-487A-970F-30145DD6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5432643-B3DF-4E5B-B308-98ACD0141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236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EA9BA32-3BDF-4EBB-9EE4-0BF072D6E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909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5B5AEB6-2588-4B33-82FC-A9CDC9F3C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3896921" y="3068960"/>
            <a:ext cx="2263378" cy="2593182"/>
            <a:chOff x="-23" y="2502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3" y="2502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43" y="2519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1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4439816" y="1556792"/>
            <a:ext cx="3996929" cy="5078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7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722469" y="0"/>
            <a:ext cx="6674074" cy="1173673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35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35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9152" y="5518592"/>
            <a:ext cx="990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5681" y="5517233"/>
            <a:ext cx="966788" cy="116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0C381B2-6A65-4204-AA6F-B840285D7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54" y="1073870"/>
            <a:ext cx="11737304" cy="61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2208213" y="1773239"/>
            <a:ext cx="7772400" cy="1139825"/>
          </a:xfrm>
        </p:spPr>
        <p:txBody>
          <a:bodyPr/>
          <a:lstStyle/>
          <a:p>
            <a:pPr algn="ctr">
              <a:defRPr/>
            </a:pPr>
            <a:r>
              <a:rPr lang="zh-TW" altLang="en-US" sz="5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5400"/>
          </a:p>
        </p:txBody>
      </p:sp>
      <p:sp>
        <p:nvSpPr>
          <p:cNvPr id="614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75D225-4DC3-4179-A910-8BD72373F6D6}" type="slidenum">
              <a:rPr lang="en-US" altLang="zh-TW" smtClean="0">
                <a:ea typeface="新細明體" charset="-120"/>
              </a:rPr>
              <a:pPr/>
              <a:t>35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61443" name="群組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0688" y="3500439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37" y="1340768"/>
            <a:ext cx="8421126" cy="5382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12776"/>
            <a:ext cx="8284084" cy="5184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  <p:graphicFrame>
        <p:nvGraphicFramePr>
          <p:cNvPr id="4" name="Group 154">
            <a:extLst>
              <a:ext uri="{FF2B5EF4-FFF2-40B4-BE49-F238E27FC236}">
                <a16:creationId xmlns:a16="http://schemas.microsoft.com/office/drawing/2014/main" id="{A77BCE2C-82E7-450B-8026-0CFD8D62A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584045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24423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24423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6623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124745"/>
            <a:ext cx="8064486" cy="5650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A996C48-FC5A-404A-A754-D703945E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" y="407407"/>
            <a:ext cx="6444558" cy="64608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823DAC-DD7B-43C9-9A48-5B27D4966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967" y="407407"/>
            <a:ext cx="6309907" cy="3453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140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79376" y="2024049"/>
            <a:ext cx="11305256" cy="3976699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6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600" b="1" dirty="0">
                <a:solidFill>
                  <a:srgbClr val="333399"/>
                </a:solidFill>
              </a:rPr>
              <a:t>。</a:t>
            </a:r>
            <a:endParaRPr lang="en-US" altLang="zh-TW" sz="3600" b="1" dirty="0">
              <a:solidFill>
                <a:srgbClr val="333399"/>
              </a:solidFill>
            </a:endParaRPr>
          </a:p>
          <a:p>
            <a:r>
              <a:rPr lang="zh-TW" altLang="zh-TW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6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sz="3600" dirty="0">
                <a:solidFill>
                  <a:srgbClr val="003366"/>
                </a:solidFill>
              </a:rPr>
              <a:t/>
            </a:r>
            <a:br>
              <a:rPr lang="zh-TW" altLang="en-US" sz="3600" dirty="0">
                <a:solidFill>
                  <a:srgbClr val="003366"/>
                </a:solidFill>
              </a:rPr>
            </a:br>
            <a:endParaRPr lang="zh-TW" altLang="en-US" sz="3600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8347473" y="857251"/>
            <a:ext cx="1177528" cy="124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35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AAA659-E328-4390-99B5-F25DF6DD1A76}" type="slidenum">
              <a:rPr lang="en-US" altLang="zh-TW" smtClean="0">
                <a:ea typeface="新細明體" charset="-120"/>
              </a:rPr>
              <a:pPr/>
              <a:t>43</a:t>
            </a:fld>
            <a:endParaRPr lang="en-US" altLang="zh-TW">
              <a:ea typeface="新細明體" charset="-120"/>
            </a:endParaRPr>
          </a:p>
        </p:txBody>
      </p:sp>
      <p:sp>
        <p:nvSpPr>
          <p:cNvPr id="7" name="標題 1"/>
          <p:cNvSpPr>
            <a:spLocks/>
          </p:cNvSpPr>
          <p:nvPr/>
        </p:nvSpPr>
        <p:spPr bwMode="auto">
          <a:xfrm>
            <a:off x="1992314" y="1916113"/>
            <a:ext cx="8207375" cy="99695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/>
          <a:p>
            <a:pPr algn="ctr">
              <a:spcBef>
                <a:spcPct val="20000"/>
              </a:spcBef>
              <a:defRPr/>
            </a:pPr>
            <a:r>
              <a:rPr kumimoji="0" lang="zh-TW" altLang="en-US" sz="5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桃連區的超額比序方式</a:t>
            </a:r>
            <a:endParaRPr kumimoji="0" lang="zh-TW" altLang="en-US" sz="5400">
              <a:solidFill>
                <a:srgbClr val="104031"/>
              </a:solidFill>
              <a:latin typeface="Verdana" pitchFamily="34" charset="0"/>
              <a:ea typeface="標楷體" pitchFamily="65" charset="-120"/>
            </a:endParaRPr>
          </a:p>
        </p:txBody>
      </p:sp>
      <p:pic>
        <p:nvPicPr>
          <p:cNvPr id="77827" name="群組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1050" y="3357564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/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/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112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4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1991544" y="836834"/>
            <a:ext cx="7732779" cy="6004026"/>
            <a:chOff x="2099453" y="847684"/>
            <a:chExt cx="7405859" cy="5556352"/>
          </a:xfrm>
        </p:grpSpPr>
        <p:sp>
          <p:nvSpPr>
            <p:cNvPr id="9" name="文字方塊 8"/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/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2" name="文字方塊 11"/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/>
          <p:cNvSpPr>
            <a:spLocks noChangeArrowheads="1"/>
          </p:cNvSpPr>
          <p:nvPr/>
        </p:nvSpPr>
        <p:spPr bwMode="auto">
          <a:xfrm>
            <a:off x="1864913" y="122336"/>
            <a:ext cx="84621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23392" y="1692757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23392" y="2464009"/>
            <a:ext cx="11089232" cy="4224337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1384" y="2060848"/>
            <a:ext cx="1143960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443371" y="1628800"/>
            <a:ext cx="1137726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/>
          <p:cNvGraphicFramePr>
            <a:graphicFrameLocks noGrp="1"/>
          </p:cNvGraphicFramePr>
          <p:nvPr>
            <p:extLst/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49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/>
          <p:cNvGraphicFramePr>
            <a:graphicFrameLocks noGrp="1"/>
          </p:cNvGraphicFramePr>
          <p:nvPr>
            <p:extLst/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/>
          <p:cNvGraphicFramePr>
            <a:graphicFrameLocks noGrp="1"/>
          </p:cNvGraphicFramePr>
          <p:nvPr>
            <p:extLst/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/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/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/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/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/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/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/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3216276" y="2060576"/>
            <a:ext cx="60483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zh-TW" altLang="en-US" sz="48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cs typeface="Calibri" pitchFamily="34" charset="0"/>
              </a:rPr>
              <a:t>給家長及學生的建議</a:t>
            </a:r>
            <a:endParaRPr lang="zh-TW" altLang="en-US" sz="4800">
              <a:solidFill>
                <a:srgbClr val="0000CC"/>
              </a:solidFill>
              <a:latin typeface="標楷體" pitchFamily="65" charset="-120"/>
              <a:ea typeface="標楷體" pitchFamily="65" charset="-120"/>
              <a:cs typeface="Calibri" pitchFamily="34" charset="0"/>
            </a:endParaRPr>
          </a:p>
        </p:txBody>
      </p:sp>
      <p:pic>
        <p:nvPicPr>
          <p:cNvPr id="130050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3563" y="3500439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192279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sz="3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/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/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sz="3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sz="3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sz="3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930004" y="5153086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623392" y="2138081"/>
            <a:ext cx="11449272" cy="125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5000"/>
              </a:lnSpc>
              <a:spcBef>
                <a:spcPct val="10000"/>
              </a:spcBef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基本條件為國中健體、藝術、綜合活動、科技領域五學期平均成績達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07368" y="4749092"/>
            <a:ext cx="11449272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41679" y="2060848"/>
            <a:ext cx="10908642" cy="397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sz="3600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sz="3600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271464" y="2060848"/>
            <a:ext cx="10261772" cy="38616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89900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016" y="4581810"/>
            <a:ext cx="2821143" cy="180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0447" y="4562136"/>
            <a:ext cx="2415830" cy="181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7262" y="4608513"/>
            <a:ext cx="2343273" cy="176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8487" y="4577479"/>
            <a:ext cx="2495752" cy="180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839416" y="2777867"/>
            <a:ext cx="107475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閩南語語言能力認證：教育部主辦單項通過者得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分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/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/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/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/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/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/>
          <p:cNvGraphicFramePr>
            <a:graphicFrameLocks noGrp="1"/>
          </p:cNvGraphicFramePr>
          <p:nvPr>
            <p:extLst/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112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/>
        </p:nvGraphicFramePr>
        <p:xfrm>
          <a:off x="1547814" y="5876925"/>
          <a:ext cx="6108699" cy="904431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/>
        </p:nvGraphicFramePr>
        <p:xfrm>
          <a:off x="1547814" y="1049338"/>
          <a:ext cx="6267449" cy="898652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59</a:t>
            </a:fld>
            <a:endParaRPr lang="en-US" altLang="zh-TW">
              <a:ea typeface="新細明體" charset="-120"/>
            </a:endParaRPr>
          </a:p>
        </p:txBody>
      </p:sp>
      <p:sp>
        <p:nvSpPr>
          <p:cNvPr id="97282" name="文字方塊 5"/>
          <p:cNvSpPr txBox="1">
            <a:spLocks noChangeArrowheads="1"/>
          </p:cNvSpPr>
          <p:nvPr/>
        </p:nvSpPr>
        <p:spPr bwMode="auto">
          <a:xfrm>
            <a:off x="1703389" y="2060575"/>
            <a:ext cx="8713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0000CC"/>
                </a:solidFill>
                <a:ea typeface="標楷體" pitchFamily="65" charset="-120"/>
              </a:rPr>
              <a:t>如何進行適性輔導</a:t>
            </a:r>
          </a:p>
        </p:txBody>
      </p:sp>
      <p:pic>
        <p:nvPicPr>
          <p:cNvPr id="97283" name="群組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025" y="3357564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1919288" y="333375"/>
            <a:ext cx="6965950" cy="97948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>
                <a:ln>
                  <a:noFill/>
                </a:ln>
                <a:ea typeface="標楷體" pitchFamily="65" charset="-120"/>
              </a:rPr>
              <a:t>國中的課程</a:t>
            </a:r>
          </a:p>
        </p:txBody>
      </p:sp>
      <p:sp>
        <p:nvSpPr>
          <p:cNvPr id="132098" name="Rectangle 3"/>
          <p:cNvSpPr>
            <a:spLocks noGrp="1"/>
          </p:cNvSpPr>
          <p:nvPr>
            <p:ph type="subTitle" idx="4294967295"/>
          </p:nvPr>
        </p:nvSpPr>
        <p:spPr>
          <a:xfrm>
            <a:off x="1415480" y="1484314"/>
            <a:ext cx="10225136" cy="4897437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國文</a:t>
            </a:r>
            <a:r>
              <a:rPr lang="en-US" altLang="zh-TW" dirty="0">
                <a:ea typeface="標楷體" pitchFamily="65" charset="-120"/>
              </a:rPr>
              <a:t>〈</a:t>
            </a:r>
            <a:r>
              <a:rPr lang="zh-TW" altLang="en-US" dirty="0">
                <a:ea typeface="標楷體" pitchFamily="65" charset="-120"/>
              </a:rPr>
              <a:t>會考加考作文</a:t>
            </a:r>
            <a:r>
              <a:rPr lang="en-US" altLang="zh-TW" dirty="0">
                <a:ea typeface="標楷體" pitchFamily="65" charset="-120"/>
              </a:rPr>
              <a:t>〉</a:t>
            </a: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英文</a:t>
            </a: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數學</a:t>
            </a:r>
            <a:endParaRPr lang="en-US" altLang="zh-TW" dirty="0">
              <a:ea typeface="標楷體" pitchFamily="65" charset="-120"/>
            </a:endParaRP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自然</a:t>
            </a:r>
            <a:r>
              <a:rPr lang="en-US" altLang="zh-TW" dirty="0">
                <a:ea typeface="標楷體" pitchFamily="65" charset="-120"/>
              </a:rPr>
              <a:t>〈</a:t>
            </a:r>
            <a:r>
              <a:rPr lang="zh-TW" altLang="en-US" dirty="0">
                <a:ea typeface="標楷體" pitchFamily="65" charset="-120"/>
              </a:rPr>
              <a:t>七年級生物、八年級理化、九年級理化加地科</a:t>
            </a:r>
            <a:r>
              <a:rPr lang="en-US" altLang="zh-TW" dirty="0">
                <a:ea typeface="標楷體" pitchFamily="65" charset="-120"/>
              </a:rPr>
              <a:t>〉</a:t>
            </a: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社會</a:t>
            </a:r>
            <a:r>
              <a:rPr lang="en-US" altLang="zh-TW" dirty="0">
                <a:ea typeface="標楷體" pitchFamily="65" charset="-120"/>
              </a:rPr>
              <a:t>〈</a:t>
            </a:r>
            <a:r>
              <a:rPr lang="zh-TW" altLang="en-US" dirty="0">
                <a:ea typeface="標楷體" pitchFamily="65" charset="-120"/>
              </a:rPr>
              <a:t>歷史、地理、公民</a:t>
            </a:r>
            <a:r>
              <a:rPr lang="en-US" altLang="zh-TW" dirty="0">
                <a:ea typeface="標楷體" pitchFamily="65" charset="-120"/>
              </a:rPr>
              <a:t>〉</a:t>
            </a: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藝術與人文</a:t>
            </a:r>
            <a:r>
              <a:rPr lang="en-US" altLang="zh-TW" dirty="0">
                <a:ea typeface="標楷體" pitchFamily="65" charset="-120"/>
              </a:rPr>
              <a:t>〈</a:t>
            </a:r>
            <a:r>
              <a:rPr lang="zh-TW" altLang="en-US" dirty="0">
                <a:ea typeface="標楷體" pitchFamily="65" charset="-120"/>
              </a:rPr>
              <a:t>美術、音樂、表演藝術</a:t>
            </a:r>
            <a:r>
              <a:rPr lang="en-US" altLang="zh-TW" dirty="0">
                <a:ea typeface="標楷體" pitchFamily="65" charset="-120"/>
              </a:rPr>
              <a:t>〉</a:t>
            </a: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綜合活動</a:t>
            </a:r>
            <a:r>
              <a:rPr lang="en-US" altLang="zh-TW" dirty="0">
                <a:ea typeface="標楷體" pitchFamily="65" charset="-120"/>
              </a:rPr>
              <a:t>〈</a:t>
            </a:r>
            <a:r>
              <a:rPr lang="zh-TW" altLang="en-US" dirty="0">
                <a:ea typeface="標楷體" pitchFamily="65" charset="-120"/>
              </a:rPr>
              <a:t>童軍、輔導、家政</a:t>
            </a:r>
            <a:r>
              <a:rPr lang="en-US" altLang="zh-TW" dirty="0">
                <a:ea typeface="標楷體" pitchFamily="65" charset="-120"/>
              </a:rPr>
              <a:t>〉</a:t>
            </a: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健康與體育</a:t>
            </a:r>
            <a:endParaRPr lang="en-US" altLang="zh-TW" dirty="0">
              <a:ea typeface="標楷體" pitchFamily="65" charset="-120"/>
            </a:endParaRPr>
          </a:p>
          <a:p>
            <a:pPr marL="0" indent="0">
              <a:lnSpc>
                <a:spcPct val="90000"/>
              </a:lnSpc>
            </a:pPr>
            <a:r>
              <a:rPr lang="zh-TW" altLang="en-US" dirty="0">
                <a:ea typeface="標楷體" pitchFamily="65" charset="-120"/>
              </a:rPr>
              <a:t>科技</a:t>
            </a:r>
            <a:r>
              <a:rPr lang="en-US" altLang="zh-TW" dirty="0">
                <a:ea typeface="標楷體" pitchFamily="65" charset="-120"/>
              </a:rPr>
              <a:t>〈</a:t>
            </a:r>
            <a:r>
              <a:rPr lang="zh-TW" altLang="en-US" dirty="0">
                <a:ea typeface="標楷體" pitchFamily="65" charset="-120"/>
              </a:rPr>
              <a:t>資訊、生活科技</a:t>
            </a:r>
            <a:r>
              <a:rPr lang="en-US" altLang="zh-TW" dirty="0">
                <a:ea typeface="標楷體" pitchFamily="65" charset="-120"/>
              </a:rPr>
              <a:t>〉</a:t>
            </a:r>
            <a:endParaRPr lang="zh-TW" altLang="en-US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27052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60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2556"/>
            <a:ext cx="9144000" cy="513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61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85" y="1402556"/>
            <a:ext cx="9144000" cy="513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62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5119"/>
            <a:ext cx="9144000" cy="513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63</a:t>
            </a:fld>
            <a:endParaRPr lang="en-US" altLang="zh-TW">
              <a:ea typeface="新細明體" charset="-120"/>
            </a:endParaRPr>
          </a:p>
        </p:txBody>
      </p:sp>
      <p:sp>
        <p:nvSpPr>
          <p:cNvPr id="97282" name="文字方塊 5"/>
          <p:cNvSpPr txBox="1">
            <a:spLocks noChangeArrowheads="1"/>
          </p:cNvSpPr>
          <p:nvPr/>
        </p:nvSpPr>
        <p:spPr bwMode="auto">
          <a:xfrm>
            <a:off x="1703389" y="2060575"/>
            <a:ext cx="8713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zh-TW" altLang="en-US" sz="5400" b="1" dirty="0">
              <a:solidFill>
                <a:srgbClr val="0000CC"/>
              </a:solidFill>
              <a:ea typeface="標楷體" pitchFamily="65" charset="-120"/>
            </a:endParaRPr>
          </a:p>
        </p:txBody>
      </p:sp>
      <p:pic>
        <p:nvPicPr>
          <p:cNvPr id="97283" name="群組 4">
            <a:hlinkClick r:id="rId2"/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025" y="3861049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1631504" y="1772816"/>
            <a:ext cx="9215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愛因斯坦說的：“每一個人都是天才”</a:t>
            </a:r>
            <a:b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只是我們常常用“爬樹的能力來評斷一隻魚”</a:t>
            </a:r>
          </a:p>
        </p:txBody>
      </p:sp>
    </p:spTree>
    <p:extLst>
      <p:ext uri="{BB962C8B-B14F-4D97-AF65-F5344CB8AC3E}">
        <p14:creationId xmlns:p14="http://schemas.microsoft.com/office/powerpoint/2010/main" val="24663093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1271464" y="1480424"/>
            <a:ext cx="9204251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latin typeface="Calibri" pitchFamily="34" charset="0"/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Calibri" pitchFamily="34" charset="0"/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Calibri" pitchFamily="34" charset="0"/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latin typeface="Calibri" pitchFamily="34" charset="0"/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  <a:t>國、高中階段</a:t>
            </a:r>
            <a:r>
              <a:rPr lang="en-US" altLang="zh-TW" sz="2400" dirty="0">
                <a:latin typeface="Calibri" pitchFamily="34" charset="0"/>
                <a:ea typeface="標楷體" pitchFamily="65" charset="-120"/>
              </a:rPr>
              <a:t>』</a:t>
            </a:r>
            <a:r>
              <a:rPr lang="zh-TW" altLang="en-US" sz="2400" dirty="0">
                <a:latin typeface="Calibri" pitchFamily="34" charset="0"/>
                <a:ea typeface="標楷體" pitchFamily="65" charset="-120"/>
              </a:rPr>
              <a:t>。</a:t>
            </a:r>
          </a:p>
          <a:p>
            <a:pPr>
              <a:buFont typeface="Wingdings" pitchFamily="2" charset="2"/>
              <a:buChar char="Ø"/>
              <a:defRPr/>
            </a:pPr>
            <a:endParaRPr lang="zh-TW" altLang="en-US" sz="2400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98308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98309" name="AutoShape 10"/>
          <p:cNvGrpSpPr>
            <a:grpSpLocks/>
          </p:cNvGrpSpPr>
          <p:nvPr/>
        </p:nvGrpSpPr>
        <p:grpSpPr bwMode="auto">
          <a:xfrm>
            <a:off x="3000376" y="476251"/>
            <a:ext cx="6696075" cy="982663"/>
            <a:chOff x="1144" y="614"/>
            <a:chExt cx="3518" cy="619"/>
          </a:xfrm>
        </p:grpSpPr>
        <p:pic>
          <p:nvPicPr>
            <p:cNvPr id="98310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11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TW" altLang="en-US" sz="3200" b="1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sz="3200" b="1">
                  <a:latin typeface="Calibri" pitchFamily="34" charset="0"/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文字方塊 1"/>
          <p:cNvSpPr txBox="1">
            <a:spLocks noChangeArrowheads="1"/>
          </p:cNvSpPr>
          <p:nvPr/>
        </p:nvSpPr>
        <p:spPr bwMode="auto">
          <a:xfrm>
            <a:off x="1886743" y="6521450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100354" name="Picture 3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648" y="-9856"/>
            <a:ext cx="6945561" cy="648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3143672" y="1340768"/>
            <a:ext cx="2304256" cy="11521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文字方塊 1"/>
          <p:cNvSpPr txBox="1">
            <a:spLocks noChangeArrowheads="1"/>
          </p:cNvSpPr>
          <p:nvPr/>
        </p:nvSpPr>
        <p:spPr bwMode="auto">
          <a:xfrm>
            <a:off x="1847851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102402" name="Picture 3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728663"/>
            <a:ext cx="8303766" cy="540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837979" y="728663"/>
            <a:ext cx="2673845" cy="11161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1991544" y="4581128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文字方塊 1"/>
          <p:cNvSpPr txBox="1">
            <a:spLocks noChangeArrowheads="1"/>
          </p:cNvSpPr>
          <p:nvPr/>
        </p:nvSpPr>
        <p:spPr bwMode="auto">
          <a:xfrm>
            <a:off x="1847851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12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02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104450" name="Picture 3" descr="Capture_2015_12_04_18_27_11_9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4825" y="549276"/>
            <a:ext cx="817245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文字方塊 1"/>
          <p:cNvSpPr txBox="1">
            <a:spLocks noChangeArrowheads="1"/>
          </p:cNvSpPr>
          <p:nvPr/>
        </p:nvSpPr>
        <p:spPr bwMode="auto">
          <a:xfrm>
            <a:off x="1703512" y="650197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資料來源：天下雜誌。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2022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26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>
            <a:hlinkClick r:id="rId4"/>
            <a:extLst>
              <a:ext uri="{FF2B5EF4-FFF2-40B4-BE49-F238E27FC236}">
                <a16:creationId xmlns:a16="http://schemas.microsoft.com/office/drawing/2014/main" id="{4DB1F077-FD2F-4511-8A64-AB430D1D9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398" y="669330"/>
            <a:ext cx="9739203" cy="5832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167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415480" y="6381328"/>
            <a:ext cx="63138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2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2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0044" y="316187"/>
            <a:ext cx="7190451" cy="605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533382" y="3861048"/>
            <a:ext cx="25922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6888088" y="1700808"/>
            <a:ext cx="3528392" cy="3774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2495551" y="836614"/>
            <a:ext cx="6462713" cy="979487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>
                <a:ln>
                  <a:noFill/>
                </a:ln>
                <a:ea typeface="標楷體" pitchFamily="65" charset="-120"/>
              </a:rPr>
              <a:t>國中的師資結構</a:t>
            </a:r>
          </a:p>
        </p:txBody>
      </p:sp>
      <p:sp>
        <p:nvSpPr>
          <p:cNvPr id="133122" name="Rectangle 3"/>
          <p:cNvSpPr>
            <a:spLocks noGrp="1"/>
          </p:cNvSpPr>
          <p:nvPr>
            <p:ph type="subTitle" idx="4294967295"/>
          </p:nvPr>
        </p:nvSpPr>
        <p:spPr>
          <a:xfrm>
            <a:off x="1487488" y="2349190"/>
            <a:ext cx="9361288" cy="215961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200" dirty="0">
                <a:ea typeface="標楷體" pitchFamily="65" charset="-120"/>
              </a:rPr>
              <a:t>除導師的課堂較多外，其餘的任課老師皆因科目而異，至多十七位老師。</a:t>
            </a:r>
          </a:p>
        </p:txBody>
      </p:sp>
    </p:spTree>
    <p:extLst>
      <p:ext uri="{BB962C8B-B14F-4D97-AF65-F5344CB8AC3E}">
        <p14:creationId xmlns:p14="http://schemas.microsoft.com/office/powerpoint/2010/main" val="426501005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98168" y="836646"/>
            <a:ext cx="53285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676400" y="1600197"/>
          <a:ext cx="9172128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74" y="2895600"/>
            <a:ext cx="9054046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632504" y="6444477"/>
            <a:ext cx="1559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chemeClr val="accent1"/>
                </a:solidFill>
              </a:rPr>
              <a:t>資料來源：北科附工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66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3D0905E-1464-4BE1-A63A-611715BA3EC2}"/>
              </a:ext>
            </a:extLst>
          </p:cNvPr>
          <p:cNvGraphicFramePr>
            <a:graphicFrameLocks noGrp="1"/>
          </p:cNvGraphicFramePr>
          <p:nvPr/>
        </p:nvGraphicFramePr>
        <p:xfrm>
          <a:off x="1235460" y="2024844"/>
          <a:ext cx="9721080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692">
                  <a:extLst>
                    <a:ext uri="{9D8B030D-6E8A-4147-A177-3AD203B41FA5}">
                      <a16:colId xmlns:a16="http://schemas.microsoft.com/office/drawing/2014/main" val="3050056533"/>
                    </a:ext>
                  </a:extLst>
                </a:gridCol>
                <a:gridCol w="1682853">
                  <a:extLst>
                    <a:ext uri="{9D8B030D-6E8A-4147-A177-3AD203B41FA5}">
                      <a16:colId xmlns:a16="http://schemas.microsoft.com/office/drawing/2014/main" val="3530097841"/>
                    </a:ext>
                  </a:extLst>
                </a:gridCol>
                <a:gridCol w="3589322">
                  <a:extLst>
                    <a:ext uri="{9D8B030D-6E8A-4147-A177-3AD203B41FA5}">
                      <a16:colId xmlns:a16="http://schemas.microsoft.com/office/drawing/2014/main" val="3797043955"/>
                    </a:ext>
                  </a:extLst>
                </a:gridCol>
                <a:gridCol w="2617213">
                  <a:extLst>
                    <a:ext uri="{9D8B030D-6E8A-4147-A177-3AD203B41FA5}">
                      <a16:colId xmlns:a16="http://schemas.microsoft.com/office/drawing/2014/main" val="3474284668"/>
                    </a:ext>
                  </a:extLst>
                </a:gridCol>
              </a:tblGrid>
              <a:tr h="8405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畢業國中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高中錄取學校與科系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476250" marR="6350" marT="6350" marB="0" anchor="ctr"/>
                </a:tc>
                <a:extLst>
                  <a:ext uri="{0D108BD9-81ED-4DB2-BD59-A6C34878D82A}">
                    <a16:rowId xmlns:a16="http://schemas.microsoft.com/office/drawing/2014/main" val="3175634599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過嶺國中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江雨臻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私立育達高中日文科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國立雲林科技大學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55110564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仁和國中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王恩芸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私立育達高中餐飲科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國立高雄餐旅大學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8866212"/>
                  </a:ext>
                </a:extLst>
              </a:tr>
              <a:tr h="79852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龍興國中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鍾毓翎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私立育達高中廣設科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國立清華大學藝術與設計學系設計組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2208110"/>
                  </a:ext>
                </a:extLst>
              </a:tr>
            </a:tbl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9DB13C46-ABFC-4FF8-9B12-EF7ABF4B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708" y="1052736"/>
            <a:ext cx="5256584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632504" y="6444477"/>
            <a:ext cx="1559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chemeClr val="accent1"/>
                </a:solidFill>
              </a:rPr>
              <a:t>資料來源：育達高中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8184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/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/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投影片編號版面配置區 1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latinLnBrk="1"/>
            <a:fld id="{B713CFCC-BD06-451B-9A0A-5EBD6FBF9BE8}" type="slidenum">
              <a:rPr kumimoji="0" lang="ko-KR" altLang="en-US" sz="12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latinLnBrk="1"/>
              <a:t>73</a:t>
            </a:fld>
            <a:endParaRPr kumimoji="0" lang="en-US" altLang="ko-KR" sz="12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11161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1524000" y="1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投影片編號版面配置區 15"/>
          <p:cNvSpPr>
            <a:spLocks noGrp="1"/>
          </p:cNvSpPr>
          <p:nvPr>
            <p:ph type="sldNum" sz="quarter" idx="12"/>
          </p:nvPr>
        </p:nvSpPr>
        <p:spPr bwMode="auto">
          <a:xfrm>
            <a:off x="1670050" y="6210300"/>
            <a:ext cx="4572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6B5D12D-6748-4D9D-8BAD-DD60637E51BE}" type="slidenum">
              <a:rPr lang="zh-TW" altLang="en-US" smtClean="0">
                <a:ea typeface="微軟正黑體" pitchFamily="34" charset="-120"/>
              </a:rPr>
              <a:pPr/>
              <a:t>73</a:t>
            </a:fld>
            <a:endParaRPr lang="en-US" altLang="zh-TW"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化對角線角落矩形 5"/>
          <p:cNvSpPr/>
          <p:nvPr/>
        </p:nvSpPr>
        <p:spPr>
          <a:xfrm>
            <a:off x="2424113" y="1700213"/>
            <a:ext cx="7391400" cy="11430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3200">
                <a:solidFill>
                  <a:srgbClr val="000000"/>
                </a:solidFill>
                <a:latin typeface="微軟正黑體" pitchFamily="34" charset="-120"/>
              </a:rPr>
              <a:t>學生輔導三大核心工作－</a:t>
            </a:r>
            <a:endParaRPr kumimoji="0" lang="en-US" altLang="zh-TW" sz="3200">
              <a:solidFill>
                <a:srgbClr val="000000"/>
              </a:solidFill>
              <a:latin typeface="微軟正黑體" pitchFamily="34" charset="-120"/>
            </a:endParaRPr>
          </a:p>
          <a:p>
            <a:pPr>
              <a:defRPr/>
            </a:pPr>
            <a:r>
              <a:rPr kumimoji="0" lang="zh-TW" altLang="en-US" sz="3200" b="1">
                <a:solidFill>
                  <a:srgbClr val="000000"/>
                </a:solidFill>
                <a:latin typeface="微軟正黑體" pitchFamily="34" charset="-120"/>
              </a:rPr>
              <a:t>生活輔導、學習輔導、</a:t>
            </a:r>
            <a:r>
              <a:rPr kumimoji="0" lang="zh-TW" altLang="en-US" sz="3200" b="1" u="sng">
                <a:solidFill>
                  <a:srgbClr val="FF0000"/>
                </a:solidFill>
                <a:latin typeface="微軟正黑體" pitchFamily="34" charset="-120"/>
              </a:rPr>
              <a:t>生涯輔導</a:t>
            </a:r>
          </a:p>
        </p:txBody>
      </p:sp>
      <p:sp>
        <p:nvSpPr>
          <p:cNvPr id="8" name="圓角化對角線角落矩形 7"/>
          <p:cNvSpPr/>
          <p:nvPr/>
        </p:nvSpPr>
        <p:spPr>
          <a:xfrm>
            <a:off x="2692400" y="2944813"/>
            <a:ext cx="7391400" cy="1492250"/>
          </a:xfrm>
          <a:prstGeom prst="round2DiagRect">
            <a:avLst/>
          </a:prstGeom>
          <a:solidFill>
            <a:srgbClr val="CCCCFF"/>
          </a:solidFill>
          <a:ln>
            <a:solidFill>
              <a:srgbClr val="431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3200">
                <a:solidFill>
                  <a:srgbClr val="000000"/>
                </a:solidFill>
                <a:latin typeface="微軟正黑體" pitchFamily="34" charset="-120"/>
              </a:rPr>
              <a:t>教育部</a:t>
            </a:r>
            <a:r>
              <a:rPr kumimoji="0" lang="zh-TW" altLang="zh-TW" sz="3200">
                <a:solidFill>
                  <a:srgbClr val="000000"/>
                </a:solidFill>
                <a:latin typeface="微軟正黑體" pitchFamily="34" charset="-120"/>
              </a:rPr>
              <a:t>「</a:t>
            </a:r>
            <a:r>
              <a:rPr kumimoji="0" lang="zh-TW" altLang="en-US" sz="3200">
                <a:solidFill>
                  <a:srgbClr val="000000"/>
                </a:solidFill>
                <a:latin typeface="微軟正黑體" pitchFamily="34" charset="-120"/>
              </a:rPr>
              <a:t>國民中小學九年一貫課程</a:t>
            </a:r>
            <a:r>
              <a:rPr kumimoji="0" lang="zh-TW" altLang="zh-TW" sz="3200">
                <a:solidFill>
                  <a:srgbClr val="000000"/>
                </a:solidFill>
                <a:latin typeface="微軟正黑體" pitchFamily="34" charset="-120"/>
              </a:rPr>
              <a:t>」</a:t>
            </a:r>
            <a:r>
              <a:rPr kumimoji="0" lang="zh-TW" altLang="en-US" sz="3200">
                <a:solidFill>
                  <a:srgbClr val="000000"/>
                </a:solidFill>
                <a:latin typeface="微軟正黑體" pitchFamily="34" charset="-120"/>
              </a:rPr>
              <a:t>－</a:t>
            </a:r>
            <a:endParaRPr kumimoji="0" lang="en-US" altLang="zh-TW" sz="3200">
              <a:solidFill>
                <a:srgbClr val="000000"/>
              </a:solidFill>
              <a:latin typeface="微軟正黑體" pitchFamily="34" charset="-120"/>
            </a:endParaRPr>
          </a:p>
          <a:p>
            <a:pPr>
              <a:defRPr/>
            </a:pPr>
            <a:r>
              <a:rPr kumimoji="0" lang="zh-TW" altLang="en-US" sz="3200">
                <a:solidFill>
                  <a:srgbClr val="000000"/>
                </a:solidFill>
                <a:latin typeface="微軟正黑體" pitchFamily="34" charset="-120"/>
              </a:rPr>
              <a:t>基本能力（生涯規劃與終身學習）、重大議題（</a:t>
            </a:r>
            <a:r>
              <a:rPr kumimoji="0" lang="zh-TW" altLang="en-US" sz="3200" b="1" u="sng">
                <a:solidFill>
                  <a:srgbClr val="FF0000"/>
                </a:solidFill>
                <a:latin typeface="微軟正黑體" pitchFamily="34" charset="-120"/>
              </a:rPr>
              <a:t>生涯發展教育</a:t>
            </a:r>
            <a:r>
              <a:rPr kumimoji="0" lang="zh-TW" altLang="en-US" sz="3200">
                <a:solidFill>
                  <a:srgbClr val="000000"/>
                </a:solidFill>
                <a:latin typeface="微軟正黑體" pitchFamily="34" charset="-120"/>
              </a:rPr>
              <a:t>）</a:t>
            </a:r>
            <a:endParaRPr kumimoji="0" lang="en-US" altLang="zh-TW" sz="3200">
              <a:solidFill>
                <a:srgbClr val="000000"/>
              </a:solidFill>
              <a:latin typeface="微軟正黑體" pitchFamily="34" charset="-120"/>
            </a:endParaRPr>
          </a:p>
        </p:txBody>
      </p:sp>
      <p:sp>
        <p:nvSpPr>
          <p:cNvPr id="114691" name="矩形 8"/>
          <p:cNvSpPr>
            <a:spLocks noChangeArrowheads="1"/>
          </p:cNvSpPr>
          <p:nvPr/>
        </p:nvSpPr>
        <p:spPr bwMode="auto">
          <a:xfrm>
            <a:off x="1524000" y="620689"/>
            <a:ext cx="9144000" cy="792188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學校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如何進行適性輔導</a:t>
            </a:r>
            <a:endParaRPr lang="zh-TW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487" name="矩形圖說文字 10"/>
          <p:cNvSpPr>
            <a:spLocks noChangeArrowheads="1"/>
          </p:cNvSpPr>
          <p:nvPr/>
        </p:nvSpPr>
        <p:spPr bwMode="auto">
          <a:xfrm>
            <a:off x="3503614" y="4532314"/>
            <a:ext cx="6816725" cy="1857375"/>
          </a:xfrm>
          <a:prstGeom prst="wedgeRectCallout">
            <a:avLst>
              <a:gd name="adj1" fmla="val -59073"/>
              <a:gd name="adj2" fmla="val 1129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孩子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處於生涯發展成長期及探索期，應對自己的能力、興趣及外界工作世界進行初步探索與了解，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利於完成國中教育後進行升學、就業之進路抉擇，適應未來生涯之需求。</a:t>
            </a: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4693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1" y="4729164"/>
            <a:ext cx="944563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AutoShape 105"/>
          <p:cNvSpPr>
            <a:spLocks noChangeArrowheads="1"/>
          </p:cNvSpPr>
          <p:nvPr/>
        </p:nvSpPr>
        <p:spPr bwMode="gray">
          <a:xfrm>
            <a:off x="5519738" y="1557339"/>
            <a:ext cx="5256782" cy="5300661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sz="3200" dirty="0">
                <a:solidFill>
                  <a:srgbClr val="080808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kumimoji="0" lang="zh-TW" altLang="en-US" sz="3200" dirty="0">
                <a:solidFill>
                  <a:srgbClr val="080808"/>
                </a:solidFill>
                <a:latin typeface="標楷體" pitchFamily="65" charset="-120"/>
                <a:ea typeface="標楷體" pitchFamily="65" charset="-120"/>
              </a:rPr>
              <a:t>學年度起，新生每人一冊（</a:t>
            </a:r>
            <a:r>
              <a:rPr kumimoji="0" lang="en-US" altLang="zh-TW" sz="3200" dirty="0">
                <a:solidFill>
                  <a:srgbClr val="080808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kumimoji="0" lang="zh-TW" altLang="en-US" sz="3200" dirty="0">
                <a:solidFill>
                  <a:srgbClr val="080808"/>
                </a:solidFill>
                <a:latin typeface="標楷體" pitchFamily="65" charset="-120"/>
                <a:ea typeface="標楷體" pitchFamily="65" charset="-120"/>
              </a:rPr>
              <a:t>學年度微調）</a:t>
            </a:r>
            <a:endParaRPr kumimoji="0" lang="en-US" altLang="zh-TW" sz="3200" dirty="0">
              <a:solidFill>
                <a:srgbClr val="080808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sz="3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手冊可幫助學生</a:t>
            </a:r>
            <a:r>
              <a:rPr kumimoji="0" lang="zh-TW" altLang="zh-TW" sz="3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澄清</a:t>
            </a:r>
            <a:r>
              <a:rPr kumimoji="0" lang="zh-TW" altLang="en-US" sz="3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個人</a:t>
            </a:r>
            <a:r>
              <a:rPr kumimoji="0" lang="zh-TW" altLang="zh-TW" sz="3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kumimoji="0" lang="zh-TW" altLang="en-US" sz="3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性向、興趣、價值觀，瞭</a:t>
            </a:r>
            <a:r>
              <a:rPr kumimoji="0" lang="zh-TW" altLang="zh-TW" sz="3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解</a:t>
            </a:r>
            <a:r>
              <a:rPr kumimoji="0" lang="zh-TW" altLang="en-US" sz="3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sz="3200" dirty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6740" name="矩形 5"/>
          <p:cNvSpPr>
            <a:spLocks noChangeArrowheads="1"/>
          </p:cNvSpPr>
          <p:nvPr/>
        </p:nvSpPr>
        <p:spPr bwMode="auto">
          <a:xfrm>
            <a:off x="767407" y="692696"/>
            <a:ext cx="9144000" cy="762573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2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endParaRPr lang="zh-TW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D30C5B-C907-4570-A92C-AB674EE8B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71" t="15158" r="19127" b="9125"/>
          <a:stretch/>
        </p:blipFill>
        <p:spPr>
          <a:xfrm>
            <a:off x="767407" y="1479903"/>
            <a:ext cx="4787299" cy="565514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/>
        </p:nvGraphicFramePr>
        <p:xfrm>
          <a:off x="1631950" y="1557338"/>
          <a:ext cx="8928100" cy="5229228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3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8839" name="矩形 3"/>
          <p:cNvSpPr>
            <a:spLocks noChangeArrowheads="1"/>
          </p:cNvSpPr>
          <p:nvPr/>
        </p:nvSpPr>
        <p:spPr bwMode="auto">
          <a:xfrm>
            <a:off x="1524000" y="620689"/>
            <a:ext cx="9144000" cy="792188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2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endParaRPr lang="zh-TW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8840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 bwMode="auto">
          <a:xfrm>
            <a:off x="5730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533483"/>
              </p:ext>
            </p:extLst>
          </p:nvPr>
        </p:nvGraphicFramePr>
        <p:xfrm>
          <a:off x="1524000" y="1557338"/>
          <a:ext cx="9036050" cy="5184030"/>
        </p:xfrm>
        <a:graphic>
          <a:graphicData uri="http://schemas.openxmlformats.org/drawingml/2006/table">
            <a:tbl>
              <a:tblPr/>
              <a:tblGrid>
                <a:gridCol w="1894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6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5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395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074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63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0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4585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0875" name="矩形 3"/>
          <p:cNvSpPr>
            <a:spLocks noChangeArrowheads="1"/>
          </p:cNvSpPr>
          <p:nvPr/>
        </p:nvSpPr>
        <p:spPr bwMode="auto">
          <a:xfrm>
            <a:off x="1524000" y="620689"/>
            <a:ext cx="9144000" cy="792188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2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endParaRPr lang="zh-TW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1" name="群組 396"/>
          <p:cNvGrpSpPr>
            <a:grpSpLocks/>
          </p:cNvGrpSpPr>
          <p:nvPr/>
        </p:nvGrpSpPr>
        <p:grpSpPr bwMode="auto">
          <a:xfrm>
            <a:off x="1343026" y="1125539"/>
            <a:ext cx="9432925" cy="5832475"/>
            <a:chOff x="-180528" y="1124744"/>
            <a:chExt cx="9433048" cy="5832648"/>
          </a:xfrm>
        </p:grpSpPr>
        <p:pic>
          <p:nvPicPr>
            <p:cNvPr id="122885" name="圖片 13" descr="人.bmp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0528" y="2523782"/>
              <a:ext cx="4536504" cy="436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2886" name="Group 14"/>
            <p:cNvGrpSpPr>
              <a:grpSpLocks noChangeAspect="1"/>
            </p:cNvGrpSpPr>
            <p:nvPr/>
          </p:nvGrpSpPr>
          <p:grpSpPr bwMode="auto">
            <a:xfrm>
              <a:off x="6192219" y="3312369"/>
              <a:ext cx="3060301" cy="3645023"/>
              <a:chOff x="1728" y="1440"/>
              <a:chExt cx="2418" cy="2880"/>
            </a:xfrm>
          </p:grpSpPr>
          <p:sp>
            <p:nvSpPr>
              <p:cNvPr id="122888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1728" y="1440"/>
                <a:ext cx="2418" cy="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122889" name="Group 215"/>
              <p:cNvGrpSpPr>
                <a:grpSpLocks/>
              </p:cNvGrpSpPr>
              <p:nvPr/>
            </p:nvGrpSpPr>
            <p:grpSpPr bwMode="auto">
              <a:xfrm>
                <a:off x="1732" y="1475"/>
                <a:ext cx="2377" cy="2808"/>
                <a:chOff x="1732" y="1475"/>
                <a:chExt cx="2377" cy="2808"/>
              </a:xfrm>
            </p:grpSpPr>
            <p:sp>
              <p:nvSpPr>
                <p:cNvPr id="123069" name="Freeform 15"/>
                <p:cNvSpPr>
                  <a:spLocks/>
                </p:cNvSpPr>
                <p:nvPr/>
              </p:nvSpPr>
              <p:spPr bwMode="auto">
                <a:xfrm>
                  <a:off x="3767" y="3883"/>
                  <a:ext cx="325" cy="222"/>
                </a:xfrm>
                <a:custGeom>
                  <a:avLst/>
                  <a:gdLst>
                    <a:gd name="T0" fmla="*/ 187 w 325"/>
                    <a:gd name="T1" fmla="*/ 207 h 222"/>
                    <a:gd name="T2" fmla="*/ 5 w 325"/>
                    <a:gd name="T3" fmla="*/ 126 h 222"/>
                    <a:gd name="T4" fmla="*/ 0 w 325"/>
                    <a:gd name="T5" fmla="*/ 48 h 222"/>
                    <a:gd name="T6" fmla="*/ 161 w 325"/>
                    <a:gd name="T7" fmla="*/ 0 h 222"/>
                    <a:gd name="T8" fmla="*/ 299 w 325"/>
                    <a:gd name="T9" fmla="*/ 13 h 222"/>
                    <a:gd name="T10" fmla="*/ 325 w 325"/>
                    <a:gd name="T11" fmla="*/ 61 h 222"/>
                    <a:gd name="T12" fmla="*/ 320 w 325"/>
                    <a:gd name="T13" fmla="*/ 222 h 222"/>
                    <a:gd name="T14" fmla="*/ 187 w 325"/>
                    <a:gd name="T15" fmla="*/ 207 h 222"/>
                    <a:gd name="T16" fmla="*/ 187 w 325"/>
                    <a:gd name="T17" fmla="*/ 207 h 2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5"/>
                    <a:gd name="T28" fmla="*/ 0 h 222"/>
                    <a:gd name="T29" fmla="*/ 325 w 325"/>
                    <a:gd name="T30" fmla="*/ 222 h 22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5" h="222">
                      <a:moveTo>
                        <a:pt x="187" y="207"/>
                      </a:moveTo>
                      <a:lnTo>
                        <a:pt x="5" y="126"/>
                      </a:lnTo>
                      <a:lnTo>
                        <a:pt x="0" y="48"/>
                      </a:lnTo>
                      <a:lnTo>
                        <a:pt x="161" y="0"/>
                      </a:lnTo>
                      <a:lnTo>
                        <a:pt x="299" y="13"/>
                      </a:lnTo>
                      <a:lnTo>
                        <a:pt x="325" y="61"/>
                      </a:lnTo>
                      <a:lnTo>
                        <a:pt x="320" y="222"/>
                      </a:lnTo>
                      <a:lnTo>
                        <a:pt x="187" y="207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0" name="Freeform 16"/>
                <p:cNvSpPr>
                  <a:spLocks/>
                </p:cNvSpPr>
                <p:nvPr/>
              </p:nvSpPr>
              <p:spPr bwMode="auto">
                <a:xfrm>
                  <a:off x="1735" y="1479"/>
                  <a:ext cx="2357" cy="2378"/>
                </a:xfrm>
                <a:custGeom>
                  <a:avLst/>
                  <a:gdLst>
                    <a:gd name="T0" fmla="*/ 60 w 2357"/>
                    <a:gd name="T1" fmla="*/ 7 h 2378"/>
                    <a:gd name="T2" fmla="*/ 746 w 2357"/>
                    <a:gd name="T3" fmla="*/ 0 h 2378"/>
                    <a:gd name="T4" fmla="*/ 1978 w 2357"/>
                    <a:gd name="T5" fmla="*/ 13 h 2378"/>
                    <a:gd name="T6" fmla="*/ 2156 w 2357"/>
                    <a:gd name="T7" fmla="*/ 381 h 2378"/>
                    <a:gd name="T8" fmla="*/ 2309 w 2357"/>
                    <a:gd name="T9" fmla="*/ 1223 h 2378"/>
                    <a:gd name="T10" fmla="*/ 2357 w 2357"/>
                    <a:gd name="T11" fmla="*/ 1727 h 2378"/>
                    <a:gd name="T12" fmla="*/ 2320 w 2357"/>
                    <a:gd name="T13" fmla="*/ 1893 h 2378"/>
                    <a:gd name="T14" fmla="*/ 2169 w 2357"/>
                    <a:gd name="T15" fmla="*/ 2065 h 2378"/>
                    <a:gd name="T16" fmla="*/ 1717 w 2357"/>
                    <a:gd name="T17" fmla="*/ 1699 h 2378"/>
                    <a:gd name="T18" fmla="*/ 1262 w 2357"/>
                    <a:gd name="T19" fmla="*/ 1234 h 2378"/>
                    <a:gd name="T20" fmla="*/ 824 w 2357"/>
                    <a:gd name="T21" fmla="*/ 1721 h 2378"/>
                    <a:gd name="T22" fmla="*/ 681 w 2357"/>
                    <a:gd name="T23" fmla="*/ 2225 h 2378"/>
                    <a:gd name="T24" fmla="*/ 433 w 2357"/>
                    <a:gd name="T25" fmla="*/ 2378 h 2378"/>
                    <a:gd name="T26" fmla="*/ 113 w 2357"/>
                    <a:gd name="T27" fmla="*/ 2236 h 2378"/>
                    <a:gd name="T28" fmla="*/ 113 w 2357"/>
                    <a:gd name="T29" fmla="*/ 818 h 2378"/>
                    <a:gd name="T30" fmla="*/ 0 w 2357"/>
                    <a:gd name="T31" fmla="*/ 0 h 2378"/>
                    <a:gd name="T32" fmla="*/ 60 w 2357"/>
                    <a:gd name="T33" fmla="*/ 7 h 2378"/>
                    <a:gd name="T34" fmla="*/ 60 w 2357"/>
                    <a:gd name="T35" fmla="*/ 7 h 237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357"/>
                    <a:gd name="T55" fmla="*/ 0 h 2378"/>
                    <a:gd name="T56" fmla="*/ 2357 w 2357"/>
                    <a:gd name="T57" fmla="*/ 2378 h 237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357" h="2378">
                      <a:moveTo>
                        <a:pt x="60" y="7"/>
                      </a:moveTo>
                      <a:lnTo>
                        <a:pt x="746" y="0"/>
                      </a:lnTo>
                      <a:lnTo>
                        <a:pt x="1978" y="13"/>
                      </a:lnTo>
                      <a:lnTo>
                        <a:pt x="2156" y="381"/>
                      </a:lnTo>
                      <a:lnTo>
                        <a:pt x="2309" y="1223"/>
                      </a:lnTo>
                      <a:lnTo>
                        <a:pt x="2357" y="1727"/>
                      </a:lnTo>
                      <a:lnTo>
                        <a:pt x="2320" y="1893"/>
                      </a:lnTo>
                      <a:lnTo>
                        <a:pt x="2169" y="2065"/>
                      </a:lnTo>
                      <a:lnTo>
                        <a:pt x="1717" y="1699"/>
                      </a:lnTo>
                      <a:lnTo>
                        <a:pt x="1262" y="1234"/>
                      </a:lnTo>
                      <a:lnTo>
                        <a:pt x="824" y="1721"/>
                      </a:lnTo>
                      <a:lnTo>
                        <a:pt x="681" y="2225"/>
                      </a:lnTo>
                      <a:lnTo>
                        <a:pt x="433" y="2378"/>
                      </a:lnTo>
                      <a:lnTo>
                        <a:pt x="113" y="2236"/>
                      </a:lnTo>
                      <a:lnTo>
                        <a:pt x="113" y="818"/>
                      </a:lnTo>
                      <a:lnTo>
                        <a:pt x="0" y="0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BDC9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1" name="Freeform 17"/>
                <p:cNvSpPr>
                  <a:spLocks/>
                </p:cNvSpPr>
                <p:nvPr/>
              </p:nvSpPr>
              <p:spPr bwMode="auto">
                <a:xfrm>
                  <a:off x="2686" y="1882"/>
                  <a:ext cx="387" cy="210"/>
                </a:xfrm>
                <a:custGeom>
                  <a:avLst/>
                  <a:gdLst>
                    <a:gd name="T0" fmla="*/ 270 w 387"/>
                    <a:gd name="T1" fmla="*/ 6 h 210"/>
                    <a:gd name="T2" fmla="*/ 241 w 387"/>
                    <a:gd name="T3" fmla="*/ 56 h 210"/>
                    <a:gd name="T4" fmla="*/ 189 w 387"/>
                    <a:gd name="T5" fmla="*/ 41 h 210"/>
                    <a:gd name="T6" fmla="*/ 148 w 387"/>
                    <a:gd name="T7" fmla="*/ 0 h 210"/>
                    <a:gd name="T8" fmla="*/ 26 w 387"/>
                    <a:gd name="T9" fmla="*/ 17 h 210"/>
                    <a:gd name="T10" fmla="*/ 32 w 387"/>
                    <a:gd name="T11" fmla="*/ 106 h 210"/>
                    <a:gd name="T12" fmla="*/ 0 w 387"/>
                    <a:gd name="T13" fmla="*/ 152 h 210"/>
                    <a:gd name="T14" fmla="*/ 97 w 387"/>
                    <a:gd name="T15" fmla="*/ 152 h 210"/>
                    <a:gd name="T16" fmla="*/ 169 w 387"/>
                    <a:gd name="T17" fmla="*/ 187 h 210"/>
                    <a:gd name="T18" fmla="*/ 224 w 387"/>
                    <a:gd name="T19" fmla="*/ 210 h 210"/>
                    <a:gd name="T20" fmla="*/ 245 w 387"/>
                    <a:gd name="T21" fmla="*/ 152 h 210"/>
                    <a:gd name="T22" fmla="*/ 324 w 387"/>
                    <a:gd name="T23" fmla="*/ 187 h 210"/>
                    <a:gd name="T24" fmla="*/ 381 w 387"/>
                    <a:gd name="T25" fmla="*/ 158 h 210"/>
                    <a:gd name="T26" fmla="*/ 387 w 387"/>
                    <a:gd name="T27" fmla="*/ 76 h 210"/>
                    <a:gd name="T28" fmla="*/ 270 w 387"/>
                    <a:gd name="T29" fmla="*/ 6 h 210"/>
                    <a:gd name="T30" fmla="*/ 270 w 387"/>
                    <a:gd name="T31" fmla="*/ 6 h 2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87"/>
                    <a:gd name="T49" fmla="*/ 0 h 210"/>
                    <a:gd name="T50" fmla="*/ 387 w 387"/>
                    <a:gd name="T51" fmla="*/ 210 h 2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87" h="210">
                      <a:moveTo>
                        <a:pt x="270" y="6"/>
                      </a:moveTo>
                      <a:lnTo>
                        <a:pt x="241" y="56"/>
                      </a:lnTo>
                      <a:lnTo>
                        <a:pt x="189" y="41"/>
                      </a:lnTo>
                      <a:lnTo>
                        <a:pt x="148" y="0"/>
                      </a:lnTo>
                      <a:lnTo>
                        <a:pt x="26" y="17"/>
                      </a:lnTo>
                      <a:lnTo>
                        <a:pt x="32" y="106"/>
                      </a:lnTo>
                      <a:lnTo>
                        <a:pt x="0" y="152"/>
                      </a:lnTo>
                      <a:lnTo>
                        <a:pt x="97" y="152"/>
                      </a:lnTo>
                      <a:lnTo>
                        <a:pt x="169" y="187"/>
                      </a:lnTo>
                      <a:lnTo>
                        <a:pt x="224" y="210"/>
                      </a:lnTo>
                      <a:lnTo>
                        <a:pt x="245" y="152"/>
                      </a:lnTo>
                      <a:lnTo>
                        <a:pt x="324" y="187"/>
                      </a:lnTo>
                      <a:lnTo>
                        <a:pt x="381" y="158"/>
                      </a:lnTo>
                      <a:lnTo>
                        <a:pt x="387" y="76"/>
                      </a:lnTo>
                      <a:lnTo>
                        <a:pt x="270" y="6"/>
                      </a:lnTo>
                      <a:close/>
                    </a:path>
                  </a:pathLst>
                </a:custGeom>
                <a:solidFill>
                  <a:srgbClr val="D4C2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2" name="Freeform 18"/>
                <p:cNvSpPr>
                  <a:spLocks/>
                </p:cNvSpPr>
                <p:nvPr/>
              </p:nvSpPr>
              <p:spPr bwMode="auto">
                <a:xfrm>
                  <a:off x="1963" y="2771"/>
                  <a:ext cx="2092" cy="1038"/>
                </a:xfrm>
                <a:custGeom>
                  <a:avLst/>
                  <a:gdLst>
                    <a:gd name="T0" fmla="*/ 17 w 2092"/>
                    <a:gd name="T1" fmla="*/ 113 h 1038"/>
                    <a:gd name="T2" fmla="*/ 235 w 2092"/>
                    <a:gd name="T3" fmla="*/ 0 h 1038"/>
                    <a:gd name="T4" fmla="*/ 612 w 2092"/>
                    <a:gd name="T5" fmla="*/ 13 h 1038"/>
                    <a:gd name="T6" fmla="*/ 705 w 2092"/>
                    <a:gd name="T7" fmla="*/ 42 h 1038"/>
                    <a:gd name="T8" fmla="*/ 655 w 2092"/>
                    <a:gd name="T9" fmla="*/ 102 h 1038"/>
                    <a:gd name="T10" fmla="*/ 1301 w 2092"/>
                    <a:gd name="T11" fmla="*/ 113 h 1038"/>
                    <a:gd name="T12" fmla="*/ 1774 w 2092"/>
                    <a:gd name="T13" fmla="*/ 244 h 1038"/>
                    <a:gd name="T14" fmla="*/ 2092 w 2092"/>
                    <a:gd name="T15" fmla="*/ 263 h 1038"/>
                    <a:gd name="T16" fmla="*/ 2070 w 2092"/>
                    <a:gd name="T17" fmla="*/ 487 h 1038"/>
                    <a:gd name="T18" fmla="*/ 2052 w 2092"/>
                    <a:gd name="T19" fmla="*/ 648 h 1038"/>
                    <a:gd name="T20" fmla="*/ 2033 w 2092"/>
                    <a:gd name="T21" fmla="*/ 723 h 1038"/>
                    <a:gd name="T22" fmla="*/ 1946 w 2092"/>
                    <a:gd name="T23" fmla="*/ 855 h 1038"/>
                    <a:gd name="T24" fmla="*/ 1763 w 2092"/>
                    <a:gd name="T25" fmla="*/ 855 h 1038"/>
                    <a:gd name="T26" fmla="*/ 1585 w 2092"/>
                    <a:gd name="T27" fmla="*/ 546 h 1038"/>
                    <a:gd name="T28" fmla="*/ 1228 w 2092"/>
                    <a:gd name="T29" fmla="*/ 268 h 1038"/>
                    <a:gd name="T30" fmla="*/ 636 w 2092"/>
                    <a:gd name="T31" fmla="*/ 392 h 1038"/>
                    <a:gd name="T32" fmla="*/ 396 w 2092"/>
                    <a:gd name="T33" fmla="*/ 677 h 1038"/>
                    <a:gd name="T34" fmla="*/ 377 w 2092"/>
                    <a:gd name="T35" fmla="*/ 957 h 1038"/>
                    <a:gd name="T36" fmla="*/ 194 w 2092"/>
                    <a:gd name="T37" fmla="*/ 1038 h 1038"/>
                    <a:gd name="T38" fmla="*/ 41 w 2092"/>
                    <a:gd name="T39" fmla="*/ 944 h 1038"/>
                    <a:gd name="T40" fmla="*/ 0 w 2092"/>
                    <a:gd name="T41" fmla="*/ 498 h 1038"/>
                    <a:gd name="T42" fmla="*/ 17 w 2092"/>
                    <a:gd name="T43" fmla="*/ 113 h 1038"/>
                    <a:gd name="T44" fmla="*/ 17 w 2092"/>
                    <a:gd name="T45" fmla="*/ 113 h 103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092"/>
                    <a:gd name="T70" fmla="*/ 0 h 1038"/>
                    <a:gd name="T71" fmla="*/ 2092 w 2092"/>
                    <a:gd name="T72" fmla="*/ 1038 h 103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092" h="1038">
                      <a:moveTo>
                        <a:pt x="17" y="113"/>
                      </a:moveTo>
                      <a:lnTo>
                        <a:pt x="235" y="0"/>
                      </a:lnTo>
                      <a:lnTo>
                        <a:pt x="612" y="13"/>
                      </a:lnTo>
                      <a:lnTo>
                        <a:pt x="705" y="42"/>
                      </a:lnTo>
                      <a:lnTo>
                        <a:pt x="655" y="102"/>
                      </a:lnTo>
                      <a:lnTo>
                        <a:pt x="1301" y="113"/>
                      </a:lnTo>
                      <a:lnTo>
                        <a:pt x="1774" y="244"/>
                      </a:lnTo>
                      <a:lnTo>
                        <a:pt x="2092" y="263"/>
                      </a:lnTo>
                      <a:lnTo>
                        <a:pt x="2070" y="487"/>
                      </a:lnTo>
                      <a:lnTo>
                        <a:pt x="2052" y="648"/>
                      </a:lnTo>
                      <a:lnTo>
                        <a:pt x="2033" y="723"/>
                      </a:lnTo>
                      <a:lnTo>
                        <a:pt x="1946" y="855"/>
                      </a:lnTo>
                      <a:lnTo>
                        <a:pt x="1763" y="855"/>
                      </a:lnTo>
                      <a:lnTo>
                        <a:pt x="1585" y="546"/>
                      </a:lnTo>
                      <a:lnTo>
                        <a:pt x="1228" y="268"/>
                      </a:lnTo>
                      <a:lnTo>
                        <a:pt x="636" y="392"/>
                      </a:lnTo>
                      <a:lnTo>
                        <a:pt x="396" y="677"/>
                      </a:lnTo>
                      <a:lnTo>
                        <a:pt x="377" y="957"/>
                      </a:lnTo>
                      <a:lnTo>
                        <a:pt x="194" y="1038"/>
                      </a:lnTo>
                      <a:lnTo>
                        <a:pt x="41" y="944"/>
                      </a:lnTo>
                      <a:lnTo>
                        <a:pt x="0" y="498"/>
                      </a:lnTo>
                      <a:lnTo>
                        <a:pt x="17" y="113"/>
                      </a:lnTo>
                      <a:close/>
                    </a:path>
                  </a:pathLst>
                </a:custGeom>
                <a:solidFill>
                  <a:srgbClr val="BDD1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3" name="Freeform 19"/>
                <p:cNvSpPr>
                  <a:spLocks/>
                </p:cNvSpPr>
                <p:nvPr/>
              </p:nvSpPr>
              <p:spPr bwMode="auto">
                <a:xfrm>
                  <a:off x="2205" y="2673"/>
                  <a:ext cx="280" cy="320"/>
                </a:xfrm>
                <a:custGeom>
                  <a:avLst/>
                  <a:gdLst>
                    <a:gd name="T0" fmla="*/ 89 w 280"/>
                    <a:gd name="T1" fmla="*/ 50 h 320"/>
                    <a:gd name="T2" fmla="*/ 122 w 280"/>
                    <a:gd name="T3" fmla="*/ 0 h 320"/>
                    <a:gd name="T4" fmla="*/ 165 w 280"/>
                    <a:gd name="T5" fmla="*/ 24 h 320"/>
                    <a:gd name="T6" fmla="*/ 228 w 280"/>
                    <a:gd name="T7" fmla="*/ 57 h 320"/>
                    <a:gd name="T8" fmla="*/ 272 w 280"/>
                    <a:gd name="T9" fmla="*/ 98 h 320"/>
                    <a:gd name="T10" fmla="*/ 280 w 280"/>
                    <a:gd name="T11" fmla="*/ 174 h 320"/>
                    <a:gd name="T12" fmla="*/ 232 w 280"/>
                    <a:gd name="T13" fmla="*/ 163 h 320"/>
                    <a:gd name="T14" fmla="*/ 259 w 280"/>
                    <a:gd name="T15" fmla="*/ 227 h 320"/>
                    <a:gd name="T16" fmla="*/ 232 w 280"/>
                    <a:gd name="T17" fmla="*/ 261 h 320"/>
                    <a:gd name="T18" fmla="*/ 217 w 280"/>
                    <a:gd name="T19" fmla="*/ 290 h 320"/>
                    <a:gd name="T20" fmla="*/ 132 w 280"/>
                    <a:gd name="T21" fmla="*/ 242 h 320"/>
                    <a:gd name="T22" fmla="*/ 78 w 280"/>
                    <a:gd name="T23" fmla="*/ 238 h 320"/>
                    <a:gd name="T24" fmla="*/ 78 w 280"/>
                    <a:gd name="T25" fmla="*/ 320 h 320"/>
                    <a:gd name="T26" fmla="*/ 28 w 280"/>
                    <a:gd name="T27" fmla="*/ 264 h 320"/>
                    <a:gd name="T28" fmla="*/ 0 w 280"/>
                    <a:gd name="T29" fmla="*/ 194 h 320"/>
                    <a:gd name="T30" fmla="*/ 58 w 280"/>
                    <a:gd name="T31" fmla="*/ 111 h 320"/>
                    <a:gd name="T32" fmla="*/ 89 w 280"/>
                    <a:gd name="T33" fmla="*/ 50 h 320"/>
                    <a:gd name="T34" fmla="*/ 89 w 280"/>
                    <a:gd name="T35" fmla="*/ 50 h 3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80"/>
                    <a:gd name="T55" fmla="*/ 0 h 320"/>
                    <a:gd name="T56" fmla="*/ 280 w 280"/>
                    <a:gd name="T57" fmla="*/ 320 h 32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80" h="320">
                      <a:moveTo>
                        <a:pt x="89" y="50"/>
                      </a:moveTo>
                      <a:lnTo>
                        <a:pt x="122" y="0"/>
                      </a:lnTo>
                      <a:lnTo>
                        <a:pt x="165" y="24"/>
                      </a:lnTo>
                      <a:lnTo>
                        <a:pt x="228" y="57"/>
                      </a:lnTo>
                      <a:lnTo>
                        <a:pt x="272" y="98"/>
                      </a:lnTo>
                      <a:lnTo>
                        <a:pt x="280" y="174"/>
                      </a:lnTo>
                      <a:lnTo>
                        <a:pt x="232" y="163"/>
                      </a:lnTo>
                      <a:lnTo>
                        <a:pt x="259" y="227"/>
                      </a:lnTo>
                      <a:lnTo>
                        <a:pt x="232" y="261"/>
                      </a:lnTo>
                      <a:lnTo>
                        <a:pt x="217" y="290"/>
                      </a:lnTo>
                      <a:lnTo>
                        <a:pt x="132" y="242"/>
                      </a:lnTo>
                      <a:lnTo>
                        <a:pt x="78" y="238"/>
                      </a:lnTo>
                      <a:lnTo>
                        <a:pt x="78" y="320"/>
                      </a:lnTo>
                      <a:lnTo>
                        <a:pt x="28" y="264"/>
                      </a:lnTo>
                      <a:lnTo>
                        <a:pt x="0" y="194"/>
                      </a:lnTo>
                      <a:lnTo>
                        <a:pt x="58" y="111"/>
                      </a:lnTo>
                      <a:lnTo>
                        <a:pt x="89" y="5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4" name="Freeform 20"/>
                <p:cNvSpPr>
                  <a:spLocks/>
                </p:cNvSpPr>
                <p:nvPr/>
              </p:nvSpPr>
              <p:spPr bwMode="auto">
                <a:xfrm>
                  <a:off x="2337" y="2704"/>
                  <a:ext cx="153" cy="76"/>
                </a:xfrm>
                <a:custGeom>
                  <a:avLst/>
                  <a:gdLst>
                    <a:gd name="T0" fmla="*/ 0 w 153"/>
                    <a:gd name="T1" fmla="*/ 37 h 76"/>
                    <a:gd name="T2" fmla="*/ 61 w 153"/>
                    <a:gd name="T3" fmla="*/ 0 h 76"/>
                    <a:gd name="T4" fmla="*/ 153 w 153"/>
                    <a:gd name="T5" fmla="*/ 30 h 76"/>
                    <a:gd name="T6" fmla="*/ 148 w 153"/>
                    <a:gd name="T7" fmla="*/ 70 h 76"/>
                    <a:gd name="T8" fmla="*/ 111 w 153"/>
                    <a:gd name="T9" fmla="*/ 76 h 76"/>
                    <a:gd name="T10" fmla="*/ 107 w 153"/>
                    <a:gd name="T11" fmla="*/ 46 h 76"/>
                    <a:gd name="T12" fmla="*/ 70 w 153"/>
                    <a:gd name="T13" fmla="*/ 50 h 76"/>
                    <a:gd name="T14" fmla="*/ 48 w 153"/>
                    <a:gd name="T15" fmla="*/ 37 h 76"/>
                    <a:gd name="T16" fmla="*/ 0 w 153"/>
                    <a:gd name="T17" fmla="*/ 37 h 76"/>
                    <a:gd name="T18" fmla="*/ 0 w 153"/>
                    <a:gd name="T19" fmla="*/ 37 h 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3"/>
                    <a:gd name="T31" fmla="*/ 0 h 76"/>
                    <a:gd name="T32" fmla="*/ 153 w 153"/>
                    <a:gd name="T33" fmla="*/ 76 h 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3" h="76">
                      <a:moveTo>
                        <a:pt x="0" y="37"/>
                      </a:moveTo>
                      <a:lnTo>
                        <a:pt x="61" y="0"/>
                      </a:lnTo>
                      <a:lnTo>
                        <a:pt x="153" y="30"/>
                      </a:lnTo>
                      <a:lnTo>
                        <a:pt x="148" y="70"/>
                      </a:lnTo>
                      <a:lnTo>
                        <a:pt x="111" y="76"/>
                      </a:lnTo>
                      <a:lnTo>
                        <a:pt x="107" y="46"/>
                      </a:lnTo>
                      <a:lnTo>
                        <a:pt x="70" y="50"/>
                      </a:lnTo>
                      <a:lnTo>
                        <a:pt x="48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5" name="Freeform 21"/>
                <p:cNvSpPr>
                  <a:spLocks/>
                </p:cNvSpPr>
                <p:nvPr/>
              </p:nvSpPr>
              <p:spPr bwMode="auto">
                <a:xfrm>
                  <a:off x="2152" y="3184"/>
                  <a:ext cx="259" cy="99"/>
                </a:xfrm>
                <a:custGeom>
                  <a:avLst/>
                  <a:gdLst>
                    <a:gd name="T0" fmla="*/ 46 w 259"/>
                    <a:gd name="T1" fmla="*/ 0 h 99"/>
                    <a:gd name="T2" fmla="*/ 183 w 259"/>
                    <a:gd name="T3" fmla="*/ 11 h 99"/>
                    <a:gd name="T4" fmla="*/ 259 w 259"/>
                    <a:gd name="T5" fmla="*/ 35 h 99"/>
                    <a:gd name="T6" fmla="*/ 188 w 259"/>
                    <a:gd name="T7" fmla="*/ 99 h 99"/>
                    <a:gd name="T8" fmla="*/ 0 w 259"/>
                    <a:gd name="T9" fmla="*/ 29 h 99"/>
                    <a:gd name="T10" fmla="*/ 46 w 259"/>
                    <a:gd name="T11" fmla="*/ 0 h 99"/>
                    <a:gd name="T12" fmla="*/ 46 w 259"/>
                    <a:gd name="T13" fmla="*/ 0 h 9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9"/>
                    <a:gd name="T22" fmla="*/ 0 h 99"/>
                    <a:gd name="T23" fmla="*/ 259 w 259"/>
                    <a:gd name="T24" fmla="*/ 99 h 9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9" h="99">
                      <a:moveTo>
                        <a:pt x="46" y="0"/>
                      </a:moveTo>
                      <a:lnTo>
                        <a:pt x="183" y="11"/>
                      </a:lnTo>
                      <a:lnTo>
                        <a:pt x="259" y="35"/>
                      </a:lnTo>
                      <a:lnTo>
                        <a:pt x="188" y="99"/>
                      </a:lnTo>
                      <a:lnTo>
                        <a:pt x="0" y="29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6" name="Freeform 22"/>
                <p:cNvSpPr>
                  <a:spLocks/>
                </p:cNvSpPr>
                <p:nvPr/>
              </p:nvSpPr>
              <p:spPr bwMode="auto">
                <a:xfrm>
                  <a:off x="2181" y="4015"/>
                  <a:ext cx="1058" cy="133"/>
                </a:xfrm>
                <a:custGeom>
                  <a:avLst/>
                  <a:gdLst>
                    <a:gd name="T0" fmla="*/ 0 w 1058"/>
                    <a:gd name="T1" fmla="*/ 70 h 133"/>
                    <a:gd name="T2" fmla="*/ 602 w 1058"/>
                    <a:gd name="T3" fmla="*/ 14 h 133"/>
                    <a:gd name="T4" fmla="*/ 910 w 1058"/>
                    <a:gd name="T5" fmla="*/ 0 h 133"/>
                    <a:gd name="T6" fmla="*/ 1058 w 1058"/>
                    <a:gd name="T7" fmla="*/ 20 h 133"/>
                    <a:gd name="T8" fmla="*/ 1049 w 1058"/>
                    <a:gd name="T9" fmla="*/ 66 h 133"/>
                    <a:gd name="T10" fmla="*/ 546 w 1058"/>
                    <a:gd name="T11" fmla="*/ 100 h 133"/>
                    <a:gd name="T12" fmla="*/ 257 w 1058"/>
                    <a:gd name="T13" fmla="*/ 133 h 133"/>
                    <a:gd name="T14" fmla="*/ 65 w 1058"/>
                    <a:gd name="T15" fmla="*/ 116 h 133"/>
                    <a:gd name="T16" fmla="*/ 0 w 1058"/>
                    <a:gd name="T17" fmla="*/ 70 h 133"/>
                    <a:gd name="T18" fmla="*/ 0 w 1058"/>
                    <a:gd name="T19" fmla="*/ 70 h 1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58"/>
                    <a:gd name="T31" fmla="*/ 0 h 133"/>
                    <a:gd name="T32" fmla="*/ 1058 w 1058"/>
                    <a:gd name="T33" fmla="*/ 133 h 13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58" h="133">
                      <a:moveTo>
                        <a:pt x="0" y="70"/>
                      </a:moveTo>
                      <a:lnTo>
                        <a:pt x="602" y="14"/>
                      </a:lnTo>
                      <a:lnTo>
                        <a:pt x="910" y="0"/>
                      </a:lnTo>
                      <a:lnTo>
                        <a:pt x="1058" y="20"/>
                      </a:lnTo>
                      <a:lnTo>
                        <a:pt x="1049" y="66"/>
                      </a:lnTo>
                      <a:lnTo>
                        <a:pt x="546" y="100"/>
                      </a:lnTo>
                      <a:lnTo>
                        <a:pt x="257" y="133"/>
                      </a:lnTo>
                      <a:lnTo>
                        <a:pt x="65" y="11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FFDB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7" name="Freeform 23"/>
                <p:cNvSpPr>
                  <a:spLocks/>
                </p:cNvSpPr>
                <p:nvPr/>
              </p:nvSpPr>
              <p:spPr bwMode="auto">
                <a:xfrm>
                  <a:off x="2092" y="3378"/>
                  <a:ext cx="171" cy="253"/>
                </a:xfrm>
                <a:custGeom>
                  <a:avLst/>
                  <a:gdLst>
                    <a:gd name="T0" fmla="*/ 30 w 171"/>
                    <a:gd name="T1" fmla="*/ 13 h 253"/>
                    <a:gd name="T2" fmla="*/ 171 w 171"/>
                    <a:gd name="T3" fmla="*/ 0 h 253"/>
                    <a:gd name="T4" fmla="*/ 160 w 171"/>
                    <a:gd name="T5" fmla="*/ 54 h 253"/>
                    <a:gd name="T6" fmla="*/ 60 w 171"/>
                    <a:gd name="T7" fmla="*/ 94 h 253"/>
                    <a:gd name="T8" fmla="*/ 124 w 171"/>
                    <a:gd name="T9" fmla="*/ 154 h 253"/>
                    <a:gd name="T10" fmla="*/ 84 w 171"/>
                    <a:gd name="T11" fmla="*/ 191 h 253"/>
                    <a:gd name="T12" fmla="*/ 106 w 171"/>
                    <a:gd name="T13" fmla="*/ 248 h 253"/>
                    <a:gd name="T14" fmla="*/ 30 w 171"/>
                    <a:gd name="T15" fmla="*/ 253 h 253"/>
                    <a:gd name="T16" fmla="*/ 0 w 171"/>
                    <a:gd name="T17" fmla="*/ 166 h 253"/>
                    <a:gd name="T18" fmla="*/ 12 w 171"/>
                    <a:gd name="T19" fmla="*/ 54 h 253"/>
                    <a:gd name="T20" fmla="*/ 30 w 171"/>
                    <a:gd name="T21" fmla="*/ 13 h 253"/>
                    <a:gd name="T22" fmla="*/ 30 w 171"/>
                    <a:gd name="T23" fmla="*/ 13 h 25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1"/>
                    <a:gd name="T37" fmla="*/ 0 h 253"/>
                    <a:gd name="T38" fmla="*/ 171 w 171"/>
                    <a:gd name="T39" fmla="*/ 253 h 25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1" h="253">
                      <a:moveTo>
                        <a:pt x="30" y="13"/>
                      </a:moveTo>
                      <a:lnTo>
                        <a:pt x="171" y="0"/>
                      </a:lnTo>
                      <a:lnTo>
                        <a:pt x="160" y="54"/>
                      </a:lnTo>
                      <a:lnTo>
                        <a:pt x="60" y="94"/>
                      </a:lnTo>
                      <a:lnTo>
                        <a:pt x="124" y="154"/>
                      </a:lnTo>
                      <a:lnTo>
                        <a:pt x="84" y="191"/>
                      </a:lnTo>
                      <a:lnTo>
                        <a:pt x="106" y="248"/>
                      </a:lnTo>
                      <a:lnTo>
                        <a:pt x="30" y="253"/>
                      </a:lnTo>
                      <a:lnTo>
                        <a:pt x="0" y="166"/>
                      </a:lnTo>
                      <a:lnTo>
                        <a:pt x="12" y="54"/>
                      </a:lnTo>
                      <a:lnTo>
                        <a:pt x="30" y="13"/>
                      </a:lnTo>
                      <a:close/>
                    </a:path>
                  </a:pathLst>
                </a:custGeom>
                <a:solidFill>
                  <a:srgbClr val="E8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8" name="Freeform 24"/>
                <p:cNvSpPr>
                  <a:spLocks/>
                </p:cNvSpPr>
                <p:nvPr/>
              </p:nvSpPr>
              <p:spPr bwMode="auto">
                <a:xfrm>
                  <a:off x="1959" y="3935"/>
                  <a:ext cx="1490" cy="341"/>
                </a:xfrm>
                <a:custGeom>
                  <a:avLst/>
                  <a:gdLst>
                    <a:gd name="T0" fmla="*/ 256 w 1490"/>
                    <a:gd name="T1" fmla="*/ 0 h 341"/>
                    <a:gd name="T2" fmla="*/ 143 w 1490"/>
                    <a:gd name="T3" fmla="*/ 80 h 341"/>
                    <a:gd name="T4" fmla="*/ 93 w 1490"/>
                    <a:gd name="T5" fmla="*/ 100 h 341"/>
                    <a:gd name="T6" fmla="*/ 0 w 1490"/>
                    <a:gd name="T7" fmla="*/ 109 h 341"/>
                    <a:gd name="T8" fmla="*/ 30 w 1490"/>
                    <a:gd name="T9" fmla="*/ 248 h 341"/>
                    <a:gd name="T10" fmla="*/ 350 w 1490"/>
                    <a:gd name="T11" fmla="*/ 324 h 341"/>
                    <a:gd name="T12" fmla="*/ 594 w 1490"/>
                    <a:gd name="T13" fmla="*/ 341 h 341"/>
                    <a:gd name="T14" fmla="*/ 912 w 1490"/>
                    <a:gd name="T15" fmla="*/ 341 h 341"/>
                    <a:gd name="T16" fmla="*/ 1151 w 1490"/>
                    <a:gd name="T17" fmla="*/ 322 h 341"/>
                    <a:gd name="T18" fmla="*/ 1371 w 1490"/>
                    <a:gd name="T19" fmla="*/ 300 h 341"/>
                    <a:gd name="T20" fmla="*/ 1478 w 1490"/>
                    <a:gd name="T21" fmla="*/ 272 h 341"/>
                    <a:gd name="T22" fmla="*/ 1490 w 1490"/>
                    <a:gd name="T23" fmla="*/ 180 h 341"/>
                    <a:gd name="T24" fmla="*/ 1473 w 1490"/>
                    <a:gd name="T25" fmla="*/ 117 h 341"/>
                    <a:gd name="T26" fmla="*/ 1282 w 1490"/>
                    <a:gd name="T27" fmla="*/ 106 h 341"/>
                    <a:gd name="T28" fmla="*/ 1231 w 1490"/>
                    <a:gd name="T29" fmla="*/ 124 h 341"/>
                    <a:gd name="T30" fmla="*/ 1010 w 1490"/>
                    <a:gd name="T31" fmla="*/ 131 h 341"/>
                    <a:gd name="T32" fmla="*/ 853 w 1490"/>
                    <a:gd name="T33" fmla="*/ 124 h 341"/>
                    <a:gd name="T34" fmla="*/ 824 w 1490"/>
                    <a:gd name="T35" fmla="*/ 117 h 341"/>
                    <a:gd name="T36" fmla="*/ 761 w 1490"/>
                    <a:gd name="T37" fmla="*/ 135 h 341"/>
                    <a:gd name="T38" fmla="*/ 820 w 1490"/>
                    <a:gd name="T39" fmla="*/ 150 h 341"/>
                    <a:gd name="T40" fmla="*/ 670 w 1490"/>
                    <a:gd name="T41" fmla="*/ 163 h 341"/>
                    <a:gd name="T42" fmla="*/ 507 w 1490"/>
                    <a:gd name="T43" fmla="*/ 180 h 341"/>
                    <a:gd name="T44" fmla="*/ 372 w 1490"/>
                    <a:gd name="T45" fmla="*/ 157 h 341"/>
                    <a:gd name="T46" fmla="*/ 318 w 1490"/>
                    <a:gd name="T47" fmla="*/ 146 h 341"/>
                    <a:gd name="T48" fmla="*/ 296 w 1490"/>
                    <a:gd name="T49" fmla="*/ 81 h 341"/>
                    <a:gd name="T50" fmla="*/ 256 w 1490"/>
                    <a:gd name="T51" fmla="*/ 0 h 341"/>
                    <a:gd name="T52" fmla="*/ 256 w 1490"/>
                    <a:gd name="T53" fmla="*/ 0 h 34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490"/>
                    <a:gd name="T82" fmla="*/ 0 h 341"/>
                    <a:gd name="T83" fmla="*/ 1490 w 1490"/>
                    <a:gd name="T84" fmla="*/ 341 h 341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490" h="341">
                      <a:moveTo>
                        <a:pt x="256" y="0"/>
                      </a:moveTo>
                      <a:lnTo>
                        <a:pt x="143" y="80"/>
                      </a:lnTo>
                      <a:lnTo>
                        <a:pt x="93" y="100"/>
                      </a:lnTo>
                      <a:lnTo>
                        <a:pt x="0" y="109"/>
                      </a:lnTo>
                      <a:lnTo>
                        <a:pt x="30" y="248"/>
                      </a:lnTo>
                      <a:lnTo>
                        <a:pt x="350" y="324"/>
                      </a:lnTo>
                      <a:lnTo>
                        <a:pt x="594" y="341"/>
                      </a:lnTo>
                      <a:lnTo>
                        <a:pt x="912" y="341"/>
                      </a:lnTo>
                      <a:lnTo>
                        <a:pt x="1151" y="322"/>
                      </a:lnTo>
                      <a:lnTo>
                        <a:pt x="1371" y="300"/>
                      </a:lnTo>
                      <a:lnTo>
                        <a:pt x="1478" y="272"/>
                      </a:lnTo>
                      <a:lnTo>
                        <a:pt x="1490" y="180"/>
                      </a:lnTo>
                      <a:lnTo>
                        <a:pt x="1473" y="117"/>
                      </a:lnTo>
                      <a:lnTo>
                        <a:pt x="1282" y="106"/>
                      </a:lnTo>
                      <a:lnTo>
                        <a:pt x="1231" y="124"/>
                      </a:lnTo>
                      <a:lnTo>
                        <a:pt x="1010" y="131"/>
                      </a:lnTo>
                      <a:lnTo>
                        <a:pt x="853" y="124"/>
                      </a:lnTo>
                      <a:lnTo>
                        <a:pt x="824" y="117"/>
                      </a:lnTo>
                      <a:lnTo>
                        <a:pt x="761" y="135"/>
                      </a:lnTo>
                      <a:lnTo>
                        <a:pt x="820" y="150"/>
                      </a:lnTo>
                      <a:lnTo>
                        <a:pt x="670" y="163"/>
                      </a:lnTo>
                      <a:lnTo>
                        <a:pt x="507" y="180"/>
                      </a:lnTo>
                      <a:lnTo>
                        <a:pt x="372" y="157"/>
                      </a:lnTo>
                      <a:lnTo>
                        <a:pt x="318" y="146"/>
                      </a:lnTo>
                      <a:lnTo>
                        <a:pt x="296" y="81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solidFill>
                  <a:srgbClr val="C299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79" name="Freeform 25"/>
                <p:cNvSpPr>
                  <a:spLocks/>
                </p:cNvSpPr>
                <p:nvPr/>
              </p:nvSpPr>
              <p:spPr bwMode="auto">
                <a:xfrm>
                  <a:off x="2191" y="3965"/>
                  <a:ext cx="70" cy="157"/>
                </a:xfrm>
                <a:custGeom>
                  <a:avLst/>
                  <a:gdLst>
                    <a:gd name="T0" fmla="*/ 48 w 70"/>
                    <a:gd name="T1" fmla="*/ 0 h 157"/>
                    <a:gd name="T2" fmla="*/ 70 w 70"/>
                    <a:gd name="T3" fmla="*/ 157 h 157"/>
                    <a:gd name="T4" fmla="*/ 0 w 70"/>
                    <a:gd name="T5" fmla="*/ 144 h 157"/>
                    <a:gd name="T6" fmla="*/ 18 w 70"/>
                    <a:gd name="T7" fmla="*/ 111 h 157"/>
                    <a:gd name="T8" fmla="*/ 49 w 70"/>
                    <a:gd name="T9" fmla="*/ 74 h 157"/>
                    <a:gd name="T10" fmla="*/ 48 w 70"/>
                    <a:gd name="T11" fmla="*/ 0 h 157"/>
                    <a:gd name="T12" fmla="*/ 48 w 70"/>
                    <a:gd name="T13" fmla="*/ 0 h 1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0"/>
                    <a:gd name="T22" fmla="*/ 0 h 157"/>
                    <a:gd name="T23" fmla="*/ 70 w 70"/>
                    <a:gd name="T24" fmla="*/ 157 h 1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0" h="157">
                      <a:moveTo>
                        <a:pt x="48" y="0"/>
                      </a:moveTo>
                      <a:lnTo>
                        <a:pt x="70" y="157"/>
                      </a:lnTo>
                      <a:lnTo>
                        <a:pt x="0" y="144"/>
                      </a:lnTo>
                      <a:lnTo>
                        <a:pt x="18" y="111"/>
                      </a:lnTo>
                      <a:lnTo>
                        <a:pt x="49" y="74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54612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0" name="Freeform 26"/>
                <p:cNvSpPr>
                  <a:spLocks/>
                </p:cNvSpPr>
                <p:nvPr/>
              </p:nvSpPr>
              <p:spPr bwMode="auto">
                <a:xfrm>
                  <a:off x="2313" y="4213"/>
                  <a:ext cx="131" cy="64"/>
                </a:xfrm>
                <a:custGeom>
                  <a:avLst/>
                  <a:gdLst>
                    <a:gd name="T0" fmla="*/ 85 w 131"/>
                    <a:gd name="T1" fmla="*/ 0 h 64"/>
                    <a:gd name="T2" fmla="*/ 131 w 131"/>
                    <a:gd name="T3" fmla="*/ 18 h 64"/>
                    <a:gd name="T4" fmla="*/ 131 w 131"/>
                    <a:gd name="T5" fmla="*/ 51 h 64"/>
                    <a:gd name="T6" fmla="*/ 94 w 131"/>
                    <a:gd name="T7" fmla="*/ 64 h 64"/>
                    <a:gd name="T8" fmla="*/ 0 w 131"/>
                    <a:gd name="T9" fmla="*/ 51 h 64"/>
                    <a:gd name="T10" fmla="*/ 13 w 131"/>
                    <a:gd name="T11" fmla="*/ 33 h 64"/>
                    <a:gd name="T12" fmla="*/ 48 w 131"/>
                    <a:gd name="T13" fmla="*/ 27 h 64"/>
                    <a:gd name="T14" fmla="*/ 61 w 131"/>
                    <a:gd name="T15" fmla="*/ 0 h 64"/>
                    <a:gd name="T16" fmla="*/ 85 w 131"/>
                    <a:gd name="T17" fmla="*/ 0 h 64"/>
                    <a:gd name="T18" fmla="*/ 85 w 131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1"/>
                    <a:gd name="T31" fmla="*/ 0 h 64"/>
                    <a:gd name="T32" fmla="*/ 131 w 131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1" h="64">
                      <a:moveTo>
                        <a:pt x="85" y="0"/>
                      </a:moveTo>
                      <a:lnTo>
                        <a:pt x="131" y="18"/>
                      </a:lnTo>
                      <a:lnTo>
                        <a:pt x="131" y="51"/>
                      </a:lnTo>
                      <a:lnTo>
                        <a:pt x="94" y="64"/>
                      </a:lnTo>
                      <a:lnTo>
                        <a:pt x="0" y="51"/>
                      </a:lnTo>
                      <a:lnTo>
                        <a:pt x="13" y="33"/>
                      </a:lnTo>
                      <a:lnTo>
                        <a:pt x="48" y="27"/>
                      </a:lnTo>
                      <a:lnTo>
                        <a:pt x="61" y="0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1" name="Freeform 27"/>
                <p:cNvSpPr>
                  <a:spLocks/>
                </p:cNvSpPr>
                <p:nvPr/>
              </p:nvSpPr>
              <p:spPr bwMode="auto">
                <a:xfrm>
                  <a:off x="2165" y="4098"/>
                  <a:ext cx="116" cy="79"/>
                </a:xfrm>
                <a:custGeom>
                  <a:avLst/>
                  <a:gdLst>
                    <a:gd name="T0" fmla="*/ 116 w 116"/>
                    <a:gd name="T1" fmla="*/ 9 h 79"/>
                    <a:gd name="T2" fmla="*/ 96 w 116"/>
                    <a:gd name="T3" fmla="*/ 35 h 79"/>
                    <a:gd name="T4" fmla="*/ 55 w 116"/>
                    <a:gd name="T5" fmla="*/ 33 h 79"/>
                    <a:gd name="T6" fmla="*/ 29 w 116"/>
                    <a:gd name="T7" fmla="*/ 42 h 79"/>
                    <a:gd name="T8" fmla="*/ 66 w 116"/>
                    <a:gd name="T9" fmla="*/ 61 h 79"/>
                    <a:gd name="T10" fmla="*/ 103 w 116"/>
                    <a:gd name="T11" fmla="*/ 59 h 79"/>
                    <a:gd name="T12" fmla="*/ 68 w 116"/>
                    <a:gd name="T13" fmla="*/ 79 h 79"/>
                    <a:gd name="T14" fmla="*/ 0 w 116"/>
                    <a:gd name="T15" fmla="*/ 59 h 79"/>
                    <a:gd name="T16" fmla="*/ 11 w 116"/>
                    <a:gd name="T17" fmla="*/ 37 h 79"/>
                    <a:gd name="T18" fmla="*/ 18 w 116"/>
                    <a:gd name="T19" fmla="*/ 0 h 79"/>
                    <a:gd name="T20" fmla="*/ 50 w 116"/>
                    <a:gd name="T21" fmla="*/ 0 h 79"/>
                    <a:gd name="T22" fmla="*/ 116 w 116"/>
                    <a:gd name="T23" fmla="*/ 9 h 79"/>
                    <a:gd name="T24" fmla="*/ 116 w 116"/>
                    <a:gd name="T25" fmla="*/ 9 h 7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16"/>
                    <a:gd name="T40" fmla="*/ 0 h 79"/>
                    <a:gd name="T41" fmla="*/ 116 w 116"/>
                    <a:gd name="T42" fmla="*/ 79 h 79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16" h="79">
                      <a:moveTo>
                        <a:pt x="116" y="9"/>
                      </a:moveTo>
                      <a:lnTo>
                        <a:pt x="96" y="35"/>
                      </a:lnTo>
                      <a:lnTo>
                        <a:pt x="55" y="33"/>
                      </a:lnTo>
                      <a:lnTo>
                        <a:pt x="29" y="42"/>
                      </a:lnTo>
                      <a:lnTo>
                        <a:pt x="66" y="61"/>
                      </a:lnTo>
                      <a:lnTo>
                        <a:pt x="103" y="59"/>
                      </a:lnTo>
                      <a:lnTo>
                        <a:pt x="68" y="79"/>
                      </a:lnTo>
                      <a:lnTo>
                        <a:pt x="0" y="59"/>
                      </a:lnTo>
                      <a:lnTo>
                        <a:pt x="11" y="37"/>
                      </a:lnTo>
                      <a:lnTo>
                        <a:pt x="18" y="0"/>
                      </a:lnTo>
                      <a:lnTo>
                        <a:pt x="50" y="0"/>
                      </a:lnTo>
                      <a:lnTo>
                        <a:pt x="116" y="9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2" name="Freeform 28"/>
                <p:cNvSpPr>
                  <a:spLocks/>
                </p:cNvSpPr>
                <p:nvPr/>
              </p:nvSpPr>
              <p:spPr bwMode="auto">
                <a:xfrm>
                  <a:off x="2821" y="4159"/>
                  <a:ext cx="172" cy="85"/>
                </a:xfrm>
                <a:custGeom>
                  <a:avLst/>
                  <a:gdLst>
                    <a:gd name="T0" fmla="*/ 13 w 172"/>
                    <a:gd name="T1" fmla="*/ 15 h 85"/>
                    <a:gd name="T2" fmla="*/ 30 w 172"/>
                    <a:gd name="T3" fmla="*/ 0 h 85"/>
                    <a:gd name="T4" fmla="*/ 73 w 172"/>
                    <a:gd name="T5" fmla="*/ 0 h 85"/>
                    <a:gd name="T6" fmla="*/ 50 w 172"/>
                    <a:gd name="T7" fmla="*/ 30 h 85"/>
                    <a:gd name="T8" fmla="*/ 67 w 172"/>
                    <a:gd name="T9" fmla="*/ 35 h 85"/>
                    <a:gd name="T10" fmla="*/ 87 w 172"/>
                    <a:gd name="T11" fmla="*/ 24 h 85"/>
                    <a:gd name="T12" fmla="*/ 111 w 172"/>
                    <a:gd name="T13" fmla="*/ 9 h 85"/>
                    <a:gd name="T14" fmla="*/ 111 w 172"/>
                    <a:gd name="T15" fmla="*/ 31 h 85"/>
                    <a:gd name="T16" fmla="*/ 172 w 172"/>
                    <a:gd name="T17" fmla="*/ 18 h 85"/>
                    <a:gd name="T18" fmla="*/ 119 w 172"/>
                    <a:gd name="T19" fmla="*/ 55 h 85"/>
                    <a:gd name="T20" fmla="*/ 111 w 172"/>
                    <a:gd name="T21" fmla="*/ 85 h 85"/>
                    <a:gd name="T22" fmla="*/ 93 w 172"/>
                    <a:gd name="T23" fmla="*/ 54 h 85"/>
                    <a:gd name="T24" fmla="*/ 30 w 172"/>
                    <a:gd name="T25" fmla="*/ 61 h 85"/>
                    <a:gd name="T26" fmla="*/ 24 w 172"/>
                    <a:gd name="T27" fmla="*/ 31 h 85"/>
                    <a:gd name="T28" fmla="*/ 0 w 172"/>
                    <a:gd name="T29" fmla="*/ 24 h 85"/>
                    <a:gd name="T30" fmla="*/ 13 w 172"/>
                    <a:gd name="T31" fmla="*/ 15 h 85"/>
                    <a:gd name="T32" fmla="*/ 13 w 172"/>
                    <a:gd name="T33" fmla="*/ 15 h 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2"/>
                    <a:gd name="T52" fmla="*/ 0 h 85"/>
                    <a:gd name="T53" fmla="*/ 172 w 172"/>
                    <a:gd name="T54" fmla="*/ 85 h 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2" h="85">
                      <a:moveTo>
                        <a:pt x="13" y="15"/>
                      </a:moveTo>
                      <a:lnTo>
                        <a:pt x="30" y="0"/>
                      </a:lnTo>
                      <a:lnTo>
                        <a:pt x="73" y="0"/>
                      </a:lnTo>
                      <a:lnTo>
                        <a:pt x="50" y="30"/>
                      </a:lnTo>
                      <a:lnTo>
                        <a:pt x="67" y="35"/>
                      </a:lnTo>
                      <a:lnTo>
                        <a:pt x="87" y="24"/>
                      </a:lnTo>
                      <a:lnTo>
                        <a:pt x="111" y="9"/>
                      </a:lnTo>
                      <a:lnTo>
                        <a:pt x="111" y="31"/>
                      </a:lnTo>
                      <a:lnTo>
                        <a:pt x="172" y="18"/>
                      </a:lnTo>
                      <a:lnTo>
                        <a:pt x="119" y="55"/>
                      </a:lnTo>
                      <a:lnTo>
                        <a:pt x="111" y="85"/>
                      </a:lnTo>
                      <a:lnTo>
                        <a:pt x="93" y="54"/>
                      </a:lnTo>
                      <a:lnTo>
                        <a:pt x="30" y="61"/>
                      </a:lnTo>
                      <a:lnTo>
                        <a:pt x="24" y="31"/>
                      </a:lnTo>
                      <a:lnTo>
                        <a:pt x="0" y="24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8F4A2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3" name="Freeform 29"/>
                <p:cNvSpPr>
                  <a:spLocks/>
                </p:cNvSpPr>
                <p:nvPr/>
              </p:nvSpPr>
              <p:spPr bwMode="auto">
                <a:xfrm>
                  <a:off x="2710" y="4072"/>
                  <a:ext cx="148" cy="80"/>
                </a:xfrm>
                <a:custGeom>
                  <a:avLst/>
                  <a:gdLst>
                    <a:gd name="T0" fmla="*/ 63 w 148"/>
                    <a:gd name="T1" fmla="*/ 17 h 80"/>
                    <a:gd name="T2" fmla="*/ 97 w 148"/>
                    <a:gd name="T3" fmla="*/ 0 h 80"/>
                    <a:gd name="T4" fmla="*/ 148 w 148"/>
                    <a:gd name="T5" fmla="*/ 0 h 80"/>
                    <a:gd name="T6" fmla="*/ 106 w 148"/>
                    <a:gd name="T7" fmla="*/ 48 h 80"/>
                    <a:gd name="T8" fmla="*/ 130 w 148"/>
                    <a:gd name="T9" fmla="*/ 68 h 80"/>
                    <a:gd name="T10" fmla="*/ 91 w 148"/>
                    <a:gd name="T11" fmla="*/ 80 h 80"/>
                    <a:gd name="T12" fmla="*/ 41 w 148"/>
                    <a:gd name="T13" fmla="*/ 80 h 80"/>
                    <a:gd name="T14" fmla="*/ 0 w 148"/>
                    <a:gd name="T15" fmla="*/ 72 h 80"/>
                    <a:gd name="T16" fmla="*/ 24 w 148"/>
                    <a:gd name="T17" fmla="*/ 50 h 80"/>
                    <a:gd name="T18" fmla="*/ 87 w 148"/>
                    <a:gd name="T19" fmla="*/ 43 h 80"/>
                    <a:gd name="T20" fmla="*/ 63 w 148"/>
                    <a:gd name="T21" fmla="*/ 17 h 80"/>
                    <a:gd name="T22" fmla="*/ 63 w 148"/>
                    <a:gd name="T23" fmla="*/ 17 h 8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8"/>
                    <a:gd name="T37" fmla="*/ 0 h 80"/>
                    <a:gd name="T38" fmla="*/ 148 w 148"/>
                    <a:gd name="T39" fmla="*/ 80 h 8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8" h="80">
                      <a:moveTo>
                        <a:pt x="63" y="17"/>
                      </a:moveTo>
                      <a:lnTo>
                        <a:pt x="97" y="0"/>
                      </a:lnTo>
                      <a:lnTo>
                        <a:pt x="148" y="0"/>
                      </a:lnTo>
                      <a:lnTo>
                        <a:pt x="106" y="48"/>
                      </a:lnTo>
                      <a:lnTo>
                        <a:pt x="130" y="68"/>
                      </a:lnTo>
                      <a:lnTo>
                        <a:pt x="91" y="80"/>
                      </a:lnTo>
                      <a:lnTo>
                        <a:pt x="41" y="80"/>
                      </a:lnTo>
                      <a:lnTo>
                        <a:pt x="0" y="72"/>
                      </a:lnTo>
                      <a:lnTo>
                        <a:pt x="24" y="50"/>
                      </a:lnTo>
                      <a:lnTo>
                        <a:pt x="87" y="43"/>
                      </a:lnTo>
                      <a:lnTo>
                        <a:pt x="63" y="17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4" name="Freeform 30"/>
                <p:cNvSpPr>
                  <a:spLocks/>
                </p:cNvSpPr>
                <p:nvPr/>
              </p:nvSpPr>
              <p:spPr bwMode="auto">
                <a:xfrm>
                  <a:off x="2462" y="4153"/>
                  <a:ext cx="463" cy="130"/>
                </a:xfrm>
                <a:custGeom>
                  <a:avLst/>
                  <a:gdLst>
                    <a:gd name="T0" fmla="*/ 446 w 463"/>
                    <a:gd name="T1" fmla="*/ 130 h 130"/>
                    <a:gd name="T2" fmla="*/ 80 w 463"/>
                    <a:gd name="T3" fmla="*/ 130 h 130"/>
                    <a:gd name="T4" fmla="*/ 6 w 463"/>
                    <a:gd name="T5" fmla="*/ 119 h 130"/>
                    <a:gd name="T6" fmla="*/ 0 w 463"/>
                    <a:gd name="T7" fmla="*/ 54 h 130"/>
                    <a:gd name="T8" fmla="*/ 12 w 463"/>
                    <a:gd name="T9" fmla="*/ 49 h 130"/>
                    <a:gd name="T10" fmla="*/ 17 w 463"/>
                    <a:gd name="T11" fmla="*/ 78 h 130"/>
                    <a:gd name="T12" fmla="*/ 100 w 463"/>
                    <a:gd name="T13" fmla="*/ 61 h 130"/>
                    <a:gd name="T14" fmla="*/ 74 w 463"/>
                    <a:gd name="T15" fmla="*/ 43 h 130"/>
                    <a:gd name="T16" fmla="*/ 69 w 463"/>
                    <a:gd name="T17" fmla="*/ 17 h 130"/>
                    <a:gd name="T18" fmla="*/ 136 w 463"/>
                    <a:gd name="T19" fmla="*/ 41 h 130"/>
                    <a:gd name="T20" fmla="*/ 130 w 463"/>
                    <a:gd name="T21" fmla="*/ 87 h 130"/>
                    <a:gd name="T22" fmla="*/ 154 w 463"/>
                    <a:gd name="T23" fmla="*/ 74 h 130"/>
                    <a:gd name="T24" fmla="*/ 226 w 463"/>
                    <a:gd name="T25" fmla="*/ 106 h 130"/>
                    <a:gd name="T26" fmla="*/ 234 w 463"/>
                    <a:gd name="T27" fmla="*/ 82 h 130"/>
                    <a:gd name="T28" fmla="*/ 161 w 463"/>
                    <a:gd name="T29" fmla="*/ 43 h 130"/>
                    <a:gd name="T30" fmla="*/ 154 w 463"/>
                    <a:gd name="T31" fmla="*/ 0 h 130"/>
                    <a:gd name="T32" fmla="*/ 184 w 463"/>
                    <a:gd name="T33" fmla="*/ 12 h 130"/>
                    <a:gd name="T34" fmla="*/ 198 w 463"/>
                    <a:gd name="T35" fmla="*/ 43 h 130"/>
                    <a:gd name="T36" fmla="*/ 211 w 463"/>
                    <a:gd name="T37" fmla="*/ 4 h 130"/>
                    <a:gd name="T38" fmla="*/ 284 w 463"/>
                    <a:gd name="T39" fmla="*/ 6 h 130"/>
                    <a:gd name="T40" fmla="*/ 254 w 463"/>
                    <a:gd name="T41" fmla="*/ 32 h 130"/>
                    <a:gd name="T42" fmla="*/ 278 w 463"/>
                    <a:gd name="T43" fmla="*/ 60 h 130"/>
                    <a:gd name="T44" fmla="*/ 350 w 463"/>
                    <a:gd name="T45" fmla="*/ 49 h 130"/>
                    <a:gd name="T46" fmla="*/ 382 w 463"/>
                    <a:gd name="T47" fmla="*/ 54 h 130"/>
                    <a:gd name="T48" fmla="*/ 376 w 463"/>
                    <a:gd name="T49" fmla="*/ 91 h 130"/>
                    <a:gd name="T50" fmla="*/ 309 w 463"/>
                    <a:gd name="T51" fmla="*/ 78 h 130"/>
                    <a:gd name="T52" fmla="*/ 258 w 463"/>
                    <a:gd name="T53" fmla="*/ 87 h 130"/>
                    <a:gd name="T54" fmla="*/ 291 w 463"/>
                    <a:gd name="T55" fmla="*/ 111 h 130"/>
                    <a:gd name="T56" fmla="*/ 359 w 463"/>
                    <a:gd name="T57" fmla="*/ 111 h 130"/>
                    <a:gd name="T58" fmla="*/ 415 w 463"/>
                    <a:gd name="T59" fmla="*/ 102 h 130"/>
                    <a:gd name="T60" fmla="*/ 463 w 463"/>
                    <a:gd name="T61" fmla="*/ 111 h 130"/>
                    <a:gd name="T62" fmla="*/ 446 w 463"/>
                    <a:gd name="T63" fmla="*/ 130 h 130"/>
                    <a:gd name="T64" fmla="*/ 446 w 463"/>
                    <a:gd name="T65" fmla="*/ 130 h 13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63"/>
                    <a:gd name="T100" fmla="*/ 0 h 130"/>
                    <a:gd name="T101" fmla="*/ 463 w 463"/>
                    <a:gd name="T102" fmla="*/ 130 h 13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63" h="130">
                      <a:moveTo>
                        <a:pt x="446" y="130"/>
                      </a:moveTo>
                      <a:lnTo>
                        <a:pt x="80" y="130"/>
                      </a:lnTo>
                      <a:lnTo>
                        <a:pt x="6" y="119"/>
                      </a:lnTo>
                      <a:lnTo>
                        <a:pt x="0" y="54"/>
                      </a:lnTo>
                      <a:lnTo>
                        <a:pt x="12" y="49"/>
                      </a:lnTo>
                      <a:lnTo>
                        <a:pt x="17" y="78"/>
                      </a:lnTo>
                      <a:lnTo>
                        <a:pt x="100" y="61"/>
                      </a:lnTo>
                      <a:lnTo>
                        <a:pt x="74" y="43"/>
                      </a:lnTo>
                      <a:lnTo>
                        <a:pt x="69" y="17"/>
                      </a:lnTo>
                      <a:lnTo>
                        <a:pt x="136" y="41"/>
                      </a:lnTo>
                      <a:lnTo>
                        <a:pt x="130" y="87"/>
                      </a:lnTo>
                      <a:lnTo>
                        <a:pt x="154" y="74"/>
                      </a:lnTo>
                      <a:lnTo>
                        <a:pt x="226" y="106"/>
                      </a:lnTo>
                      <a:lnTo>
                        <a:pt x="234" y="82"/>
                      </a:lnTo>
                      <a:lnTo>
                        <a:pt x="161" y="43"/>
                      </a:lnTo>
                      <a:lnTo>
                        <a:pt x="154" y="0"/>
                      </a:lnTo>
                      <a:lnTo>
                        <a:pt x="184" y="12"/>
                      </a:lnTo>
                      <a:lnTo>
                        <a:pt x="198" y="43"/>
                      </a:lnTo>
                      <a:lnTo>
                        <a:pt x="211" y="4"/>
                      </a:lnTo>
                      <a:lnTo>
                        <a:pt x="284" y="6"/>
                      </a:lnTo>
                      <a:lnTo>
                        <a:pt x="254" y="32"/>
                      </a:lnTo>
                      <a:lnTo>
                        <a:pt x="278" y="60"/>
                      </a:lnTo>
                      <a:lnTo>
                        <a:pt x="350" y="49"/>
                      </a:lnTo>
                      <a:lnTo>
                        <a:pt x="382" y="54"/>
                      </a:lnTo>
                      <a:lnTo>
                        <a:pt x="376" y="91"/>
                      </a:lnTo>
                      <a:lnTo>
                        <a:pt x="309" y="78"/>
                      </a:lnTo>
                      <a:lnTo>
                        <a:pt x="258" y="87"/>
                      </a:lnTo>
                      <a:lnTo>
                        <a:pt x="291" y="111"/>
                      </a:lnTo>
                      <a:lnTo>
                        <a:pt x="359" y="111"/>
                      </a:lnTo>
                      <a:lnTo>
                        <a:pt x="415" y="102"/>
                      </a:lnTo>
                      <a:lnTo>
                        <a:pt x="463" y="111"/>
                      </a:lnTo>
                      <a:lnTo>
                        <a:pt x="446" y="130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5" name="Freeform 31"/>
                <p:cNvSpPr>
                  <a:spLocks/>
                </p:cNvSpPr>
                <p:nvPr/>
              </p:nvSpPr>
              <p:spPr bwMode="auto">
                <a:xfrm>
                  <a:off x="2925" y="4144"/>
                  <a:ext cx="179" cy="126"/>
                </a:xfrm>
                <a:custGeom>
                  <a:avLst/>
                  <a:gdLst>
                    <a:gd name="T0" fmla="*/ 179 w 179"/>
                    <a:gd name="T1" fmla="*/ 63 h 126"/>
                    <a:gd name="T2" fmla="*/ 80 w 179"/>
                    <a:gd name="T3" fmla="*/ 0 h 126"/>
                    <a:gd name="T4" fmla="*/ 48 w 179"/>
                    <a:gd name="T5" fmla="*/ 13 h 126"/>
                    <a:gd name="T6" fmla="*/ 6 w 179"/>
                    <a:gd name="T7" fmla="*/ 15 h 126"/>
                    <a:gd name="T8" fmla="*/ 0 w 179"/>
                    <a:gd name="T9" fmla="*/ 33 h 126"/>
                    <a:gd name="T10" fmla="*/ 68 w 179"/>
                    <a:gd name="T11" fmla="*/ 39 h 126"/>
                    <a:gd name="T12" fmla="*/ 48 w 179"/>
                    <a:gd name="T13" fmla="*/ 69 h 126"/>
                    <a:gd name="T14" fmla="*/ 11 w 179"/>
                    <a:gd name="T15" fmla="*/ 108 h 126"/>
                    <a:gd name="T16" fmla="*/ 33 w 179"/>
                    <a:gd name="T17" fmla="*/ 120 h 126"/>
                    <a:gd name="T18" fmla="*/ 74 w 179"/>
                    <a:gd name="T19" fmla="*/ 102 h 126"/>
                    <a:gd name="T20" fmla="*/ 80 w 179"/>
                    <a:gd name="T21" fmla="*/ 126 h 126"/>
                    <a:gd name="T22" fmla="*/ 113 w 179"/>
                    <a:gd name="T23" fmla="*/ 113 h 126"/>
                    <a:gd name="T24" fmla="*/ 113 w 179"/>
                    <a:gd name="T25" fmla="*/ 58 h 126"/>
                    <a:gd name="T26" fmla="*/ 179 w 179"/>
                    <a:gd name="T27" fmla="*/ 63 h 126"/>
                    <a:gd name="T28" fmla="*/ 179 w 179"/>
                    <a:gd name="T29" fmla="*/ 63 h 12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79"/>
                    <a:gd name="T46" fmla="*/ 0 h 126"/>
                    <a:gd name="T47" fmla="*/ 179 w 179"/>
                    <a:gd name="T48" fmla="*/ 126 h 12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79" h="126">
                      <a:moveTo>
                        <a:pt x="179" y="63"/>
                      </a:moveTo>
                      <a:lnTo>
                        <a:pt x="80" y="0"/>
                      </a:lnTo>
                      <a:lnTo>
                        <a:pt x="48" y="13"/>
                      </a:lnTo>
                      <a:lnTo>
                        <a:pt x="6" y="15"/>
                      </a:lnTo>
                      <a:lnTo>
                        <a:pt x="0" y="33"/>
                      </a:lnTo>
                      <a:lnTo>
                        <a:pt x="68" y="39"/>
                      </a:lnTo>
                      <a:lnTo>
                        <a:pt x="48" y="69"/>
                      </a:lnTo>
                      <a:lnTo>
                        <a:pt x="11" y="108"/>
                      </a:lnTo>
                      <a:lnTo>
                        <a:pt x="33" y="120"/>
                      </a:lnTo>
                      <a:lnTo>
                        <a:pt x="74" y="102"/>
                      </a:lnTo>
                      <a:lnTo>
                        <a:pt x="80" y="126"/>
                      </a:lnTo>
                      <a:lnTo>
                        <a:pt x="113" y="113"/>
                      </a:lnTo>
                      <a:lnTo>
                        <a:pt x="113" y="58"/>
                      </a:lnTo>
                      <a:lnTo>
                        <a:pt x="179" y="63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6" name="Freeform 32"/>
                <p:cNvSpPr>
                  <a:spLocks/>
                </p:cNvSpPr>
                <p:nvPr/>
              </p:nvSpPr>
              <p:spPr bwMode="auto">
                <a:xfrm>
                  <a:off x="2980" y="4066"/>
                  <a:ext cx="469" cy="147"/>
                </a:xfrm>
                <a:custGeom>
                  <a:avLst/>
                  <a:gdLst>
                    <a:gd name="T0" fmla="*/ 430 w 469"/>
                    <a:gd name="T1" fmla="*/ 67 h 147"/>
                    <a:gd name="T2" fmla="*/ 361 w 469"/>
                    <a:gd name="T3" fmla="*/ 73 h 147"/>
                    <a:gd name="T4" fmla="*/ 348 w 469"/>
                    <a:gd name="T5" fmla="*/ 49 h 147"/>
                    <a:gd name="T6" fmla="*/ 415 w 469"/>
                    <a:gd name="T7" fmla="*/ 26 h 147"/>
                    <a:gd name="T8" fmla="*/ 393 w 469"/>
                    <a:gd name="T9" fmla="*/ 0 h 147"/>
                    <a:gd name="T10" fmla="*/ 308 w 469"/>
                    <a:gd name="T11" fmla="*/ 32 h 147"/>
                    <a:gd name="T12" fmla="*/ 274 w 469"/>
                    <a:gd name="T13" fmla="*/ 15 h 147"/>
                    <a:gd name="T14" fmla="*/ 245 w 469"/>
                    <a:gd name="T15" fmla="*/ 37 h 147"/>
                    <a:gd name="T16" fmla="*/ 256 w 469"/>
                    <a:gd name="T17" fmla="*/ 82 h 147"/>
                    <a:gd name="T18" fmla="*/ 226 w 469"/>
                    <a:gd name="T19" fmla="*/ 87 h 147"/>
                    <a:gd name="T20" fmla="*/ 211 w 469"/>
                    <a:gd name="T21" fmla="*/ 49 h 147"/>
                    <a:gd name="T22" fmla="*/ 184 w 469"/>
                    <a:gd name="T23" fmla="*/ 54 h 147"/>
                    <a:gd name="T24" fmla="*/ 204 w 469"/>
                    <a:gd name="T25" fmla="*/ 99 h 147"/>
                    <a:gd name="T26" fmla="*/ 124 w 469"/>
                    <a:gd name="T27" fmla="*/ 86 h 147"/>
                    <a:gd name="T28" fmla="*/ 158 w 469"/>
                    <a:gd name="T29" fmla="*/ 49 h 147"/>
                    <a:gd name="T30" fmla="*/ 121 w 469"/>
                    <a:gd name="T31" fmla="*/ 26 h 147"/>
                    <a:gd name="T32" fmla="*/ 74 w 469"/>
                    <a:gd name="T33" fmla="*/ 26 h 147"/>
                    <a:gd name="T34" fmla="*/ 0 w 469"/>
                    <a:gd name="T35" fmla="*/ 36 h 147"/>
                    <a:gd name="T36" fmla="*/ 15 w 469"/>
                    <a:gd name="T37" fmla="*/ 86 h 147"/>
                    <a:gd name="T38" fmla="*/ 82 w 469"/>
                    <a:gd name="T39" fmla="*/ 49 h 147"/>
                    <a:gd name="T40" fmla="*/ 113 w 469"/>
                    <a:gd name="T41" fmla="*/ 49 h 147"/>
                    <a:gd name="T42" fmla="*/ 87 w 469"/>
                    <a:gd name="T43" fmla="*/ 73 h 147"/>
                    <a:gd name="T44" fmla="*/ 113 w 469"/>
                    <a:gd name="T45" fmla="*/ 99 h 147"/>
                    <a:gd name="T46" fmla="*/ 173 w 469"/>
                    <a:gd name="T47" fmla="*/ 117 h 147"/>
                    <a:gd name="T48" fmla="*/ 213 w 469"/>
                    <a:gd name="T49" fmla="*/ 147 h 147"/>
                    <a:gd name="T50" fmla="*/ 258 w 469"/>
                    <a:gd name="T51" fmla="*/ 136 h 147"/>
                    <a:gd name="T52" fmla="*/ 254 w 469"/>
                    <a:gd name="T53" fmla="*/ 99 h 147"/>
                    <a:gd name="T54" fmla="*/ 285 w 469"/>
                    <a:gd name="T55" fmla="*/ 111 h 147"/>
                    <a:gd name="T56" fmla="*/ 393 w 469"/>
                    <a:gd name="T57" fmla="*/ 111 h 147"/>
                    <a:gd name="T58" fmla="*/ 374 w 469"/>
                    <a:gd name="T59" fmla="*/ 91 h 147"/>
                    <a:gd name="T60" fmla="*/ 469 w 469"/>
                    <a:gd name="T61" fmla="*/ 86 h 147"/>
                    <a:gd name="T62" fmla="*/ 430 w 469"/>
                    <a:gd name="T63" fmla="*/ 67 h 147"/>
                    <a:gd name="T64" fmla="*/ 430 w 469"/>
                    <a:gd name="T65" fmla="*/ 67 h 1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69"/>
                    <a:gd name="T100" fmla="*/ 0 h 147"/>
                    <a:gd name="T101" fmla="*/ 469 w 469"/>
                    <a:gd name="T102" fmla="*/ 147 h 1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69" h="147">
                      <a:moveTo>
                        <a:pt x="430" y="67"/>
                      </a:moveTo>
                      <a:lnTo>
                        <a:pt x="361" y="73"/>
                      </a:lnTo>
                      <a:lnTo>
                        <a:pt x="348" y="49"/>
                      </a:lnTo>
                      <a:lnTo>
                        <a:pt x="415" y="26"/>
                      </a:lnTo>
                      <a:lnTo>
                        <a:pt x="393" y="0"/>
                      </a:lnTo>
                      <a:lnTo>
                        <a:pt x="308" y="32"/>
                      </a:lnTo>
                      <a:lnTo>
                        <a:pt x="274" y="15"/>
                      </a:lnTo>
                      <a:lnTo>
                        <a:pt x="245" y="37"/>
                      </a:lnTo>
                      <a:lnTo>
                        <a:pt x="256" y="82"/>
                      </a:lnTo>
                      <a:lnTo>
                        <a:pt x="226" y="87"/>
                      </a:lnTo>
                      <a:lnTo>
                        <a:pt x="211" y="49"/>
                      </a:lnTo>
                      <a:lnTo>
                        <a:pt x="184" y="54"/>
                      </a:lnTo>
                      <a:lnTo>
                        <a:pt x="204" y="99"/>
                      </a:lnTo>
                      <a:lnTo>
                        <a:pt x="124" y="86"/>
                      </a:lnTo>
                      <a:lnTo>
                        <a:pt x="158" y="49"/>
                      </a:lnTo>
                      <a:lnTo>
                        <a:pt x="121" y="26"/>
                      </a:lnTo>
                      <a:lnTo>
                        <a:pt x="74" y="26"/>
                      </a:lnTo>
                      <a:lnTo>
                        <a:pt x="0" y="36"/>
                      </a:lnTo>
                      <a:lnTo>
                        <a:pt x="15" y="86"/>
                      </a:lnTo>
                      <a:lnTo>
                        <a:pt x="82" y="49"/>
                      </a:lnTo>
                      <a:lnTo>
                        <a:pt x="113" y="49"/>
                      </a:lnTo>
                      <a:lnTo>
                        <a:pt x="87" y="73"/>
                      </a:lnTo>
                      <a:lnTo>
                        <a:pt x="113" y="99"/>
                      </a:lnTo>
                      <a:lnTo>
                        <a:pt x="173" y="117"/>
                      </a:lnTo>
                      <a:lnTo>
                        <a:pt x="213" y="147"/>
                      </a:lnTo>
                      <a:lnTo>
                        <a:pt x="258" y="136"/>
                      </a:lnTo>
                      <a:lnTo>
                        <a:pt x="254" y="99"/>
                      </a:lnTo>
                      <a:lnTo>
                        <a:pt x="285" y="111"/>
                      </a:lnTo>
                      <a:lnTo>
                        <a:pt x="393" y="111"/>
                      </a:lnTo>
                      <a:lnTo>
                        <a:pt x="374" y="91"/>
                      </a:lnTo>
                      <a:lnTo>
                        <a:pt x="469" y="86"/>
                      </a:lnTo>
                      <a:lnTo>
                        <a:pt x="430" y="67"/>
                      </a:lnTo>
                      <a:close/>
                    </a:path>
                  </a:pathLst>
                </a:custGeom>
                <a:solidFill>
                  <a:srgbClr val="8F4A2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7" name="Freeform 33"/>
                <p:cNvSpPr>
                  <a:spLocks/>
                </p:cNvSpPr>
                <p:nvPr/>
              </p:nvSpPr>
              <p:spPr bwMode="auto">
                <a:xfrm>
                  <a:off x="3898" y="3989"/>
                  <a:ext cx="198" cy="218"/>
                </a:xfrm>
                <a:custGeom>
                  <a:avLst/>
                  <a:gdLst>
                    <a:gd name="T0" fmla="*/ 54 w 198"/>
                    <a:gd name="T1" fmla="*/ 0 h 218"/>
                    <a:gd name="T2" fmla="*/ 189 w 198"/>
                    <a:gd name="T3" fmla="*/ 14 h 218"/>
                    <a:gd name="T4" fmla="*/ 198 w 198"/>
                    <a:gd name="T5" fmla="*/ 66 h 218"/>
                    <a:gd name="T6" fmla="*/ 185 w 198"/>
                    <a:gd name="T7" fmla="*/ 218 h 218"/>
                    <a:gd name="T8" fmla="*/ 39 w 198"/>
                    <a:gd name="T9" fmla="*/ 109 h 218"/>
                    <a:gd name="T10" fmla="*/ 0 w 198"/>
                    <a:gd name="T11" fmla="*/ 46 h 218"/>
                    <a:gd name="T12" fmla="*/ 54 w 198"/>
                    <a:gd name="T13" fmla="*/ 0 h 218"/>
                    <a:gd name="T14" fmla="*/ 54 w 198"/>
                    <a:gd name="T15" fmla="*/ 0 h 2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218"/>
                    <a:gd name="T26" fmla="*/ 198 w 198"/>
                    <a:gd name="T27" fmla="*/ 218 h 2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218">
                      <a:moveTo>
                        <a:pt x="54" y="0"/>
                      </a:moveTo>
                      <a:lnTo>
                        <a:pt x="189" y="14"/>
                      </a:lnTo>
                      <a:lnTo>
                        <a:pt x="198" y="66"/>
                      </a:lnTo>
                      <a:lnTo>
                        <a:pt x="185" y="218"/>
                      </a:lnTo>
                      <a:lnTo>
                        <a:pt x="39" y="109"/>
                      </a:lnTo>
                      <a:lnTo>
                        <a:pt x="0" y="46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8" name="Freeform 34"/>
                <p:cNvSpPr>
                  <a:spLocks/>
                </p:cNvSpPr>
                <p:nvPr/>
              </p:nvSpPr>
              <p:spPr bwMode="auto">
                <a:xfrm>
                  <a:off x="3952" y="3998"/>
                  <a:ext cx="113" cy="92"/>
                </a:xfrm>
                <a:custGeom>
                  <a:avLst/>
                  <a:gdLst>
                    <a:gd name="T0" fmla="*/ 0 w 113"/>
                    <a:gd name="T1" fmla="*/ 31 h 92"/>
                    <a:gd name="T2" fmla="*/ 63 w 113"/>
                    <a:gd name="T3" fmla="*/ 92 h 92"/>
                    <a:gd name="T4" fmla="*/ 113 w 113"/>
                    <a:gd name="T5" fmla="*/ 78 h 92"/>
                    <a:gd name="T6" fmla="*/ 31 w 113"/>
                    <a:gd name="T7" fmla="*/ 0 h 92"/>
                    <a:gd name="T8" fmla="*/ 0 w 113"/>
                    <a:gd name="T9" fmla="*/ 31 h 92"/>
                    <a:gd name="T10" fmla="*/ 0 w 113"/>
                    <a:gd name="T11" fmla="*/ 31 h 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3"/>
                    <a:gd name="T19" fmla="*/ 0 h 92"/>
                    <a:gd name="T20" fmla="*/ 113 w 113"/>
                    <a:gd name="T21" fmla="*/ 92 h 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3" h="92">
                      <a:moveTo>
                        <a:pt x="0" y="31"/>
                      </a:moveTo>
                      <a:lnTo>
                        <a:pt x="63" y="92"/>
                      </a:lnTo>
                      <a:lnTo>
                        <a:pt x="113" y="78"/>
                      </a:lnTo>
                      <a:lnTo>
                        <a:pt x="31" y="0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6E19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89" name="Freeform 35"/>
                <p:cNvSpPr>
                  <a:spLocks/>
                </p:cNvSpPr>
                <p:nvPr/>
              </p:nvSpPr>
              <p:spPr bwMode="auto">
                <a:xfrm>
                  <a:off x="4004" y="3972"/>
                  <a:ext cx="94" cy="57"/>
                </a:xfrm>
                <a:custGeom>
                  <a:avLst/>
                  <a:gdLst>
                    <a:gd name="T0" fmla="*/ 11 w 94"/>
                    <a:gd name="T1" fmla="*/ 31 h 57"/>
                    <a:gd name="T2" fmla="*/ 94 w 94"/>
                    <a:gd name="T3" fmla="*/ 57 h 57"/>
                    <a:gd name="T4" fmla="*/ 94 w 94"/>
                    <a:gd name="T5" fmla="*/ 0 h 57"/>
                    <a:gd name="T6" fmla="*/ 42 w 94"/>
                    <a:gd name="T7" fmla="*/ 0 h 57"/>
                    <a:gd name="T8" fmla="*/ 0 w 94"/>
                    <a:gd name="T9" fmla="*/ 17 h 57"/>
                    <a:gd name="T10" fmla="*/ 11 w 94"/>
                    <a:gd name="T11" fmla="*/ 31 h 57"/>
                    <a:gd name="T12" fmla="*/ 11 w 94"/>
                    <a:gd name="T13" fmla="*/ 31 h 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57"/>
                    <a:gd name="T23" fmla="*/ 94 w 94"/>
                    <a:gd name="T24" fmla="*/ 57 h 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57">
                      <a:moveTo>
                        <a:pt x="11" y="31"/>
                      </a:moveTo>
                      <a:lnTo>
                        <a:pt x="94" y="57"/>
                      </a:lnTo>
                      <a:lnTo>
                        <a:pt x="94" y="0"/>
                      </a:lnTo>
                      <a:lnTo>
                        <a:pt x="42" y="0"/>
                      </a:lnTo>
                      <a:lnTo>
                        <a:pt x="0" y="17"/>
                      </a:lnTo>
                      <a:lnTo>
                        <a:pt x="11" y="31"/>
                      </a:lnTo>
                      <a:close/>
                    </a:path>
                  </a:pathLst>
                </a:custGeom>
                <a:solidFill>
                  <a:srgbClr val="E8A3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0" name="Freeform 36"/>
                <p:cNvSpPr>
                  <a:spLocks/>
                </p:cNvSpPr>
                <p:nvPr/>
              </p:nvSpPr>
              <p:spPr bwMode="auto">
                <a:xfrm>
                  <a:off x="3955" y="3954"/>
                  <a:ext cx="71" cy="107"/>
                </a:xfrm>
                <a:custGeom>
                  <a:avLst/>
                  <a:gdLst>
                    <a:gd name="T0" fmla="*/ 71 w 71"/>
                    <a:gd name="T1" fmla="*/ 0 h 107"/>
                    <a:gd name="T2" fmla="*/ 49 w 71"/>
                    <a:gd name="T3" fmla="*/ 55 h 107"/>
                    <a:gd name="T4" fmla="*/ 60 w 71"/>
                    <a:gd name="T5" fmla="*/ 107 h 107"/>
                    <a:gd name="T6" fmla="*/ 0 w 71"/>
                    <a:gd name="T7" fmla="*/ 57 h 107"/>
                    <a:gd name="T8" fmla="*/ 71 w 71"/>
                    <a:gd name="T9" fmla="*/ 0 h 107"/>
                    <a:gd name="T10" fmla="*/ 71 w 71"/>
                    <a:gd name="T11" fmla="*/ 0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7"/>
                    <a:gd name="T20" fmla="*/ 71 w 71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7">
                      <a:moveTo>
                        <a:pt x="71" y="0"/>
                      </a:moveTo>
                      <a:lnTo>
                        <a:pt x="49" y="55"/>
                      </a:lnTo>
                      <a:lnTo>
                        <a:pt x="60" y="107"/>
                      </a:lnTo>
                      <a:lnTo>
                        <a:pt x="0" y="57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1" name="Freeform 37"/>
                <p:cNvSpPr>
                  <a:spLocks/>
                </p:cNvSpPr>
                <p:nvPr/>
              </p:nvSpPr>
              <p:spPr bwMode="auto">
                <a:xfrm>
                  <a:off x="3030" y="3952"/>
                  <a:ext cx="1066" cy="325"/>
                </a:xfrm>
                <a:custGeom>
                  <a:avLst/>
                  <a:gdLst>
                    <a:gd name="T0" fmla="*/ 480 w 1066"/>
                    <a:gd name="T1" fmla="*/ 0 h 325"/>
                    <a:gd name="T2" fmla="*/ 557 w 1066"/>
                    <a:gd name="T3" fmla="*/ 13 h 325"/>
                    <a:gd name="T4" fmla="*/ 644 w 1066"/>
                    <a:gd name="T5" fmla="*/ 33 h 325"/>
                    <a:gd name="T6" fmla="*/ 748 w 1066"/>
                    <a:gd name="T7" fmla="*/ 31 h 325"/>
                    <a:gd name="T8" fmla="*/ 748 w 1066"/>
                    <a:gd name="T9" fmla="*/ 9 h 325"/>
                    <a:gd name="T10" fmla="*/ 824 w 1066"/>
                    <a:gd name="T11" fmla="*/ 39 h 325"/>
                    <a:gd name="T12" fmla="*/ 857 w 1066"/>
                    <a:gd name="T13" fmla="*/ 76 h 325"/>
                    <a:gd name="T14" fmla="*/ 900 w 1066"/>
                    <a:gd name="T15" fmla="*/ 76 h 325"/>
                    <a:gd name="T16" fmla="*/ 1003 w 1066"/>
                    <a:gd name="T17" fmla="*/ 120 h 325"/>
                    <a:gd name="T18" fmla="*/ 1066 w 1066"/>
                    <a:gd name="T19" fmla="*/ 137 h 325"/>
                    <a:gd name="T20" fmla="*/ 1062 w 1066"/>
                    <a:gd name="T21" fmla="*/ 325 h 325"/>
                    <a:gd name="T22" fmla="*/ 0 w 1066"/>
                    <a:gd name="T23" fmla="*/ 320 h 325"/>
                    <a:gd name="T24" fmla="*/ 41 w 1066"/>
                    <a:gd name="T25" fmla="*/ 250 h 325"/>
                    <a:gd name="T26" fmla="*/ 113 w 1066"/>
                    <a:gd name="T27" fmla="*/ 250 h 325"/>
                    <a:gd name="T28" fmla="*/ 87 w 1066"/>
                    <a:gd name="T29" fmla="*/ 279 h 325"/>
                    <a:gd name="T30" fmla="*/ 130 w 1066"/>
                    <a:gd name="T31" fmla="*/ 279 h 325"/>
                    <a:gd name="T32" fmla="*/ 191 w 1066"/>
                    <a:gd name="T33" fmla="*/ 275 h 325"/>
                    <a:gd name="T34" fmla="*/ 200 w 1066"/>
                    <a:gd name="T35" fmla="*/ 255 h 325"/>
                    <a:gd name="T36" fmla="*/ 261 w 1066"/>
                    <a:gd name="T37" fmla="*/ 218 h 325"/>
                    <a:gd name="T38" fmla="*/ 396 w 1066"/>
                    <a:gd name="T39" fmla="*/ 225 h 325"/>
                    <a:gd name="T40" fmla="*/ 372 w 1066"/>
                    <a:gd name="T41" fmla="*/ 187 h 325"/>
                    <a:gd name="T42" fmla="*/ 391 w 1066"/>
                    <a:gd name="T43" fmla="*/ 176 h 325"/>
                    <a:gd name="T44" fmla="*/ 350 w 1066"/>
                    <a:gd name="T45" fmla="*/ 100 h 325"/>
                    <a:gd name="T46" fmla="*/ 309 w 1066"/>
                    <a:gd name="T47" fmla="*/ 96 h 325"/>
                    <a:gd name="T48" fmla="*/ 182 w 1066"/>
                    <a:gd name="T49" fmla="*/ 100 h 325"/>
                    <a:gd name="T50" fmla="*/ 154 w 1066"/>
                    <a:gd name="T51" fmla="*/ 87 h 325"/>
                    <a:gd name="T52" fmla="*/ 80 w 1066"/>
                    <a:gd name="T53" fmla="*/ 63 h 325"/>
                    <a:gd name="T54" fmla="*/ 84 w 1066"/>
                    <a:gd name="T55" fmla="*/ 42 h 325"/>
                    <a:gd name="T56" fmla="*/ 113 w 1066"/>
                    <a:gd name="T57" fmla="*/ 13 h 325"/>
                    <a:gd name="T58" fmla="*/ 208 w 1066"/>
                    <a:gd name="T59" fmla="*/ 16 h 325"/>
                    <a:gd name="T60" fmla="*/ 304 w 1066"/>
                    <a:gd name="T61" fmla="*/ 33 h 325"/>
                    <a:gd name="T62" fmla="*/ 359 w 1066"/>
                    <a:gd name="T63" fmla="*/ 42 h 325"/>
                    <a:gd name="T64" fmla="*/ 407 w 1066"/>
                    <a:gd name="T65" fmla="*/ 46 h 325"/>
                    <a:gd name="T66" fmla="*/ 459 w 1066"/>
                    <a:gd name="T67" fmla="*/ 31 h 325"/>
                    <a:gd name="T68" fmla="*/ 480 w 1066"/>
                    <a:gd name="T69" fmla="*/ 0 h 325"/>
                    <a:gd name="T70" fmla="*/ 480 w 1066"/>
                    <a:gd name="T71" fmla="*/ 0 h 32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66"/>
                    <a:gd name="T109" fmla="*/ 0 h 325"/>
                    <a:gd name="T110" fmla="*/ 1066 w 1066"/>
                    <a:gd name="T111" fmla="*/ 325 h 32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66" h="325">
                      <a:moveTo>
                        <a:pt x="480" y="0"/>
                      </a:moveTo>
                      <a:lnTo>
                        <a:pt x="557" y="13"/>
                      </a:lnTo>
                      <a:lnTo>
                        <a:pt x="644" y="33"/>
                      </a:lnTo>
                      <a:lnTo>
                        <a:pt x="748" y="31"/>
                      </a:lnTo>
                      <a:lnTo>
                        <a:pt x="748" y="9"/>
                      </a:lnTo>
                      <a:lnTo>
                        <a:pt x="824" y="39"/>
                      </a:lnTo>
                      <a:lnTo>
                        <a:pt x="857" y="76"/>
                      </a:lnTo>
                      <a:lnTo>
                        <a:pt x="900" y="76"/>
                      </a:lnTo>
                      <a:lnTo>
                        <a:pt x="1003" y="120"/>
                      </a:lnTo>
                      <a:lnTo>
                        <a:pt x="1066" y="137"/>
                      </a:lnTo>
                      <a:lnTo>
                        <a:pt x="1062" y="325"/>
                      </a:lnTo>
                      <a:lnTo>
                        <a:pt x="0" y="320"/>
                      </a:lnTo>
                      <a:lnTo>
                        <a:pt x="41" y="250"/>
                      </a:lnTo>
                      <a:lnTo>
                        <a:pt x="113" y="250"/>
                      </a:lnTo>
                      <a:lnTo>
                        <a:pt x="87" y="279"/>
                      </a:lnTo>
                      <a:lnTo>
                        <a:pt x="130" y="279"/>
                      </a:lnTo>
                      <a:lnTo>
                        <a:pt x="191" y="275"/>
                      </a:lnTo>
                      <a:lnTo>
                        <a:pt x="200" y="255"/>
                      </a:lnTo>
                      <a:lnTo>
                        <a:pt x="261" y="218"/>
                      </a:lnTo>
                      <a:lnTo>
                        <a:pt x="396" y="225"/>
                      </a:lnTo>
                      <a:lnTo>
                        <a:pt x="372" y="187"/>
                      </a:lnTo>
                      <a:lnTo>
                        <a:pt x="391" y="176"/>
                      </a:lnTo>
                      <a:lnTo>
                        <a:pt x="350" y="100"/>
                      </a:lnTo>
                      <a:lnTo>
                        <a:pt x="309" y="96"/>
                      </a:lnTo>
                      <a:lnTo>
                        <a:pt x="182" y="100"/>
                      </a:lnTo>
                      <a:lnTo>
                        <a:pt x="154" y="87"/>
                      </a:lnTo>
                      <a:lnTo>
                        <a:pt x="80" y="63"/>
                      </a:lnTo>
                      <a:lnTo>
                        <a:pt x="84" y="42"/>
                      </a:lnTo>
                      <a:lnTo>
                        <a:pt x="113" y="13"/>
                      </a:lnTo>
                      <a:lnTo>
                        <a:pt x="208" y="16"/>
                      </a:lnTo>
                      <a:lnTo>
                        <a:pt x="304" y="33"/>
                      </a:lnTo>
                      <a:lnTo>
                        <a:pt x="359" y="42"/>
                      </a:lnTo>
                      <a:lnTo>
                        <a:pt x="407" y="46"/>
                      </a:lnTo>
                      <a:lnTo>
                        <a:pt x="459" y="31"/>
                      </a:lnTo>
                      <a:lnTo>
                        <a:pt x="480" y="0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2" name="Freeform 38"/>
                <p:cNvSpPr>
                  <a:spLocks/>
                </p:cNvSpPr>
                <p:nvPr/>
              </p:nvSpPr>
              <p:spPr bwMode="auto">
                <a:xfrm>
                  <a:off x="3458" y="3922"/>
                  <a:ext cx="68" cy="137"/>
                </a:xfrm>
                <a:custGeom>
                  <a:avLst/>
                  <a:gdLst>
                    <a:gd name="T0" fmla="*/ 68 w 68"/>
                    <a:gd name="T1" fmla="*/ 20 h 137"/>
                    <a:gd name="T2" fmla="*/ 42 w 68"/>
                    <a:gd name="T3" fmla="*/ 72 h 137"/>
                    <a:gd name="T4" fmla="*/ 39 w 68"/>
                    <a:gd name="T5" fmla="*/ 137 h 137"/>
                    <a:gd name="T6" fmla="*/ 24 w 68"/>
                    <a:gd name="T7" fmla="*/ 124 h 137"/>
                    <a:gd name="T8" fmla="*/ 0 w 68"/>
                    <a:gd name="T9" fmla="*/ 0 h 137"/>
                    <a:gd name="T10" fmla="*/ 26 w 68"/>
                    <a:gd name="T11" fmla="*/ 0 h 137"/>
                    <a:gd name="T12" fmla="*/ 68 w 68"/>
                    <a:gd name="T13" fmla="*/ 20 h 137"/>
                    <a:gd name="T14" fmla="*/ 68 w 68"/>
                    <a:gd name="T15" fmla="*/ 20 h 1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37"/>
                    <a:gd name="T26" fmla="*/ 68 w 68"/>
                    <a:gd name="T27" fmla="*/ 137 h 1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37">
                      <a:moveTo>
                        <a:pt x="68" y="20"/>
                      </a:moveTo>
                      <a:lnTo>
                        <a:pt x="42" y="72"/>
                      </a:lnTo>
                      <a:lnTo>
                        <a:pt x="39" y="137"/>
                      </a:lnTo>
                      <a:lnTo>
                        <a:pt x="24" y="124"/>
                      </a:lnTo>
                      <a:lnTo>
                        <a:pt x="0" y="0"/>
                      </a:lnTo>
                      <a:lnTo>
                        <a:pt x="26" y="0"/>
                      </a:lnTo>
                      <a:lnTo>
                        <a:pt x="68" y="2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3" name="Freeform 39"/>
                <p:cNvSpPr>
                  <a:spLocks/>
                </p:cNvSpPr>
                <p:nvPr/>
              </p:nvSpPr>
              <p:spPr bwMode="auto">
                <a:xfrm>
                  <a:off x="3841" y="3504"/>
                  <a:ext cx="72" cy="111"/>
                </a:xfrm>
                <a:custGeom>
                  <a:avLst/>
                  <a:gdLst>
                    <a:gd name="T0" fmla="*/ 63 w 72"/>
                    <a:gd name="T1" fmla="*/ 0 h 111"/>
                    <a:gd name="T2" fmla="*/ 0 w 72"/>
                    <a:gd name="T3" fmla="*/ 11 h 111"/>
                    <a:gd name="T4" fmla="*/ 15 w 72"/>
                    <a:gd name="T5" fmla="*/ 70 h 111"/>
                    <a:gd name="T6" fmla="*/ 72 w 72"/>
                    <a:gd name="T7" fmla="*/ 111 h 111"/>
                    <a:gd name="T8" fmla="*/ 63 w 72"/>
                    <a:gd name="T9" fmla="*/ 0 h 111"/>
                    <a:gd name="T10" fmla="*/ 63 w 72"/>
                    <a:gd name="T11" fmla="*/ 0 h 1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2"/>
                    <a:gd name="T19" fmla="*/ 0 h 111"/>
                    <a:gd name="T20" fmla="*/ 72 w 72"/>
                    <a:gd name="T21" fmla="*/ 111 h 1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2" h="111">
                      <a:moveTo>
                        <a:pt x="63" y="0"/>
                      </a:moveTo>
                      <a:lnTo>
                        <a:pt x="0" y="11"/>
                      </a:lnTo>
                      <a:lnTo>
                        <a:pt x="15" y="70"/>
                      </a:lnTo>
                      <a:lnTo>
                        <a:pt x="72" y="111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878C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4" name="Freeform 40"/>
                <p:cNvSpPr>
                  <a:spLocks/>
                </p:cNvSpPr>
                <p:nvPr/>
              </p:nvSpPr>
              <p:spPr bwMode="auto">
                <a:xfrm>
                  <a:off x="3745" y="3548"/>
                  <a:ext cx="164" cy="243"/>
                </a:xfrm>
                <a:custGeom>
                  <a:avLst/>
                  <a:gdLst>
                    <a:gd name="T0" fmla="*/ 42 w 164"/>
                    <a:gd name="T1" fmla="*/ 0 h 243"/>
                    <a:gd name="T2" fmla="*/ 59 w 164"/>
                    <a:gd name="T3" fmla="*/ 67 h 243"/>
                    <a:gd name="T4" fmla="*/ 148 w 164"/>
                    <a:gd name="T5" fmla="*/ 58 h 243"/>
                    <a:gd name="T6" fmla="*/ 159 w 164"/>
                    <a:gd name="T7" fmla="*/ 119 h 243"/>
                    <a:gd name="T8" fmla="*/ 164 w 164"/>
                    <a:gd name="T9" fmla="*/ 195 h 243"/>
                    <a:gd name="T10" fmla="*/ 105 w 164"/>
                    <a:gd name="T11" fmla="*/ 243 h 243"/>
                    <a:gd name="T12" fmla="*/ 35 w 164"/>
                    <a:gd name="T13" fmla="*/ 196 h 243"/>
                    <a:gd name="T14" fmla="*/ 0 w 164"/>
                    <a:gd name="T15" fmla="*/ 189 h 243"/>
                    <a:gd name="T16" fmla="*/ 0 w 164"/>
                    <a:gd name="T17" fmla="*/ 119 h 243"/>
                    <a:gd name="T18" fmla="*/ 0 w 164"/>
                    <a:gd name="T19" fmla="*/ 59 h 243"/>
                    <a:gd name="T20" fmla="*/ 42 w 164"/>
                    <a:gd name="T21" fmla="*/ 0 h 243"/>
                    <a:gd name="T22" fmla="*/ 42 w 164"/>
                    <a:gd name="T23" fmla="*/ 0 h 2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4"/>
                    <a:gd name="T37" fmla="*/ 0 h 243"/>
                    <a:gd name="T38" fmla="*/ 164 w 164"/>
                    <a:gd name="T39" fmla="*/ 243 h 24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4" h="243">
                      <a:moveTo>
                        <a:pt x="42" y="0"/>
                      </a:moveTo>
                      <a:lnTo>
                        <a:pt x="59" y="67"/>
                      </a:lnTo>
                      <a:lnTo>
                        <a:pt x="148" y="58"/>
                      </a:lnTo>
                      <a:lnTo>
                        <a:pt x="159" y="119"/>
                      </a:lnTo>
                      <a:lnTo>
                        <a:pt x="164" y="195"/>
                      </a:lnTo>
                      <a:lnTo>
                        <a:pt x="105" y="243"/>
                      </a:lnTo>
                      <a:lnTo>
                        <a:pt x="35" y="196"/>
                      </a:lnTo>
                      <a:lnTo>
                        <a:pt x="0" y="189"/>
                      </a:lnTo>
                      <a:lnTo>
                        <a:pt x="0" y="119"/>
                      </a:lnTo>
                      <a:lnTo>
                        <a:pt x="0" y="59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5" name="Freeform 41"/>
                <p:cNvSpPr>
                  <a:spLocks/>
                </p:cNvSpPr>
                <p:nvPr/>
              </p:nvSpPr>
              <p:spPr bwMode="auto">
                <a:xfrm>
                  <a:off x="3746" y="3694"/>
                  <a:ext cx="184" cy="185"/>
                </a:xfrm>
                <a:custGeom>
                  <a:avLst/>
                  <a:gdLst>
                    <a:gd name="T0" fmla="*/ 17 w 184"/>
                    <a:gd name="T1" fmla="*/ 10 h 185"/>
                    <a:gd name="T2" fmla="*/ 41 w 184"/>
                    <a:gd name="T3" fmla="*/ 34 h 185"/>
                    <a:gd name="T4" fmla="*/ 61 w 184"/>
                    <a:gd name="T5" fmla="*/ 24 h 185"/>
                    <a:gd name="T6" fmla="*/ 104 w 184"/>
                    <a:gd name="T7" fmla="*/ 34 h 185"/>
                    <a:gd name="T8" fmla="*/ 93 w 184"/>
                    <a:gd name="T9" fmla="*/ 50 h 185"/>
                    <a:gd name="T10" fmla="*/ 108 w 184"/>
                    <a:gd name="T11" fmla="*/ 71 h 185"/>
                    <a:gd name="T12" fmla="*/ 124 w 184"/>
                    <a:gd name="T13" fmla="*/ 43 h 185"/>
                    <a:gd name="T14" fmla="*/ 139 w 184"/>
                    <a:gd name="T15" fmla="*/ 21 h 185"/>
                    <a:gd name="T16" fmla="*/ 167 w 184"/>
                    <a:gd name="T17" fmla="*/ 0 h 185"/>
                    <a:gd name="T18" fmla="*/ 174 w 184"/>
                    <a:gd name="T19" fmla="*/ 87 h 185"/>
                    <a:gd name="T20" fmla="*/ 184 w 184"/>
                    <a:gd name="T21" fmla="*/ 178 h 185"/>
                    <a:gd name="T22" fmla="*/ 108 w 184"/>
                    <a:gd name="T23" fmla="*/ 185 h 185"/>
                    <a:gd name="T24" fmla="*/ 30 w 184"/>
                    <a:gd name="T25" fmla="*/ 171 h 185"/>
                    <a:gd name="T26" fmla="*/ 11 w 184"/>
                    <a:gd name="T27" fmla="*/ 150 h 185"/>
                    <a:gd name="T28" fmla="*/ 0 w 184"/>
                    <a:gd name="T29" fmla="*/ 43 h 185"/>
                    <a:gd name="T30" fmla="*/ 17 w 184"/>
                    <a:gd name="T31" fmla="*/ 10 h 185"/>
                    <a:gd name="T32" fmla="*/ 17 w 184"/>
                    <a:gd name="T33" fmla="*/ 10 h 1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185"/>
                    <a:gd name="T53" fmla="*/ 184 w 184"/>
                    <a:gd name="T54" fmla="*/ 185 h 1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185">
                      <a:moveTo>
                        <a:pt x="17" y="10"/>
                      </a:moveTo>
                      <a:lnTo>
                        <a:pt x="41" y="34"/>
                      </a:lnTo>
                      <a:lnTo>
                        <a:pt x="61" y="24"/>
                      </a:lnTo>
                      <a:lnTo>
                        <a:pt x="104" y="34"/>
                      </a:lnTo>
                      <a:lnTo>
                        <a:pt x="93" y="50"/>
                      </a:lnTo>
                      <a:lnTo>
                        <a:pt x="108" y="71"/>
                      </a:lnTo>
                      <a:lnTo>
                        <a:pt x="124" y="43"/>
                      </a:lnTo>
                      <a:lnTo>
                        <a:pt x="139" y="21"/>
                      </a:lnTo>
                      <a:lnTo>
                        <a:pt x="167" y="0"/>
                      </a:lnTo>
                      <a:lnTo>
                        <a:pt x="174" y="87"/>
                      </a:lnTo>
                      <a:lnTo>
                        <a:pt x="184" y="178"/>
                      </a:lnTo>
                      <a:lnTo>
                        <a:pt x="108" y="185"/>
                      </a:lnTo>
                      <a:lnTo>
                        <a:pt x="30" y="171"/>
                      </a:lnTo>
                      <a:lnTo>
                        <a:pt x="11" y="150"/>
                      </a:lnTo>
                      <a:lnTo>
                        <a:pt x="0" y="43"/>
                      </a:lnTo>
                      <a:lnTo>
                        <a:pt x="17" y="10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6" name="Freeform 42"/>
                <p:cNvSpPr>
                  <a:spLocks/>
                </p:cNvSpPr>
                <p:nvPr/>
              </p:nvSpPr>
              <p:spPr bwMode="auto">
                <a:xfrm>
                  <a:off x="3128" y="2378"/>
                  <a:ext cx="78" cy="69"/>
                </a:xfrm>
                <a:custGeom>
                  <a:avLst/>
                  <a:gdLst>
                    <a:gd name="T0" fmla="*/ 78 w 78"/>
                    <a:gd name="T1" fmla="*/ 30 h 69"/>
                    <a:gd name="T2" fmla="*/ 78 w 78"/>
                    <a:gd name="T3" fmla="*/ 69 h 69"/>
                    <a:gd name="T4" fmla="*/ 45 w 78"/>
                    <a:gd name="T5" fmla="*/ 69 h 69"/>
                    <a:gd name="T6" fmla="*/ 15 w 78"/>
                    <a:gd name="T7" fmla="*/ 61 h 69"/>
                    <a:gd name="T8" fmla="*/ 0 w 78"/>
                    <a:gd name="T9" fmla="*/ 32 h 69"/>
                    <a:gd name="T10" fmla="*/ 28 w 78"/>
                    <a:gd name="T11" fmla="*/ 39 h 69"/>
                    <a:gd name="T12" fmla="*/ 56 w 78"/>
                    <a:gd name="T13" fmla="*/ 0 h 69"/>
                    <a:gd name="T14" fmla="*/ 78 w 78"/>
                    <a:gd name="T15" fmla="*/ 30 h 69"/>
                    <a:gd name="T16" fmla="*/ 78 w 78"/>
                    <a:gd name="T17" fmla="*/ 30 h 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8"/>
                    <a:gd name="T28" fmla="*/ 0 h 69"/>
                    <a:gd name="T29" fmla="*/ 78 w 78"/>
                    <a:gd name="T30" fmla="*/ 69 h 6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8" h="69">
                      <a:moveTo>
                        <a:pt x="78" y="30"/>
                      </a:moveTo>
                      <a:lnTo>
                        <a:pt x="78" y="69"/>
                      </a:lnTo>
                      <a:lnTo>
                        <a:pt x="45" y="69"/>
                      </a:lnTo>
                      <a:lnTo>
                        <a:pt x="15" y="61"/>
                      </a:lnTo>
                      <a:lnTo>
                        <a:pt x="0" y="32"/>
                      </a:lnTo>
                      <a:lnTo>
                        <a:pt x="28" y="39"/>
                      </a:lnTo>
                      <a:lnTo>
                        <a:pt x="56" y="0"/>
                      </a:lnTo>
                      <a:lnTo>
                        <a:pt x="78" y="3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7" name="Freeform 43"/>
                <p:cNvSpPr>
                  <a:spLocks/>
                </p:cNvSpPr>
                <p:nvPr/>
              </p:nvSpPr>
              <p:spPr bwMode="auto">
                <a:xfrm>
                  <a:off x="3763" y="3839"/>
                  <a:ext cx="233" cy="192"/>
                </a:xfrm>
                <a:custGeom>
                  <a:avLst/>
                  <a:gdLst>
                    <a:gd name="T0" fmla="*/ 157 w 233"/>
                    <a:gd name="T1" fmla="*/ 15 h 192"/>
                    <a:gd name="T2" fmla="*/ 118 w 233"/>
                    <a:gd name="T3" fmla="*/ 16 h 192"/>
                    <a:gd name="T4" fmla="*/ 76 w 233"/>
                    <a:gd name="T5" fmla="*/ 0 h 192"/>
                    <a:gd name="T6" fmla="*/ 2 w 233"/>
                    <a:gd name="T7" fmla="*/ 16 h 192"/>
                    <a:gd name="T8" fmla="*/ 0 w 233"/>
                    <a:gd name="T9" fmla="*/ 126 h 192"/>
                    <a:gd name="T10" fmla="*/ 63 w 233"/>
                    <a:gd name="T11" fmla="*/ 135 h 192"/>
                    <a:gd name="T12" fmla="*/ 113 w 233"/>
                    <a:gd name="T13" fmla="*/ 166 h 192"/>
                    <a:gd name="T14" fmla="*/ 216 w 233"/>
                    <a:gd name="T15" fmla="*/ 192 h 192"/>
                    <a:gd name="T16" fmla="*/ 233 w 233"/>
                    <a:gd name="T17" fmla="*/ 146 h 192"/>
                    <a:gd name="T18" fmla="*/ 150 w 233"/>
                    <a:gd name="T19" fmla="*/ 52 h 192"/>
                    <a:gd name="T20" fmla="*/ 157 w 233"/>
                    <a:gd name="T21" fmla="*/ 15 h 192"/>
                    <a:gd name="T22" fmla="*/ 157 w 233"/>
                    <a:gd name="T23" fmla="*/ 15 h 19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33"/>
                    <a:gd name="T37" fmla="*/ 0 h 192"/>
                    <a:gd name="T38" fmla="*/ 233 w 233"/>
                    <a:gd name="T39" fmla="*/ 192 h 19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33" h="192">
                      <a:moveTo>
                        <a:pt x="157" y="15"/>
                      </a:moveTo>
                      <a:lnTo>
                        <a:pt x="118" y="16"/>
                      </a:lnTo>
                      <a:lnTo>
                        <a:pt x="76" y="0"/>
                      </a:lnTo>
                      <a:lnTo>
                        <a:pt x="2" y="16"/>
                      </a:lnTo>
                      <a:lnTo>
                        <a:pt x="0" y="126"/>
                      </a:lnTo>
                      <a:lnTo>
                        <a:pt x="63" y="135"/>
                      </a:lnTo>
                      <a:lnTo>
                        <a:pt x="113" y="166"/>
                      </a:lnTo>
                      <a:lnTo>
                        <a:pt x="216" y="192"/>
                      </a:lnTo>
                      <a:lnTo>
                        <a:pt x="233" y="146"/>
                      </a:lnTo>
                      <a:lnTo>
                        <a:pt x="150" y="52"/>
                      </a:lnTo>
                      <a:lnTo>
                        <a:pt x="157" y="15"/>
                      </a:lnTo>
                      <a:close/>
                    </a:path>
                  </a:pathLst>
                </a:custGeom>
                <a:solidFill>
                  <a:srgbClr val="6E4F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8" name="Freeform 44"/>
                <p:cNvSpPr>
                  <a:spLocks/>
                </p:cNvSpPr>
                <p:nvPr/>
              </p:nvSpPr>
              <p:spPr bwMode="auto">
                <a:xfrm>
                  <a:off x="3757" y="3652"/>
                  <a:ext cx="163" cy="72"/>
                </a:xfrm>
                <a:custGeom>
                  <a:avLst/>
                  <a:gdLst>
                    <a:gd name="T0" fmla="*/ 147 w 163"/>
                    <a:gd name="T1" fmla="*/ 16 h 72"/>
                    <a:gd name="T2" fmla="*/ 102 w 163"/>
                    <a:gd name="T3" fmla="*/ 0 h 72"/>
                    <a:gd name="T4" fmla="*/ 97 w 163"/>
                    <a:gd name="T5" fmla="*/ 26 h 72"/>
                    <a:gd name="T6" fmla="*/ 65 w 163"/>
                    <a:gd name="T7" fmla="*/ 33 h 72"/>
                    <a:gd name="T8" fmla="*/ 50 w 163"/>
                    <a:gd name="T9" fmla="*/ 0 h 72"/>
                    <a:gd name="T10" fmla="*/ 34 w 163"/>
                    <a:gd name="T11" fmla="*/ 4 h 72"/>
                    <a:gd name="T12" fmla="*/ 34 w 163"/>
                    <a:gd name="T13" fmla="*/ 20 h 72"/>
                    <a:gd name="T14" fmla="*/ 6 w 163"/>
                    <a:gd name="T15" fmla="*/ 26 h 72"/>
                    <a:gd name="T16" fmla="*/ 0 w 163"/>
                    <a:gd name="T17" fmla="*/ 54 h 72"/>
                    <a:gd name="T18" fmla="*/ 34 w 163"/>
                    <a:gd name="T19" fmla="*/ 46 h 72"/>
                    <a:gd name="T20" fmla="*/ 65 w 163"/>
                    <a:gd name="T21" fmla="*/ 48 h 72"/>
                    <a:gd name="T22" fmla="*/ 56 w 163"/>
                    <a:gd name="T23" fmla="*/ 66 h 72"/>
                    <a:gd name="T24" fmla="*/ 89 w 163"/>
                    <a:gd name="T25" fmla="*/ 72 h 72"/>
                    <a:gd name="T26" fmla="*/ 99 w 163"/>
                    <a:gd name="T27" fmla="*/ 44 h 72"/>
                    <a:gd name="T28" fmla="*/ 163 w 163"/>
                    <a:gd name="T29" fmla="*/ 44 h 72"/>
                    <a:gd name="T30" fmla="*/ 147 w 163"/>
                    <a:gd name="T31" fmla="*/ 16 h 72"/>
                    <a:gd name="T32" fmla="*/ 147 w 163"/>
                    <a:gd name="T33" fmla="*/ 16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3"/>
                    <a:gd name="T52" fmla="*/ 0 h 72"/>
                    <a:gd name="T53" fmla="*/ 163 w 163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3" h="72">
                      <a:moveTo>
                        <a:pt x="147" y="16"/>
                      </a:moveTo>
                      <a:lnTo>
                        <a:pt x="102" y="0"/>
                      </a:lnTo>
                      <a:lnTo>
                        <a:pt x="97" y="26"/>
                      </a:lnTo>
                      <a:lnTo>
                        <a:pt x="65" y="33"/>
                      </a:lnTo>
                      <a:lnTo>
                        <a:pt x="50" y="0"/>
                      </a:lnTo>
                      <a:lnTo>
                        <a:pt x="34" y="4"/>
                      </a:lnTo>
                      <a:lnTo>
                        <a:pt x="34" y="20"/>
                      </a:lnTo>
                      <a:lnTo>
                        <a:pt x="6" y="26"/>
                      </a:lnTo>
                      <a:lnTo>
                        <a:pt x="0" y="54"/>
                      </a:lnTo>
                      <a:lnTo>
                        <a:pt x="34" y="46"/>
                      </a:lnTo>
                      <a:lnTo>
                        <a:pt x="65" y="48"/>
                      </a:lnTo>
                      <a:lnTo>
                        <a:pt x="56" y="66"/>
                      </a:lnTo>
                      <a:lnTo>
                        <a:pt x="89" y="72"/>
                      </a:lnTo>
                      <a:lnTo>
                        <a:pt x="99" y="44"/>
                      </a:lnTo>
                      <a:lnTo>
                        <a:pt x="163" y="44"/>
                      </a:lnTo>
                      <a:lnTo>
                        <a:pt x="147" y="16"/>
                      </a:lnTo>
                      <a:close/>
                    </a:path>
                  </a:pathLst>
                </a:custGeom>
                <a:solidFill>
                  <a:srgbClr val="705E6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099" name="Freeform 45"/>
                <p:cNvSpPr>
                  <a:spLocks/>
                </p:cNvSpPr>
                <p:nvPr/>
              </p:nvSpPr>
              <p:spPr bwMode="auto">
                <a:xfrm>
                  <a:off x="3756" y="3541"/>
                  <a:ext cx="166" cy="137"/>
                </a:xfrm>
                <a:custGeom>
                  <a:avLst/>
                  <a:gdLst>
                    <a:gd name="T0" fmla="*/ 138 w 166"/>
                    <a:gd name="T1" fmla="*/ 42 h 137"/>
                    <a:gd name="T2" fmla="*/ 120 w 166"/>
                    <a:gd name="T3" fmla="*/ 53 h 137"/>
                    <a:gd name="T4" fmla="*/ 107 w 166"/>
                    <a:gd name="T5" fmla="*/ 28 h 137"/>
                    <a:gd name="T6" fmla="*/ 125 w 166"/>
                    <a:gd name="T7" fmla="*/ 15 h 137"/>
                    <a:gd name="T8" fmla="*/ 111 w 166"/>
                    <a:gd name="T9" fmla="*/ 0 h 137"/>
                    <a:gd name="T10" fmla="*/ 57 w 166"/>
                    <a:gd name="T11" fmla="*/ 42 h 137"/>
                    <a:gd name="T12" fmla="*/ 63 w 166"/>
                    <a:gd name="T13" fmla="*/ 72 h 137"/>
                    <a:gd name="T14" fmla="*/ 35 w 166"/>
                    <a:gd name="T15" fmla="*/ 72 h 137"/>
                    <a:gd name="T16" fmla="*/ 44 w 166"/>
                    <a:gd name="T17" fmla="*/ 37 h 137"/>
                    <a:gd name="T18" fmla="*/ 20 w 166"/>
                    <a:gd name="T19" fmla="*/ 33 h 137"/>
                    <a:gd name="T20" fmla="*/ 5 w 166"/>
                    <a:gd name="T21" fmla="*/ 46 h 137"/>
                    <a:gd name="T22" fmla="*/ 0 w 166"/>
                    <a:gd name="T23" fmla="*/ 100 h 137"/>
                    <a:gd name="T24" fmla="*/ 31 w 166"/>
                    <a:gd name="T25" fmla="*/ 100 h 137"/>
                    <a:gd name="T26" fmla="*/ 51 w 166"/>
                    <a:gd name="T27" fmla="*/ 90 h 137"/>
                    <a:gd name="T28" fmla="*/ 57 w 166"/>
                    <a:gd name="T29" fmla="*/ 137 h 137"/>
                    <a:gd name="T30" fmla="*/ 75 w 166"/>
                    <a:gd name="T31" fmla="*/ 127 h 137"/>
                    <a:gd name="T32" fmla="*/ 83 w 166"/>
                    <a:gd name="T33" fmla="*/ 102 h 137"/>
                    <a:gd name="T34" fmla="*/ 81 w 166"/>
                    <a:gd name="T35" fmla="*/ 79 h 137"/>
                    <a:gd name="T36" fmla="*/ 111 w 166"/>
                    <a:gd name="T37" fmla="*/ 85 h 137"/>
                    <a:gd name="T38" fmla="*/ 111 w 166"/>
                    <a:gd name="T39" fmla="*/ 102 h 137"/>
                    <a:gd name="T40" fmla="*/ 157 w 166"/>
                    <a:gd name="T41" fmla="*/ 127 h 137"/>
                    <a:gd name="T42" fmla="*/ 166 w 166"/>
                    <a:gd name="T43" fmla="*/ 81 h 137"/>
                    <a:gd name="T44" fmla="*/ 138 w 166"/>
                    <a:gd name="T45" fmla="*/ 42 h 137"/>
                    <a:gd name="T46" fmla="*/ 138 w 166"/>
                    <a:gd name="T47" fmla="*/ 42 h 13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6"/>
                    <a:gd name="T73" fmla="*/ 0 h 137"/>
                    <a:gd name="T74" fmla="*/ 166 w 166"/>
                    <a:gd name="T75" fmla="*/ 137 h 13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6" h="137">
                      <a:moveTo>
                        <a:pt x="138" y="42"/>
                      </a:moveTo>
                      <a:lnTo>
                        <a:pt x="120" y="53"/>
                      </a:lnTo>
                      <a:lnTo>
                        <a:pt x="107" y="28"/>
                      </a:lnTo>
                      <a:lnTo>
                        <a:pt x="125" y="15"/>
                      </a:lnTo>
                      <a:lnTo>
                        <a:pt x="111" y="0"/>
                      </a:lnTo>
                      <a:lnTo>
                        <a:pt x="57" y="42"/>
                      </a:lnTo>
                      <a:lnTo>
                        <a:pt x="63" y="72"/>
                      </a:lnTo>
                      <a:lnTo>
                        <a:pt x="35" y="72"/>
                      </a:lnTo>
                      <a:lnTo>
                        <a:pt x="44" y="37"/>
                      </a:lnTo>
                      <a:lnTo>
                        <a:pt x="20" y="33"/>
                      </a:lnTo>
                      <a:lnTo>
                        <a:pt x="5" y="46"/>
                      </a:lnTo>
                      <a:lnTo>
                        <a:pt x="0" y="100"/>
                      </a:lnTo>
                      <a:lnTo>
                        <a:pt x="31" y="100"/>
                      </a:lnTo>
                      <a:lnTo>
                        <a:pt x="51" y="90"/>
                      </a:lnTo>
                      <a:lnTo>
                        <a:pt x="57" y="137"/>
                      </a:lnTo>
                      <a:lnTo>
                        <a:pt x="75" y="127"/>
                      </a:lnTo>
                      <a:lnTo>
                        <a:pt x="83" y="102"/>
                      </a:lnTo>
                      <a:lnTo>
                        <a:pt x="81" y="79"/>
                      </a:lnTo>
                      <a:lnTo>
                        <a:pt x="111" y="85"/>
                      </a:lnTo>
                      <a:lnTo>
                        <a:pt x="111" y="102"/>
                      </a:lnTo>
                      <a:lnTo>
                        <a:pt x="157" y="127"/>
                      </a:lnTo>
                      <a:lnTo>
                        <a:pt x="166" y="81"/>
                      </a:lnTo>
                      <a:lnTo>
                        <a:pt x="138" y="42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0" name="Freeform 46"/>
                <p:cNvSpPr>
                  <a:spLocks/>
                </p:cNvSpPr>
                <p:nvPr/>
              </p:nvSpPr>
              <p:spPr bwMode="auto">
                <a:xfrm>
                  <a:off x="3959" y="3287"/>
                  <a:ext cx="76" cy="93"/>
                </a:xfrm>
                <a:custGeom>
                  <a:avLst/>
                  <a:gdLst>
                    <a:gd name="T0" fmla="*/ 0 w 76"/>
                    <a:gd name="T1" fmla="*/ 43 h 93"/>
                    <a:gd name="T2" fmla="*/ 67 w 76"/>
                    <a:gd name="T3" fmla="*/ 0 h 93"/>
                    <a:gd name="T4" fmla="*/ 76 w 76"/>
                    <a:gd name="T5" fmla="*/ 83 h 93"/>
                    <a:gd name="T6" fmla="*/ 46 w 76"/>
                    <a:gd name="T7" fmla="*/ 93 h 93"/>
                    <a:gd name="T8" fmla="*/ 0 w 76"/>
                    <a:gd name="T9" fmla="*/ 43 h 93"/>
                    <a:gd name="T10" fmla="*/ 0 w 76"/>
                    <a:gd name="T11" fmla="*/ 43 h 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6"/>
                    <a:gd name="T19" fmla="*/ 0 h 93"/>
                    <a:gd name="T20" fmla="*/ 76 w 76"/>
                    <a:gd name="T21" fmla="*/ 93 h 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6" h="93">
                      <a:moveTo>
                        <a:pt x="0" y="43"/>
                      </a:moveTo>
                      <a:lnTo>
                        <a:pt x="67" y="0"/>
                      </a:lnTo>
                      <a:lnTo>
                        <a:pt x="76" y="83"/>
                      </a:lnTo>
                      <a:lnTo>
                        <a:pt x="46" y="9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94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1" name="Freeform 47"/>
                <p:cNvSpPr>
                  <a:spLocks/>
                </p:cNvSpPr>
                <p:nvPr/>
              </p:nvSpPr>
              <p:spPr bwMode="auto">
                <a:xfrm>
                  <a:off x="4041" y="3569"/>
                  <a:ext cx="59" cy="349"/>
                </a:xfrm>
                <a:custGeom>
                  <a:avLst/>
                  <a:gdLst>
                    <a:gd name="T0" fmla="*/ 35 w 59"/>
                    <a:gd name="T1" fmla="*/ 0 h 349"/>
                    <a:gd name="T2" fmla="*/ 51 w 59"/>
                    <a:gd name="T3" fmla="*/ 44 h 349"/>
                    <a:gd name="T4" fmla="*/ 59 w 59"/>
                    <a:gd name="T5" fmla="*/ 275 h 349"/>
                    <a:gd name="T6" fmla="*/ 40 w 59"/>
                    <a:gd name="T7" fmla="*/ 349 h 349"/>
                    <a:gd name="T8" fmla="*/ 1 w 59"/>
                    <a:gd name="T9" fmla="*/ 310 h 349"/>
                    <a:gd name="T10" fmla="*/ 0 w 59"/>
                    <a:gd name="T11" fmla="*/ 81 h 349"/>
                    <a:gd name="T12" fmla="*/ 16 w 59"/>
                    <a:gd name="T13" fmla="*/ 5 h 349"/>
                    <a:gd name="T14" fmla="*/ 35 w 59"/>
                    <a:gd name="T15" fmla="*/ 0 h 349"/>
                    <a:gd name="T16" fmla="*/ 35 w 59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9"/>
                    <a:gd name="T28" fmla="*/ 0 h 349"/>
                    <a:gd name="T29" fmla="*/ 59 w 59"/>
                    <a:gd name="T30" fmla="*/ 349 h 34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9" h="349">
                      <a:moveTo>
                        <a:pt x="35" y="0"/>
                      </a:moveTo>
                      <a:lnTo>
                        <a:pt x="51" y="44"/>
                      </a:lnTo>
                      <a:lnTo>
                        <a:pt x="59" y="275"/>
                      </a:lnTo>
                      <a:lnTo>
                        <a:pt x="40" y="349"/>
                      </a:lnTo>
                      <a:lnTo>
                        <a:pt x="1" y="310"/>
                      </a:lnTo>
                      <a:lnTo>
                        <a:pt x="0" y="81"/>
                      </a:lnTo>
                      <a:lnTo>
                        <a:pt x="16" y="5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9463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2" name="Freeform 48"/>
                <p:cNvSpPr>
                  <a:spLocks/>
                </p:cNvSpPr>
                <p:nvPr/>
              </p:nvSpPr>
              <p:spPr bwMode="auto">
                <a:xfrm>
                  <a:off x="4048" y="3465"/>
                  <a:ext cx="41" cy="109"/>
                </a:xfrm>
                <a:custGeom>
                  <a:avLst/>
                  <a:gdLst>
                    <a:gd name="T0" fmla="*/ 4 w 41"/>
                    <a:gd name="T1" fmla="*/ 0 h 109"/>
                    <a:gd name="T2" fmla="*/ 41 w 41"/>
                    <a:gd name="T3" fmla="*/ 20 h 109"/>
                    <a:gd name="T4" fmla="*/ 41 w 41"/>
                    <a:gd name="T5" fmla="*/ 74 h 109"/>
                    <a:gd name="T6" fmla="*/ 9 w 41"/>
                    <a:gd name="T7" fmla="*/ 109 h 109"/>
                    <a:gd name="T8" fmla="*/ 0 w 41"/>
                    <a:gd name="T9" fmla="*/ 55 h 109"/>
                    <a:gd name="T10" fmla="*/ 4 w 41"/>
                    <a:gd name="T11" fmla="*/ 0 h 109"/>
                    <a:gd name="T12" fmla="*/ 4 w 41"/>
                    <a:gd name="T13" fmla="*/ 0 h 10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09"/>
                    <a:gd name="T23" fmla="*/ 41 w 41"/>
                    <a:gd name="T24" fmla="*/ 109 h 10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09">
                      <a:moveTo>
                        <a:pt x="4" y="0"/>
                      </a:moveTo>
                      <a:lnTo>
                        <a:pt x="41" y="20"/>
                      </a:lnTo>
                      <a:lnTo>
                        <a:pt x="41" y="74"/>
                      </a:lnTo>
                      <a:lnTo>
                        <a:pt x="9" y="109"/>
                      </a:lnTo>
                      <a:lnTo>
                        <a:pt x="0" y="5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3" name="Freeform 49"/>
                <p:cNvSpPr>
                  <a:spLocks/>
                </p:cNvSpPr>
                <p:nvPr/>
              </p:nvSpPr>
              <p:spPr bwMode="auto">
                <a:xfrm>
                  <a:off x="4000" y="3282"/>
                  <a:ext cx="89" cy="672"/>
                </a:xfrm>
                <a:custGeom>
                  <a:avLst/>
                  <a:gdLst>
                    <a:gd name="T0" fmla="*/ 26 w 89"/>
                    <a:gd name="T1" fmla="*/ 1 h 672"/>
                    <a:gd name="T2" fmla="*/ 0 w 89"/>
                    <a:gd name="T3" fmla="*/ 307 h 672"/>
                    <a:gd name="T4" fmla="*/ 0 w 89"/>
                    <a:gd name="T5" fmla="*/ 477 h 672"/>
                    <a:gd name="T6" fmla="*/ 11 w 89"/>
                    <a:gd name="T7" fmla="*/ 610 h 672"/>
                    <a:gd name="T8" fmla="*/ 26 w 89"/>
                    <a:gd name="T9" fmla="*/ 668 h 672"/>
                    <a:gd name="T10" fmla="*/ 79 w 89"/>
                    <a:gd name="T11" fmla="*/ 672 h 672"/>
                    <a:gd name="T12" fmla="*/ 89 w 89"/>
                    <a:gd name="T13" fmla="*/ 649 h 672"/>
                    <a:gd name="T14" fmla="*/ 70 w 89"/>
                    <a:gd name="T15" fmla="*/ 575 h 672"/>
                    <a:gd name="T16" fmla="*/ 53 w 89"/>
                    <a:gd name="T17" fmla="*/ 287 h 672"/>
                    <a:gd name="T18" fmla="*/ 57 w 89"/>
                    <a:gd name="T19" fmla="*/ 194 h 672"/>
                    <a:gd name="T20" fmla="*/ 87 w 89"/>
                    <a:gd name="T21" fmla="*/ 205 h 672"/>
                    <a:gd name="T22" fmla="*/ 87 w 89"/>
                    <a:gd name="T23" fmla="*/ 100 h 672"/>
                    <a:gd name="T24" fmla="*/ 89 w 89"/>
                    <a:gd name="T25" fmla="*/ 35 h 672"/>
                    <a:gd name="T26" fmla="*/ 79 w 89"/>
                    <a:gd name="T27" fmla="*/ 0 h 672"/>
                    <a:gd name="T28" fmla="*/ 26 w 89"/>
                    <a:gd name="T29" fmla="*/ 1 h 672"/>
                    <a:gd name="T30" fmla="*/ 26 w 89"/>
                    <a:gd name="T31" fmla="*/ 1 h 67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9"/>
                    <a:gd name="T49" fmla="*/ 0 h 672"/>
                    <a:gd name="T50" fmla="*/ 89 w 89"/>
                    <a:gd name="T51" fmla="*/ 672 h 67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9" h="672">
                      <a:moveTo>
                        <a:pt x="26" y="1"/>
                      </a:moveTo>
                      <a:lnTo>
                        <a:pt x="0" y="307"/>
                      </a:lnTo>
                      <a:lnTo>
                        <a:pt x="0" y="477"/>
                      </a:lnTo>
                      <a:lnTo>
                        <a:pt x="11" y="610"/>
                      </a:lnTo>
                      <a:lnTo>
                        <a:pt x="26" y="668"/>
                      </a:lnTo>
                      <a:lnTo>
                        <a:pt x="79" y="672"/>
                      </a:lnTo>
                      <a:lnTo>
                        <a:pt x="89" y="649"/>
                      </a:lnTo>
                      <a:lnTo>
                        <a:pt x="70" y="575"/>
                      </a:lnTo>
                      <a:lnTo>
                        <a:pt x="53" y="287"/>
                      </a:lnTo>
                      <a:lnTo>
                        <a:pt x="57" y="194"/>
                      </a:lnTo>
                      <a:lnTo>
                        <a:pt x="87" y="205"/>
                      </a:lnTo>
                      <a:lnTo>
                        <a:pt x="87" y="100"/>
                      </a:lnTo>
                      <a:lnTo>
                        <a:pt x="89" y="35"/>
                      </a:lnTo>
                      <a:lnTo>
                        <a:pt x="79" y="0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B8A6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4" name="Freeform 50"/>
                <p:cNvSpPr>
                  <a:spLocks/>
                </p:cNvSpPr>
                <p:nvPr/>
              </p:nvSpPr>
              <p:spPr bwMode="auto">
                <a:xfrm>
                  <a:off x="4024" y="3370"/>
                  <a:ext cx="72" cy="502"/>
                </a:xfrm>
                <a:custGeom>
                  <a:avLst/>
                  <a:gdLst>
                    <a:gd name="T0" fmla="*/ 54 w 72"/>
                    <a:gd name="T1" fmla="*/ 0 h 502"/>
                    <a:gd name="T2" fmla="*/ 35 w 72"/>
                    <a:gd name="T3" fmla="*/ 124 h 502"/>
                    <a:gd name="T4" fmla="*/ 35 w 72"/>
                    <a:gd name="T5" fmla="*/ 180 h 502"/>
                    <a:gd name="T6" fmla="*/ 63 w 72"/>
                    <a:gd name="T7" fmla="*/ 154 h 502"/>
                    <a:gd name="T8" fmla="*/ 72 w 72"/>
                    <a:gd name="T9" fmla="*/ 187 h 502"/>
                    <a:gd name="T10" fmla="*/ 44 w 72"/>
                    <a:gd name="T11" fmla="*/ 237 h 502"/>
                    <a:gd name="T12" fmla="*/ 42 w 72"/>
                    <a:gd name="T13" fmla="*/ 373 h 502"/>
                    <a:gd name="T14" fmla="*/ 44 w 72"/>
                    <a:gd name="T15" fmla="*/ 502 h 502"/>
                    <a:gd name="T16" fmla="*/ 15 w 72"/>
                    <a:gd name="T17" fmla="*/ 469 h 502"/>
                    <a:gd name="T18" fmla="*/ 0 w 72"/>
                    <a:gd name="T19" fmla="*/ 334 h 502"/>
                    <a:gd name="T20" fmla="*/ 2 w 72"/>
                    <a:gd name="T21" fmla="*/ 115 h 502"/>
                    <a:gd name="T22" fmla="*/ 5 w 72"/>
                    <a:gd name="T23" fmla="*/ 30 h 502"/>
                    <a:gd name="T24" fmla="*/ 54 w 72"/>
                    <a:gd name="T25" fmla="*/ 0 h 502"/>
                    <a:gd name="T26" fmla="*/ 54 w 72"/>
                    <a:gd name="T27" fmla="*/ 0 h 50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2"/>
                    <a:gd name="T43" fmla="*/ 0 h 502"/>
                    <a:gd name="T44" fmla="*/ 72 w 72"/>
                    <a:gd name="T45" fmla="*/ 502 h 50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2" h="502">
                      <a:moveTo>
                        <a:pt x="54" y="0"/>
                      </a:moveTo>
                      <a:lnTo>
                        <a:pt x="35" y="124"/>
                      </a:lnTo>
                      <a:lnTo>
                        <a:pt x="35" y="180"/>
                      </a:lnTo>
                      <a:lnTo>
                        <a:pt x="63" y="154"/>
                      </a:lnTo>
                      <a:lnTo>
                        <a:pt x="72" y="187"/>
                      </a:lnTo>
                      <a:lnTo>
                        <a:pt x="44" y="237"/>
                      </a:lnTo>
                      <a:lnTo>
                        <a:pt x="42" y="373"/>
                      </a:lnTo>
                      <a:lnTo>
                        <a:pt x="44" y="502"/>
                      </a:lnTo>
                      <a:lnTo>
                        <a:pt x="15" y="469"/>
                      </a:lnTo>
                      <a:lnTo>
                        <a:pt x="0" y="334"/>
                      </a:lnTo>
                      <a:lnTo>
                        <a:pt x="2" y="115"/>
                      </a:lnTo>
                      <a:lnTo>
                        <a:pt x="5" y="3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5" name="Freeform 51"/>
                <p:cNvSpPr>
                  <a:spLocks/>
                </p:cNvSpPr>
                <p:nvPr/>
              </p:nvSpPr>
              <p:spPr bwMode="auto">
                <a:xfrm>
                  <a:off x="3942" y="3781"/>
                  <a:ext cx="100" cy="95"/>
                </a:xfrm>
                <a:custGeom>
                  <a:avLst/>
                  <a:gdLst>
                    <a:gd name="T0" fmla="*/ 54 w 100"/>
                    <a:gd name="T1" fmla="*/ 0 h 95"/>
                    <a:gd name="T2" fmla="*/ 100 w 100"/>
                    <a:gd name="T3" fmla="*/ 76 h 95"/>
                    <a:gd name="T4" fmla="*/ 32 w 100"/>
                    <a:gd name="T5" fmla="*/ 95 h 95"/>
                    <a:gd name="T6" fmla="*/ 0 w 100"/>
                    <a:gd name="T7" fmla="*/ 58 h 95"/>
                    <a:gd name="T8" fmla="*/ 4 w 100"/>
                    <a:gd name="T9" fmla="*/ 21 h 95"/>
                    <a:gd name="T10" fmla="*/ 54 w 100"/>
                    <a:gd name="T11" fmla="*/ 0 h 95"/>
                    <a:gd name="T12" fmla="*/ 54 w 100"/>
                    <a:gd name="T13" fmla="*/ 0 h 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0"/>
                    <a:gd name="T22" fmla="*/ 0 h 95"/>
                    <a:gd name="T23" fmla="*/ 100 w 100"/>
                    <a:gd name="T24" fmla="*/ 95 h 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0" h="95">
                      <a:moveTo>
                        <a:pt x="54" y="0"/>
                      </a:moveTo>
                      <a:lnTo>
                        <a:pt x="100" y="76"/>
                      </a:lnTo>
                      <a:lnTo>
                        <a:pt x="32" y="95"/>
                      </a:lnTo>
                      <a:lnTo>
                        <a:pt x="0" y="58"/>
                      </a:lnTo>
                      <a:lnTo>
                        <a:pt x="4" y="2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6" name="Freeform 52"/>
                <p:cNvSpPr>
                  <a:spLocks/>
                </p:cNvSpPr>
                <p:nvPr/>
              </p:nvSpPr>
              <p:spPr bwMode="auto">
                <a:xfrm>
                  <a:off x="3941" y="3696"/>
                  <a:ext cx="111" cy="258"/>
                </a:xfrm>
                <a:custGeom>
                  <a:avLst/>
                  <a:gdLst>
                    <a:gd name="T0" fmla="*/ 83 w 111"/>
                    <a:gd name="T1" fmla="*/ 0 h 258"/>
                    <a:gd name="T2" fmla="*/ 107 w 111"/>
                    <a:gd name="T3" fmla="*/ 22 h 258"/>
                    <a:gd name="T4" fmla="*/ 111 w 111"/>
                    <a:gd name="T5" fmla="*/ 222 h 258"/>
                    <a:gd name="T6" fmla="*/ 85 w 111"/>
                    <a:gd name="T7" fmla="*/ 235 h 258"/>
                    <a:gd name="T8" fmla="*/ 16 w 111"/>
                    <a:gd name="T9" fmla="*/ 258 h 258"/>
                    <a:gd name="T10" fmla="*/ 0 w 111"/>
                    <a:gd name="T11" fmla="*/ 172 h 258"/>
                    <a:gd name="T12" fmla="*/ 74 w 111"/>
                    <a:gd name="T13" fmla="*/ 172 h 258"/>
                    <a:gd name="T14" fmla="*/ 74 w 111"/>
                    <a:gd name="T15" fmla="*/ 121 h 258"/>
                    <a:gd name="T16" fmla="*/ 83 w 111"/>
                    <a:gd name="T17" fmla="*/ 0 h 258"/>
                    <a:gd name="T18" fmla="*/ 83 w 111"/>
                    <a:gd name="T19" fmla="*/ 0 h 2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1"/>
                    <a:gd name="T31" fmla="*/ 0 h 258"/>
                    <a:gd name="T32" fmla="*/ 111 w 111"/>
                    <a:gd name="T33" fmla="*/ 258 h 25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1" h="258">
                      <a:moveTo>
                        <a:pt x="83" y="0"/>
                      </a:moveTo>
                      <a:lnTo>
                        <a:pt x="107" y="22"/>
                      </a:lnTo>
                      <a:lnTo>
                        <a:pt x="111" y="222"/>
                      </a:lnTo>
                      <a:lnTo>
                        <a:pt x="85" y="235"/>
                      </a:lnTo>
                      <a:lnTo>
                        <a:pt x="16" y="258"/>
                      </a:lnTo>
                      <a:lnTo>
                        <a:pt x="0" y="172"/>
                      </a:lnTo>
                      <a:lnTo>
                        <a:pt x="74" y="172"/>
                      </a:lnTo>
                      <a:lnTo>
                        <a:pt x="74" y="121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755E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7" name="Freeform 53"/>
                <p:cNvSpPr>
                  <a:spLocks/>
                </p:cNvSpPr>
                <p:nvPr/>
              </p:nvSpPr>
              <p:spPr bwMode="auto">
                <a:xfrm>
                  <a:off x="4000" y="3298"/>
                  <a:ext cx="68" cy="313"/>
                </a:xfrm>
                <a:custGeom>
                  <a:avLst/>
                  <a:gdLst>
                    <a:gd name="T0" fmla="*/ 35 w 68"/>
                    <a:gd name="T1" fmla="*/ 0 h 313"/>
                    <a:gd name="T2" fmla="*/ 35 w 68"/>
                    <a:gd name="T3" fmla="*/ 48 h 313"/>
                    <a:gd name="T4" fmla="*/ 68 w 68"/>
                    <a:gd name="T5" fmla="*/ 132 h 313"/>
                    <a:gd name="T6" fmla="*/ 41 w 68"/>
                    <a:gd name="T7" fmla="*/ 134 h 313"/>
                    <a:gd name="T8" fmla="*/ 39 w 68"/>
                    <a:gd name="T9" fmla="*/ 259 h 313"/>
                    <a:gd name="T10" fmla="*/ 41 w 68"/>
                    <a:gd name="T11" fmla="*/ 313 h 313"/>
                    <a:gd name="T12" fmla="*/ 13 w 68"/>
                    <a:gd name="T13" fmla="*/ 296 h 313"/>
                    <a:gd name="T14" fmla="*/ 0 w 68"/>
                    <a:gd name="T15" fmla="*/ 196 h 313"/>
                    <a:gd name="T16" fmla="*/ 11 w 68"/>
                    <a:gd name="T17" fmla="*/ 72 h 313"/>
                    <a:gd name="T18" fmla="*/ 22 w 68"/>
                    <a:gd name="T19" fmla="*/ 13 h 313"/>
                    <a:gd name="T20" fmla="*/ 35 w 68"/>
                    <a:gd name="T21" fmla="*/ 0 h 313"/>
                    <a:gd name="T22" fmla="*/ 35 w 68"/>
                    <a:gd name="T23" fmla="*/ 0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8"/>
                    <a:gd name="T37" fmla="*/ 0 h 313"/>
                    <a:gd name="T38" fmla="*/ 68 w 68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8" h="313">
                      <a:moveTo>
                        <a:pt x="35" y="0"/>
                      </a:moveTo>
                      <a:lnTo>
                        <a:pt x="35" y="48"/>
                      </a:lnTo>
                      <a:lnTo>
                        <a:pt x="68" y="132"/>
                      </a:lnTo>
                      <a:lnTo>
                        <a:pt x="41" y="134"/>
                      </a:lnTo>
                      <a:lnTo>
                        <a:pt x="39" y="259"/>
                      </a:lnTo>
                      <a:lnTo>
                        <a:pt x="41" y="313"/>
                      </a:lnTo>
                      <a:lnTo>
                        <a:pt x="13" y="296"/>
                      </a:lnTo>
                      <a:lnTo>
                        <a:pt x="0" y="196"/>
                      </a:lnTo>
                      <a:lnTo>
                        <a:pt x="11" y="72"/>
                      </a:lnTo>
                      <a:lnTo>
                        <a:pt x="22" y="13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7369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8" name="Freeform 54"/>
                <p:cNvSpPr>
                  <a:spLocks/>
                </p:cNvSpPr>
                <p:nvPr/>
              </p:nvSpPr>
              <p:spPr bwMode="auto">
                <a:xfrm>
                  <a:off x="4024" y="2817"/>
                  <a:ext cx="68" cy="276"/>
                </a:xfrm>
                <a:custGeom>
                  <a:avLst/>
                  <a:gdLst>
                    <a:gd name="T0" fmla="*/ 42 w 68"/>
                    <a:gd name="T1" fmla="*/ 4 h 276"/>
                    <a:gd name="T2" fmla="*/ 15 w 68"/>
                    <a:gd name="T3" fmla="*/ 74 h 276"/>
                    <a:gd name="T4" fmla="*/ 0 w 68"/>
                    <a:gd name="T5" fmla="*/ 131 h 276"/>
                    <a:gd name="T6" fmla="*/ 11 w 68"/>
                    <a:gd name="T7" fmla="*/ 176 h 276"/>
                    <a:gd name="T8" fmla="*/ 20 w 68"/>
                    <a:gd name="T9" fmla="*/ 248 h 276"/>
                    <a:gd name="T10" fmla="*/ 52 w 68"/>
                    <a:gd name="T11" fmla="*/ 276 h 276"/>
                    <a:gd name="T12" fmla="*/ 68 w 68"/>
                    <a:gd name="T13" fmla="*/ 263 h 276"/>
                    <a:gd name="T14" fmla="*/ 63 w 68"/>
                    <a:gd name="T15" fmla="*/ 0 h 276"/>
                    <a:gd name="T16" fmla="*/ 42 w 68"/>
                    <a:gd name="T17" fmla="*/ 4 h 276"/>
                    <a:gd name="T18" fmla="*/ 42 w 68"/>
                    <a:gd name="T19" fmla="*/ 4 h 2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8"/>
                    <a:gd name="T31" fmla="*/ 0 h 276"/>
                    <a:gd name="T32" fmla="*/ 68 w 68"/>
                    <a:gd name="T33" fmla="*/ 276 h 2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8" h="276">
                      <a:moveTo>
                        <a:pt x="42" y="4"/>
                      </a:moveTo>
                      <a:lnTo>
                        <a:pt x="15" y="74"/>
                      </a:lnTo>
                      <a:lnTo>
                        <a:pt x="0" y="131"/>
                      </a:lnTo>
                      <a:lnTo>
                        <a:pt x="11" y="176"/>
                      </a:lnTo>
                      <a:lnTo>
                        <a:pt x="20" y="248"/>
                      </a:lnTo>
                      <a:lnTo>
                        <a:pt x="52" y="276"/>
                      </a:lnTo>
                      <a:lnTo>
                        <a:pt x="68" y="263"/>
                      </a:lnTo>
                      <a:lnTo>
                        <a:pt x="63" y="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09" name="Freeform 55"/>
                <p:cNvSpPr>
                  <a:spLocks/>
                </p:cNvSpPr>
                <p:nvPr/>
              </p:nvSpPr>
              <p:spPr bwMode="auto">
                <a:xfrm>
                  <a:off x="3913" y="2799"/>
                  <a:ext cx="129" cy="149"/>
                </a:xfrm>
                <a:custGeom>
                  <a:avLst/>
                  <a:gdLst>
                    <a:gd name="T0" fmla="*/ 79 w 129"/>
                    <a:gd name="T1" fmla="*/ 146 h 149"/>
                    <a:gd name="T2" fmla="*/ 70 w 129"/>
                    <a:gd name="T3" fmla="*/ 98 h 149"/>
                    <a:gd name="T4" fmla="*/ 15 w 129"/>
                    <a:gd name="T5" fmla="*/ 149 h 149"/>
                    <a:gd name="T6" fmla="*/ 0 w 129"/>
                    <a:gd name="T7" fmla="*/ 20 h 149"/>
                    <a:gd name="T8" fmla="*/ 18 w 129"/>
                    <a:gd name="T9" fmla="*/ 0 h 149"/>
                    <a:gd name="T10" fmla="*/ 129 w 129"/>
                    <a:gd name="T11" fmla="*/ 16 h 149"/>
                    <a:gd name="T12" fmla="*/ 113 w 129"/>
                    <a:gd name="T13" fmla="*/ 68 h 149"/>
                    <a:gd name="T14" fmla="*/ 92 w 129"/>
                    <a:gd name="T15" fmla="*/ 85 h 149"/>
                    <a:gd name="T16" fmla="*/ 91 w 129"/>
                    <a:gd name="T17" fmla="*/ 131 h 149"/>
                    <a:gd name="T18" fmla="*/ 79 w 129"/>
                    <a:gd name="T19" fmla="*/ 146 h 149"/>
                    <a:gd name="T20" fmla="*/ 79 w 129"/>
                    <a:gd name="T21" fmla="*/ 146 h 14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9"/>
                    <a:gd name="T34" fmla="*/ 0 h 149"/>
                    <a:gd name="T35" fmla="*/ 129 w 129"/>
                    <a:gd name="T36" fmla="*/ 149 h 14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9" h="149">
                      <a:moveTo>
                        <a:pt x="79" y="146"/>
                      </a:moveTo>
                      <a:lnTo>
                        <a:pt x="70" y="98"/>
                      </a:lnTo>
                      <a:lnTo>
                        <a:pt x="15" y="149"/>
                      </a:lnTo>
                      <a:lnTo>
                        <a:pt x="0" y="20"/>
                      </a:lnTo>
                      <a:lnTo>
                        <a:pt x="18" y="0"/>
                      </a:lnTo>
                      <a:lnTo>
                        <a:pt x="129" y="16"/>
                      </a:lnTo>
                      <a:lnTo>
                        <a:pt x="113" y="68"/>
                      </a:lnTo>
                      <a:lnTo>
                        <a:pt x="92" y="85"/>
                      </a:lnTo>
                      <a:lnTo>
                        <a:pt x="91" y="131"/>
                      </a:lnTo>
                      <a:lnTo>
                        <a:pt x="79" y="146"/>
                      </a:lnTo>
                      <a:close/>
                    </a:path>
                  </a:pathLst>
                </a:custGeom>
                <a:solidFill>
                  <a:srgbClr val="94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0" name="Freeform 56"/>
                <p:cNvSpPr>
                  <a:spLocks/>
                </p:cNvSpPr>
                <p:nvPr/>
              </p:nvSpPr>
              <p:spPr bwMode="auto">
                <a:xfrm>
                  <a:off x="3939" y="2763"/>
                  <a:ext cx="103" cy="134"/>
                </a:xfrm>
                <a:custGeom>
                  <a:avLst/>
                  <a:gdLst>
                    <a:gd name="T0" fmla="*/ 0 w 103"/>
                    <a:gd name="T1" fmla="*/ 63 h 134"/>
                    <a:gd name="T2" fmla="*/ 39 w 103"/>
                    <a:gd name="T3" fmla="*/ 89 h 134"/>
                    <a:gd name="T4" fmla="*/ 9 w 103"/>
                    <a:gd name="T5" fmla="*/ 134 h 134"/>
                    <a:gd name="T6" fmla="*/ 74 w 103"/>
                    <a:gd name="T7" fmla="*/ 113 h 134"/>
                    <a:gd name="T8" fmla="*/ 103 w 103"/>
                    <a:gd name="T9" fmla="*/ 74 h 134"/>
                    <a:gd name="T10" fmla="*/ 100 w 103"/>
                    <a:gd name="T11" fmla="*/ 43 h 134"/>
                    <a:gd name="T12" fmla="*/ 48 w 103"/>
                    <a:gd name="T13" fmla="*/ 0 h 134"/>
                    <a:gd name="T14" fmla="*/ 0 w 103"/>
                    <a:gd name="T15" fmla="*/ 63 h 134"/>
                    <a:gd name="T16" fmla="*/ 0 w 103"/>
                    <a:gd name="T17" fmla="*/ 63 h 1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3"/>
                    <a:gd name="T28" fmla="*/ 0 h 134"/>
                    <a:gd name="T29" fmla="*/ 103 w 103"/>
                    <a:gd name="T30" fmla="*/ 134 h 13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3" h="134">
                      <a:moveTo>
                        <a:pt x="0" y="63"/>
                      </a:moveTo>
                      <a:lnTo>
                        <a:pt x="39" y="89"/>
                      </a:lnTo>
                      <a:lnTo>
                        <a:pt x="9" y="134"/>
                      </a:lnTo>
                      <a:lnTo>
                        <a:pt x="74" y="113"/>
                      </a:lnTo>
                      <a:lnTo>
                        <a:pt x="103" y="74"/>
                      </a:lnTo>
                      <a:lnTo>
                        <a:pt x="100" y="43"/>
                      </a:lnTo>
                      <a:lnTo>
                        <a:pt x="48" y="0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1" name="Freeform 57"/>
                <p:cNvSpPr>
                  <a:spLocks/>
                </p:cNvSpPr>
                <p:nvPr/>
              </p:nvSpPr>
              <p:spPr bwMode="auto">
                <a:xfrm>
                  <a:off x="3985" y="2793"/>
                  <a:ext cx="93" cy="93"/>
                </a:xfrm>
                <a:custGeom>
                  <a:avLst/>
                  <a:gdLst>
                    <a:gd name="T0" fmla="*/ 65 w 93"/>
                    <a:gd name="T1" fmla="*/ 89 h 93"/>
                    <a:gd name="T2" fmla="*/ 0 w 93"/>
                    <a:gd name="T3" fmla="*/ 93 h 93"/>
                    <a:gd name="T4" fmla="*/ 39 w 93"/>
                    <a:gd name="T5" fmla="*/ 44 h 93"/>
                    <a:gd name="T6" fmla="*/ 39 w 93"/>
                    <a:gd name="T7" fmla="*/ 0 h 93"/>
                    <a:gd name="T8" fmla="*/ 78 w 93"/>
                    <a:gd name="T9" fmla="*/ 4 h 93"/>
                    <a:gd name="T10" fmla="*/ 93 w 93"/>
                    <a:gd name="T11" fmla="*/ 24 h 93"/>
                    <a:gd name="T12" fmla="*/ 65 w 93"/>
                    <a:gd name="T13" fmla="*/ 89 h 93"/>
                    <a:gd name="T14" fmla="*/ 65 w 93"/>
                    <a:gd name="T15" fmla="*/ 89 h 9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3"/>
                    <a:gd name="T25" fmla="*/ 0 h 93"/>
                    <a:gd name="T26" fmla="*/ 93 w 93"/>
                    <a:gd name="T27" fmla="*/ 93 h 9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3" h="93">
                      <a:moveTo>
                        <a:pt x="65" y="89"/>
                      </a:moveTo>
                      <a:lnTo>
                        <a:pt x="0" y="93"/>
                      </a:lnTo>
                      <a:lnTo>
                        <a:pt x="39" y="44"/>
                      </a:lnTo>
                      <a:lnTo>
                        <a:pt x="39" y="0"/>
                      </a:lnTo>
                      <a:lnTo>
                        <a:pt x="78" y="4"/>
                      </a:lnTo>
                      <a:lnTo>
                        <a:pt x="93" y="24"/>
                      </a:lnTo>
                      <a:lnTo>
                        <a:pt x="65" y="89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2" name="Freeform 58"/>
                <p:cNvSpPr>
                  <a:spLocks/>
                </p:cNvSpPr>
                <p:nvPr/>
              </p:nvSpPr>
              <p:spPr bwMode="auto">
                <a:xfrm>
                  <a:off x="4022" y="3000"/>
                  <a:ext cx="56" cy="278"/>
                </a:xfrm>
                <a:custGeom>
                  <a:avLst/>
                  <a:gdLst>
                    <a:gd name="T0" fmla="*/ 7 w 56"/>
                    <a:gd name="T1" fmla="*/ 122 h 278"/>
                    <a:gd name="T2" fmla="*/ 2 w 56"/>
                    <a:gd name="T3" fmla="*/ 217 h 278"/>
                    <a:gd name="T4" fmla="*/ 0 w 56"/>
                    <a:gd name="T5" fmla="*/ 278 h 278"/>
                    <a:gd name="T6" fmla="*/ 31 w 56"/>
                    <a:gd name="T7" fmla="*/ 272 h 278"/>
                    <a:gd name="T8" fmla="*/ 35 w 56"/>
                    <a:gd name="T9" fmla="*/ 215 h 278"/>
                    <a:gd name="T10" fmla="*/ 37 w 56"/>
                    <a:gd name="T11" fmla="*/ 167 h 278"/>
                    <a:gd name="T12" fmla="*/ 48 w 56"/>
                    <a:gd name="T13" fmla="*/ 134 h 278"/>
                    <a:gd name="T14" fmla="*/ 56 w 56"/>
                    <a:gd name="T15" fmla="*/ 56 h 278"/>
                    <a:gd name="T16" fmla="*/ 48 w 56"/>
                    <a:gd name="T17" fmla="*/ 6 h 278"/>
                    <a:gd name="T18" fmla="*/ 26 w 56"/>
                    <a:gd name="T19" fmla="*/ 0 h 278"/>
                    <a:gd name="T20" fmla="*/ 19 w 56"/>
                    <a:gd name="T21" fmla="*/ 50 h 278"/>
                    <a:gd name="T22" fmla="*/ 7 w 56"/>
                    <a:gd name="T23" fmla="*/ 122 h 278"/>
                    <a:gd name="T24" fmla="*/ 7 w 56"/>
                    <a:gd name="T25" fmla="*/ 122 h 27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278"/>
                    <a:gd name="T41" fmla="*/ 56 w 56"/>
                    <a:gd name="T42" fmla="*/ 278 h 27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278">
                      <a:moveTo>
                        <a:pt x="7" y="122"/>
                      </a:moveTo>
                      <a:lnTo>
                        <a:pt x="2" y="217"/>
                      </a:lnTo>
                      <a:lnTo>
                        <a:pt x="0" y="278"/>
                      </a:lnTo>
                      <a:lnTo>
                        <a:pt x="31" y="272"/>
                      </a:lnTo>
                      <a:lnTo>
                        <a:pt x="35" y="215"/>
                      </a:lnTo>
                      <a:lnTo>
                        <a:pt x="37" y="167"/>
                      </a:lnTo>
                      <a:lnTo>
                        <a:pt x="48" y="134"/>
                      </a:lnTo>
                      <a:lnTo>
                        <a:pt x="56" y="56"/>
                      </a:lnTo>
                      <a:lnTo>
                        <a:pt x="48" y="6"/>
                      </a:lnTo>
                      <a:lnTo>
                        <a:pt x="26" y="0"/>
                      </a:lnTo>
                      <a:lnTo>
                        <a:pt x="19" y="50"/>
                      </a:lnTo>
                      <a:lnTo>
                        <a:pt x="7" y="122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3" name="Freeform 59"/>
                <p:cNvSpPr>
                  <a:spLocks/>
                </p:cNvSpPr>
                <p:nvPr/>
              </p:nvSpPr>
              <p:spPr bwMode="auto">
                <a:xfrm>
                  <a:off x="3920" y="2952"/>
                  <a:ext cx="128" cy="265"/>
                </a:xfrm>
                <a:custGeom>
                  <a:avLst/>
                  <a:gdLst>
                    <a:gd name="T0" fmla="*/ 115 w 128"/>
                    <a:gd name="T1" fmla="*/ 0 h 265"/>
                    <a:gd name="T2" fmla="*/ 58 w 128"/>
                    <a:gd name="T3" fmla="*/ 30 h 265"/>
                    <a:gd name="T4" fmla="*/ 32 w 128"/>
                    <a:gd name="T5" fmla="*/ 15 h 265"/>
                    <a:gd name="T6" fmla="*/ 32 w 128"/>
                    <a:gd name="T7" fmla="*/ 41 h 265"/>
                    <a:gd name="T8" fmla="*/ 0 w 128"/>
                    <a:gd name="T9" fmla="*/ 85 h 265"/>
                    <a:gd name="T10" fmla="*/ 2 w 128"/>
                    <a:gd name="T11" fmla="*/ 202 h 265"/>
                    <a:gd name="T12" fmla="*/ 58 w 128"/>
                    <a:gd name="T13" fmla="*/ 200 h 265"/>
                    <a:gd name="T14" fmla="*/ 93 w 128"/>
                    <a:gd name="T15" fmla="*/ 209 h 265"/>
                    <a:gd name="T16" fmla="*/ 67 w 128"/>
                    <a:gd name="T17" fmla="*/ 237 h 265"/>
                    <a:gd name="T18" fmla="*/ 85 w 128"/>
                    <a:gd name="T19" fmla="*/ 265 h 265"/>
                    <a:gd name="T20" fmla="*/ 113 w 128"/>
                    <a:gd name="T21" fmla="*/ 228 h 265"/>
                    <a:gd name="T22" fmla="*/ 115 w 128"/>
                    <a:gd name="T23" fmla="*/ 170 h 265"/>
                    <a:gd name="T24" fmla="*/ 124 w 128"/>
                    <a:gd name="T25" fmla="*/ 98 h 265"/>
                    <a:gd name="T26" fmla="*/ 128 w 128"/>
                    <a:gd name="T27" fmla="*/ 50 h 265"/>
                    <a:gd name="T28" fmla="*/ 115 w 128"/>
                    <a:gd name="T29" fmla="*/ 0 h 265"/>
                    <a:gd name="T30" fmla="*/ 115 w 128"/>
                    <a:gd name="T31" fmla="*/ 0 h 26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28"/>
                    <a:gd name="T49" fmla="*/ 0 h 265"/>
                    <a:gd name="T50" fmla="*/ 128 w 128"/>
                    <a:gd name="T51" fmla="*/ 265 h 26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28" h="265">
                      <a:moveTo>
                        <a:pt x="115" y="0"/>
                      </a:moveTo>
                      <a:lnTo>
                        <a:pt x="58" y="30"/>
                      </a:lnTo>
                      <a:lnTo>
                        <a:pt x="32" y="15"/>
                      </a:lnTo>
                      <a:lnTo>
                        <a:pt x="32" y="41"/>
                      </a:lnTo>
                      <a:lnTo>
                        <a:pt x="0" y="85"/>
                      </a:lnTo>
                      <a:lnTo>
                        <a:pt x="2" y="202"/>
                      </a:lnTo>
                      <a:lnTo>
                        <a:pt x="58" y="200"/>
                      </a:lnTo>
                      <a:lnTo>
                        <a:pt x="93" y="209"/>
                      </a:lnTo>
                      <a:lnTo>
                        <a:pt x="67" y="237"/>
                      </a:lnTo>
                      <a:lnTo>
                        <a:pt x="85" y="265"/>
                      </a:lnTo>
                      <a:lnTo>
                        <a:pt x="113" y="228"/>
                      </a:lnTo>
                      <a:lnTo>
                        <a:pt x="115" y="170"/>
                      </a:lnTo>
                      <a:lnTo>
                        <a:pt x="124" y="98"/>
                      </a:lnTo>
                      <a:lnTo>
                        <a:pt x="128" y="5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ABB5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4" name="Freeform 60"/>
                <p:cNvSpPr>
                  <a:spLocks/>
                </p:cNvSpPr>
                <p:nvPr/>
              </p:nvSpPr>
              <p:spPr bwMode="auto">
                <a:xfrm>
                  <a:off x="3933" y="3148"/>
                  <a:ext cx="159" cy="178"/>
                </a:xfrm>
                <a:custGeom>
                  <a:avLst/>
                  <a:gdLst>
                    <a:gd name="T0" fmla="*/ 0 w 159"/>
                    <a:gd name="T1" fmla="*/ 0 h 178"/>
                    <a:gd name="T2" fmla="*/ 45 w 159"/>
                    <a:gd name="T3" fmla="*/ 6 h 178"/>
                    <a:gd name="T4" fmla="*/ 43 w 159"/>
                    <a:gd name="T5" fmla="*/ 21 h 178"/>
                    <a:gd name="T6" fmla="*/ 17 w 159"/>
                    <a:gd name="T7" fmla="*/ 21 h 178"/>
                    <a:gd name="T8" fmla="*/ 54 w 159"/>
                    <a:gd name="T9" fmla="*/ 67 h 178"/>
                    <a:gd name="T10" fmla="*/ 72 w 159"/>
                    <a:gd name="T11" fmla="*/ 106 h 178"/>
                    <a:gd name="T12" fmla="*/ 93 w 159"/>
                    <a:gd name="T13" fmla="*/ 115 h 178"/>
                    <a:gd name="T14" fmla="*/ 124 w 159"/>
                    <a:gd name="T15" fmla="*/ 108 h 178"/>
                    <a:gd name="T16" fmla="*/ 124 w 159"/>
                    <a:gd name="T17" fmla="*/ 67 h 178"/>
                    <a:gd name="T18" fmla="*/ 156 w 159"/>
                    <a:gd name="T19" fmla="*/ 69 h 178"/>
                    <a:gd name="T20" fmla="*/ 159 w 159"/>
                    <a:gd name="T21" fmla="*/ 169 h 178"/>
                    <a:gd name="T22" fmla="*/ 137 w 159"/>
                    <a:gd name="T23" fmla="*/ 178 h 178"/>
                    <a:gd name="T24" fmla="*/ 71 w 159"/>
                    <a:gd name="T25" fmla="*/ 121 h 178"/>
                    <a:gd name="T26" fmla="*/ 28 w 159"/>
                    <a:gd name="T27" fmla="*/ 87 h 178"/>
                    <a:gd name="T28" fmla="*/ 6 w 159"/>
                    <a:gd name="T29" fmla="*/ 49 h 178"/>
                    <a:gd name="T30" fmla="*/ 0 w 159"/>
                    <a:gd name="T31" fmla="*/ 0 h 178"/>
                    <a:gd name="T32" fmla="*/ 0 w 159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178"/>
                    <a:gd name="T53" fmla="*/ 159 w 159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178">
                      <a:moveTo>
                        <a:pt x="0" y="0"/>
                      </a:moveTo>
                      <a:lnTo>
                        <a:pt x="45" y="6"/>
                      </a:lnTo>
                      <a:lnTo>
                        <a:pt x="43" y="21"/>
                      </a:lnTo>
                      <a:lnTo>
                        <a:pt x="17" y="21"/>
                      </a:lnTo>
                      <a:lnTo>
                        <a:pt x="54" y="67"/>
                      </a:lnTo>
                      <a:lnTo>
                        <a:pt x="72" y="106"/>
                      </a:lnTo>
                      <a:lnTo>
                        <a:pt x="93" y="115"/>
                      </a:lnTo>
                      <a:lnTo>
                        <a:pt x="124" y="108"/>
                      </a:lnTo>
                      <a:lnTo>
                        <a:pt x="124" y="67"/>
                      </a:lnTo>
                      <a:lnTo>
                        <a:pt x="156" y="69"/>
                      </a:lnTo>
                      <a:lnTo>
                        <a:pt x="159" y="169"/>
                      </a:lnTo>
                      <a:lnTo>
                        <a:pt x="137" y="178"/>
                      </a:lnTo>
                      <a:lnTo>
                        <a:pt x="71" y="121"/>
                      </a:lnTo>
                      <a:lnTo>
                        <a:pt x="28" y="87"/>
                      </a:lnTo>
                      <a:lnTo>
                        <a:pt x="6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5" name="Freeform 61"/>
                <p:cNvSpPr>
                  <a:spLocks/>
                </p:cNvSpPr>
                <p:nvPr/>
              </p:nvSpPr>
              <p:spPr bwMode="auto">
                <a:xfrm>
                  <a:off x="3928" y="3056"/>
                  <a:ext cx="159" cy="87"/>
                </a:xfrm>
                <a:custGeom>
                  <a:avLst/>
                  <a:gdLst>
                    <a:gd name="T0" fmla="*/ 5 w 159"/>
                    <a:gd name="T1" fmla="*/ 0 h 87"/>
                    <a:gd name="T2" fmla="*/ 88 w 159"/>
                    <a:gd name="T3" fmla="*/ 13 h 87"/>
                    <a:gd name="T4" fmla="*/ 159 w 159"/>
                    <a:gd name="T5" fmla="*/ 13 h 87"/>
                    <a:gd name="T6" fmla="*/ 142 w 159"/>
                    <a:gd name="T7" fmla="*/ 81 h 87"/>
                    <a:gd name="T8" fmla="*/ 107 w 159"/>
                    <a:gd name="T9" fmla="*/ 87 h 87"/>
                    <a:gd name="T10" fmla="*/ 113 w 159"/>
                    <a:gd name="T11" fmla="*/ 48 h 87"/>
                    <a:gd name="T12" fmla="*/ 79 w 159"/>
                    <a:gd name="T13" fmla="*/ 70 h 87"/>
                    <a:gd name="T14" fmla="*/ 57 w 159"/>
                    <a:gd name="T15" fmla="*/ 68 h 87"/>
                    <a:gd name="T16" fmla="*/ 55 w 159"/>
                    <a:gd name="T17" fmla="*/ 48 h 87"/>
                    <a:gd name="T18" fmla="*/ 85 w 159"/>
                    <a:gd name="T19" fmla="*/ 29 h 87"/>
                    <a:gd name="T20" fmla="*/ 31 w 159"/>
                    <a:gd name="T21" fmla="*/ 29 h 87"/>
                    <a:gd name="T22" fmla="*/ 0 w 159"/>
                    <a:gd name="T23" fmla="*/ 39 h 87"/>
                    <a:gd name="T24" fmla="*/ 5 w 159"/>
                    <a:gd name="T25" fmla="*/ 0 h 87"/>
                    <a:gd name="T26" fmla="*/ 5 w 159"/>
                    <a:gd name="T27" fmla="*/ 0 h 8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59"/>
                    <a:gd name="T43" fmla="*/ 0 h 87"/>
                    <a:gd name="T44" fmla="*/ 159 w 159"/>
                    <a:gd name="T45" fmla="*/ 87 h 8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59" h="87">
                      <a:moveTo>
                        <a:pt x="5" y="0"/>
                      </a:moveTo>
                      <a:lnTo>
                        <a:pt x="88" y="13"/>
                      </a:lnTo>
                      <a:lnTo>
                        <a:pt x="159" y="13"/>
                      </a:lnTo>
                      <a:lnTo>
                        <a:pt x="142" y="81"/>
                      </a:lnTo>
                      <a:lnTo>
                        <a:pt x="107" y="87"/>
                      </a:lnTo>
                      <a:lnTo>
                        <a:pt x="113" y="48"/>
                      </a:lnTo>
                      <a:lnTo>
                        <a:pt x="79" y="70"/>
                      </a:lnTo>
                      <a:lnTo>
                        <a:pt x="57" y="68"/>
                      </a:lnTo>
                      <a:lnTo>
                        <a:pt x="55" y="48"/>
                      </a:lnTo>
                      <a:lnTo>
                        <a:pt x="85" y="29"/>
                      </a:lnTo>
                      <a:lnTo>
                        <a:pt x="31" y="29"/>
                      </a:lnTo>
                      <a:lnTo>
                        <a:pt x="0" y="3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6" name="Freeform 62"/>
                <p:cNvSpPr>
                  <a:spLocks/>
                </p:cNvSpPr>
                <p:nvPr/>
              </p:nvSpPr>
              <p:spPr bwMode="auto">
                <a:xfrm>
                  <a:off x="3931" y="3002"/>
                  <a:ext cx="145" cy="39"/>
                </a:xfrm>
                <a:custGeom>
                  <a:avLst/>
                  <a:gdLst>
                    <a:gd name="T0" fmla="*/ 21 w 145"/>
                    <a:gd name="T1" fmla="*/ 0 h 39"/>
                    <a:gd name="T2" fmla="*/ 89 w 145"/>
                    <a:gd name="T3" fmla="*/ 9 h 39"/>
                    <a:gd name="T4" fmla="*/ 121 w 145"/>
                    <a:gd name="T5" fmla="*/ 2 h 39"/>
                    <a:gd name="T6" fmla="*/ 145 w 145"/>
                    <a:gd name="T7" fmla="*/ 4 h 39"/>
                    <a:gd name="T8" fmla="*/ 122 w 145"/>
                    <a:gd name="T9" fmla="*/ 37 h 39"/>
                    <a:gd name="T10" fmla="*/ 63 w 145"/>
                    <a:gd name="T11" fmla="*/ 37 h 39"/>
                    <a:gd name="T12" fmla="*/ 36 w 145"/>
                    <a:gd name="T13" fmla="*/ 24 h 39"/>
                    <a:gd name="T14" fmla="*/ 0 w 145"/>
                    <a:gd name="T15" fmla="*/ 39 h 39"/>
                    <a:gd name="T16" fmla="*/ 21 w 145"/>
                    <a:gd name="T17" fmla="*/ 0 h 39"/>
                    <a:gd name="T18" fmla="*/ 21 w 145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5"/>
                    <a:gd name="T31" fmla="*/ 0 h 39"/>
                    <a:gd name="T32" fmla="*/ 145 w 145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5" h="39">
                      <a:moveTo>
                        <a:pt x="21" y="0"/>
                      </a:moveTo>
                      <a:lnTo>
                        <a:pt x="89" y="9"/>
                      </a:lnTo>
                      <a:lnTo>
                        <a:pt x="121" y="2"/>
                      </a:lnTo>
                      <a:lnTo>
                        <a:pt x="145" y="4"/>
                      </a:lnTo>
                      <a:lnTo>
                        <a:pt x="122" y="37"/>
                      </a:lnTo>
                      <a:lnTo>
                        <a:pt x="63" y="37"/>
                      </a:lnTo>
                      <a:lnTo>
                        <a:pt x="36" y="24"/>
                      </a:lnTo>
                      <a:lnTo>
                        <a:pt x="0" y="39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7" name="Freeform 63"/>
                <p:cNvSpPr>
                  <a:spLocks/>
                </p:cNvSpPr>
                <p:nvPr/>
              </p:nvSpPr>
              <p:spPr bwMode="auto">
                <a:xfrm>
                  <a:off x="3865" y="3019"/>
                  <a:ext cx="96" cy="268"/>
                </a:xfrm>
                <a:custGeom>
                  <a:avLst/>
                  <a:gdLst>
                    <a:gd name="T0" fmla="*/ 48 w 96"/>
                    <a:gd name="T1" fmla="*/ 0 h 268"/>
                    <a:gd name="T2" fmla="*/ 11 w 96"/>
                    <a:gd name="T3" fmla="*/ 37 h 268"/>
                    <a:gd name="T4" fmla="*/ 0 w 96"/>
                    <a:gd name="T5" fmla="*/ 91 h 268"/>
                    <a:gd name="T6" fmla="*/ 2 w 96"/>
                    <a:gd name="T7" fmla="*/ 163 h 268"/>
                    <a:gd name="T8" fmla="*/ 11 w 96"/>
                    <a:gd name="T9" fmla="*/ 244 h 268"/>
                    <a:gd name="T10" fmla="*/ 26 w 96"/>
                    <a:gd name="T11" fmla="*/ 268 h 268"/>
                    <a:gd name="T12" fmla="*/ 94 w 96"/>
                    <a:gd name="T13" fmla="*/ 253 h 268"/>
                    <a:gd name="T14" fmla="*/ 96 w 96"/>
                    <a:gd name="T15" fmla="*/ 207 h 268"/>
                    <a:gd name="T16" fmla="*/ 68 w 96"/>
                    <a:gd name="T17" fmla="*/ 37 h 268"/>
                    <a:gd name="T18" fmla="*/ 48 w 96"/>
                    <a:gd name="T19" fmla="*/ 0 h 268"/>
                    <a:gd name="T20" fmla="*/ 48 w 96"/>
                    <a:gd name="T21" fmla="*/ 0 h 2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"/>
                    <a:gd name="T34" fmla="*/ 0 h 268"/>
                    <a:gd name="T35" fmla="*/ 96 w 96"/>
                    <a:gd name="T36" fmla="*/ 268 h 26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" h="268">
                      <a:moveTo>
                        <a:pt x="48" y="0"/>
                      </a:moveTo>
                      <a:lnTo>
                        <a:pt x="11" y="37"/>
                      </a:lnTo>
                      <a:lnTo>
                        <a:pt x="0" y="91"/>
                      </a:lnTo>
                      <a:lnTo>
                        <a:pt x="2" y="163"/>
                      </a:lnTo>
                      <a:lnTo>
                        <a:pt x="11" y="244"/>
                      </a:lnTo>
                      <a:lnTo>
                        <a:pt x="26" y="268"/>
                      </a:lnTo>
                      <a:lnTo>
                        <a:pt x="94" y="253"/>
                      </a:lnTo>
                      <a:lnTo>
                        <a:pt x="96" y="207"/>
                      </a:lnTo>
                      <a:lnTo>
                        <a:pt x="68" y="3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757D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8" name="Freeform 64"/>
                <p:cNvSpPr>
                  <a:spLocks/>
                </p:cNvSpPr>
                <p:nvPr/>
              </p:nvSpPr>
              <p:spPr bwMode="auto">
                <a:xfrm>
                  <a:off x="3913" y="3026"/>
                  <a:ext cx="44" cy="243"/>
                </a:xfrm>
                <a:custGeom>
                  <a:avLst/>
                  <a:gdLst>
                    <a:gd name="T0" fmla="*/ 7 w 44"/>
                    <a:gd name="T1" fmla="*/ 0 h 243"/>
                    <a:gd name="T2" fmla="*/ 39 w 44"/>
                    <a:gd name="T3" fmla="*/ 198 h 243"/>
                    <a:gd name="T4" fmla="*/ 44 w 44"/>
                    <a:gd name="T5" fmla="*/ 243 h 243"/>
                    <a:gd name="T6" fmla="*/ 17 w 44"/>
                    <a:gd name="T7" fmla="*/ 220 h 243"/>
                    <a:gd name="T8" fmla="*/ 0 w 44"/>
                    <a:gd name="T9" fmla="*/ 54 h 243"/>
                    <a:gd name="T10" fmla="*/ 7 w 44"/>
                    <a:gd name="T11" fmla="*/ 0 h 243"/>
                    <a:gd name="T12" fmla="*/ 7 w 44"/>
                    <a:gd name="T13" fmla="*/ 0 h 2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"/>
                    <a:gd name="T22" fmla="*/ 0 h 243"/>
                    <a:gd name="T23" fmla="*/ 44 w 44"/>
                    <a:gd name="T24" fmla="*/ 243 h 2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" h="243">
                      <a:moveTo>
                        <a:pt x="7" y="0"/>
                      </a:moveTo>
                      <a:lnTo>
                        <a:pt x="39" y="198"/>
                      </a:lnTo>
                      <a:lnTo>
                        <a:pt x="44" y="243"/>
                      </a:lnTo>
                      <a:lnTo>
                        <a:pt x="17" y="220"/>
                      </a:lnTo>
                      <a:lnTo>
                        <a:pt x="0" y="5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19" name="Freeform 65"/>
                <p:cNvSpPr>
                  <a:spLocks/>
                </p:cNvSpPr>
                <p:nvPr/>
              </p:nvSpPr>
              <p:spPr bwMode="auto">
                <a:xfrm>
                  <a:off x="3893" y="3115"/>
                  <a:ext cx="48" cy="94"/>
                </a:xfrm>
                <a:custGeom>
                  <a:avLst/>
                  <a:gdLst>
                    <a:gd name="T0" fmla="*/ 37 w 48"/>
                    <a:gd name="T1" fmla="*/ 0 h 94"/>
                    <a:gd name="T2" fmla="*/ 0 w 48"/>
                    <a:gd name="T3" fmla="*/ 33 h 94"/>
                    <a:gd name="T4" fmla="*/ 20 w 48"/>
                    <a:gd name="T5" fmla="*/ 94 h 94"/>
                    <a:gd name="T6" fmla="*/ 48 w 48"/>
                    <a:gd name="T7" fmla="*/ 76 h 94"/>
                    <a:gd name="T8" fmla="*/ 37 w 48"/>
                    <a:gd name="T9" fmla="*/ 0 h 94"/>
                    <a:gd name="T10" fmla="*/ 37 w 48"/>
                    <a:gd name="T11" fmla="*/ 0 h 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94"/>
                    <a:gd name="T20" fmla="*/ 48 w 48"/>
                    <a:gd name="T21" fmla="*/ 94 h 9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94">
                      <a:moveTo>
                        <a:pt x="37" y="0"/>
                      </a:moveTo>
                      <a:lnTo>
                        <a:pt x="0" y="33"/>
                      </a:lnTo>
                      <a:lnTo>
                        <a:pt x="20" y="94"/>
                      </a:lnTo>
                      <a:lnTo>
                        <a:pt x="48" y="76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BDB0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0" name="Freeform 66"/>
                <p:cNvSpPr>
                  <a:spLocks/>
                </p:cNvSpPr>
                <p:nvPr/>
              </p:nvSpPr>
              <p:spPr bwMode="auto">
                <a:xfrm>
                  <a:off x="3423" y="2604"/>
                  <a:ext cx="270" cy="200"/>
                </a:xfrm>
                <a:custGeom>
                  <a:avLst/>
                  <a:gdLst>
                    <a:gd name="T0" fmla="*/ 0 w 270"/>
                    <a:gd name="T1" fmla="*/ 11 h 200"/>
                    <a:gd name="T2" fmla="*/ 186 w 270"/>
                    <a:gd name="T3" fmla="*/ 0 h 200"/>
                    <a:gd name="T4" fmla="*/ 249 w 270"/>
                    <a:gd name="T5" fmla="*/ 59 h 200"/>
                    <a:gd name="T6" fmla="*/ 270 w 270"/>
                    <a:gd name="T7" fmla="*/ 150 h 200"/>
                    <a:gd name="T8" fmla="*/ 264 w 270"/>
                    <a:gd name="T9" fmla="*/ 196 h 200"/>
                    <a:gd name="T10" fmla="*/ 131 w 270"/>
                    <a:gd name="T11" fmla="*/ 200 h 200"/>
                    <a:gd name="T12" fmla="*/ 72 w 270"/>
                    <a:gd name="T13" fmla="*/ 180 h 200"/>
                    <a:gd name="T14" fmla="*/ 20 w 270"/>
                    <a:gd name="T15" fmla="*/ 128 h 200"/>
                    <a:gd name="T16" fmla="*/ 0 w 270"/>
                    <a:gd name="T17" fmla="*/ 11 h 200"/>
                    <a:gd name="T18" fmla="*/ 0 w 270"/>
                    <a:gd name="T19" fmla="*/ 11 h 2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200"/>
                    <a:gd name="T32" fmla="*/ 270 w 270"/>
                    <a:gd name="T33" fmla="*/ 200 h 2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200">
                      <a:moveTo>
                        <a:pt x="0" y="11"/>
                      </a:moveTo>
                      <a:lnTo>
                        <a:pt x="186" y="0"/>
                      </a:lnTo>
                      <a:lnTo>
                        <a:pt x="249" y="59"/>
                      </a:lnTo>
                      <a:lnTo>
                        <a:pt x="270" y="150"/>
                      </a:lnTo>
                      <a:lnTo>
                        <a:pt x="264" y="196"/>
                      </a:lnTo>
                      <a:lnTo>
                        <a:pt x="131" y="200"/>
                      </a:lnTo>
                      <a:lnTo>
                        <a:pt x="72" y="180"/>
                      </a:lnTo>
                      <a:lnTo>
                        <a:pt x="20" y="128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1" name="Freeform 67"/>
                <p:cNvSpPr>
                  <a:spLocks/>
                </p:cNvSpPr>
                <p:nvPr/>
              </p:nvSpPr>
              <p:spPr bwMode="auto">
                <a:xfrm>
                  <a:off x="3802" y="2948"/>
                  <a:ext cx="65" cy="128"/>
                </a:xfrm>
                <a:custGeom>
                  <a:avLst/>
                  <a:gdLst>
                    <a:gd name="T0" fmla="*/ 37 w 65"/>
                    <a:gd name="T1" fmla="*/ 0 h 128"/>
                    <a:gd name="T2" fmla="*/ 2 w 65"/>
                    <a:gd name="T3" fmla="*/ 19 h 128"/>
                    <a:gd name="T4" fmla="*/ 26 w 65"/>
                    <a:gd name="T5" fmla="*/ 52 h 128"/>
                    <a:gd name="T6" fmla="*/ 0 w 65"/>
                    <a:gd name="T7" fmla="*/ 69 h 128"/>
                    <a:gd name="T8" fmla="*/ 17 w 65"/>
                    <a:gd name="T9" fmla="*/ 108 h 128"/>
                    <a:gd name="T10" fmla="*/ 11 w 65"/>
                    <a:gd name="T11" fmla="*/ 128 h 128"/>
                    <a:gd name="T12" fmla="*/ 65 w 65"/>
                    <a:gd name="T13" fmla="*/ 128 h 128"/>
                    <a:gd name="T14" fmla="*/ 37 w 65"/>
                    <a:gd name="T15" fmla="*/ 0 h 128"/>
                    <a:gd name="T16" fmla="*/ 37 w 65"/>
                    <a:gd name="T17" fmla="*/ 0 h 1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"/>
                    <a:gd name="T28" fmla="*/ 0 h 128"/>
                    <a:gd name="T29" fmla="*/ 65 w 65"/>
                    <a:gd name="T30" fmla="*/ 128 h 1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" h="128">
                      <a:moveTo>
                        <a:pt x="37" y="0"/>
                      </a:moveTo>
                      <a:lnTo>
                        <a:pt x="2" y="19"/>
                      </a:lnTo>
                      <a:lnTo>
                        <a:pt x="26" y="52"/>
                      </a:lnTo>
                      <a:lnTo>
                        <a:pt x="0" y="69"/>
                      </a:lnTo>
                      <a:lnTo>
                        <a:pt x="17" y="108"/>
                      </a:lnTo>
                      <a:lnTo>
                        <a:pt x="11" y="128"/>
                      </a:lnTo>
                      <a:lnTo>
                        <a:pt x="65" y="128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ADAB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2" name="Freeform 68"/>
                <p:cNvSpPr>
                  <a:spLocks/>
                </p:cNvSpPr>
                <p:nvPr/>
              </p:nvSpPr>
              <p:spPr bwMode="auto">
                <a:xfrm>
                  <a:off x="3504" y="3056"/>
                  <a:ext cx="383" cy="435"/>
                </a:xfrm>
                <a:custGeom>
                  <a:avLst/>
                  <a:gdLst>
                    <a:gd name="T0" fmla="*/ 366 w 383"/>
                    <a:gd name="T1" fmla="*/ 311 h 435"/>
                    <a:gd name="T2" fmla="*/ 324 w 383"/>
                    <a:gd name="T3" fmla="*/ 353 h 435"/>
                    <a:gd name="T4" fmla="*/ 383 w 383"/>
                    <a:gd name="T5" fmla="*/ 370 h 435"/>
                    <a:gd name="T6" fmla="*/ 333 w 383"/>
                    <a:gd name="T7" fmla="*/ 435 h 435"/>
                    <a:gd name="T8" fmla="*/ 213 w 383"/>
                    <a:gd name="T9" fmla="*/ 376 h 435"/>
                    <a:gd name="T10" fmla="*/ 0 w 383"/>
                    <a:gd name="T11" fmla="*/ 98 h 435"/>
                    <a:gd name="T12" fmla="*/ 109 w 383"/>
                    <a:gd name="T13" fmla="*/ 126 h 435"/>
                    <a:gd name="T14" fmla="*/ 120 w 383"/>
                    <a:gd name="T15" fmla="*/ 159 h 435"/>
                    <a:gd name="T16" fmla="*/ 178 w 383"/>
                    <a:gd name="T17" fmla="*/ 157 h 435"/>
                    <a:gd name="T18" fmla="*/ 176 w 383"/>
                    <a:gd name="T19" fmla="*/ 124 h 435"/>
                    <a:gd name="T20" fmla="*/ 235 w 383"/>
                    <a:gd name="T21" fmla="*/ 102 h 435"/>
                    <a:gd name="T22" fmla="*/ 196 w 383"/>
                    <a:gd name="T23" fmla="*/ 94 h 435"/>
                    <a:gd name="T24" fmla="*/ 213 w 383"/>
                    <a:gd name="T25" fmla="*/ 50 h 435"/>
                    <a:gd name="T26" fmla="*/ 178 w 383"/>
                    <a:gd name="T27" fmla="*/ 70 h 435"/>
                    <a:gd name="T28" fmla="*/ 139 w 383"/>
                    <a:gd name="T29" fmla="*/ 39 h 435"/>
                    <a:gd name="T30" fmla="*/ 137 w 383"/>
                    <a:gd name="T31" fmla="*/ 15 h 435"/>
                    <a:gd name="T32" fmla="*/ 205 w 383"/>
                    <a:gd name="T33" fmla="*/ 0 h 435"/>
                    <a:gd name="T34" fmla="*/ 298 w 383"/>
                    <a:gd name="T35" fmla="*/ 11 h 435"/>
                    <a:gd name="T36" fmla="*/ 346 w 383"/>
                    <a:gd name="T37" fmla="*/ 48 h 435"/>
                    <a:gd name="T38" fmla="*/ 379 w 383"/>
                    <a:gd name="T39" fmla="*/ 139 h 435"/>
                    <a:gd name="T40" fmla="*/ 366 w 383"/>
                    <a:gd name="T41" fmla="*/ 216 h 435"/>
                    <a:gd name="T42" fmla="*/ 287 w 383"/>
                    <a:gd name="T43" fmla="*/ 233 h 435"/>
                    <a:gd name="T44" fmla="*/ 287 w 383"/>
                    <a:gd name="T45" fmla="*/ 277 h 435"/>
                    <a:gd name="T46" fmla="*/ 372 w 383"/>
                    <a:gd name="T47" fmla="*/ 283 h 435"/>
                    <a:gd name="T48" fmla="*/ 366 w 383"/>
                    <a:gd name="T49" fmla="*/ 311 h 435"/>
                    <a:gd name="T50" fmla="*/ 366 w 383"/>
                    <a:gd name="T51" fmla="*/ 311 h 43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83"/>
                    <a:gd name="T79" fmla="*/ 0 h 435"/>
                    <a:gd name="T80" fmla="*/ 383 w 383"/>
                    <a:gd name="T81" fmla="*/ 435 h 43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83" h="435">
                      <a:moveTo>
                        <a:pt x="366" y="311"/>
                      </a:moveTo>
                      <a:lnTo>
                        <a:pt x="324" y="353"/>
                      </a:lnTo>
                      <a:lnTo>
                        <a:pt x="383" y="370"/>
                      </a:lnTo>
                      <a:lnTo>
                        <a:pt x="333" y="435"/>
                      </a:lnTo>
                      <a:lnTo>
                        <a:pt x="213" y="376"/>
                      </a:lnTo>
                      <a:lnTo>
                        <a:pt x="0" y="98"/>
                      </a:lnTo>
                      <a:lnTo>
                        <a:pt x="109" y="126"/>
                      </a:lnTo>
                      <a:lnTo>
                        <a:pt x="120" y="159"/>
                      </a:lnTo>
                      <a:lnTo>
                        <a:pt x="178" y="157"/>
                      </a:lnTo>
                      <a:lnTo>
                        <a:pt x="176" y="124"/>
                      </a:lnTo>
                      <a:lnTo>
                        <a:pt x="235" y="102"/>
                      </a:lnTo>
                      <a:lnTo>
                        <a:pt x="196" y="94"/>
                      </a:lnTo>
                      <a:lnTo>
                        <a:pt x="213" y="50"/>
                      </a:lnTo>
                      <a:lnTo>
                        <a:pt x="178" y="70"/>
                      </a:lnTo>
                      <a:lnTo>
                        <a:pt x="139" y="39"/>
                      </a:lnTo>
                      <a:lnTo>
                        <a:pt x="137" y="15"/>
                      </a:lnTo>
                      <a:lnTo>
                        <a:pt x="205" y="0"/>
                      </a:lnTo>
                      <a:lnTo>
                        <a:pt x="298" y="11"/>
                      </a:lnTo>
                      <a:lnTo>
                        <a:pt x="346" y="48"/>
                      </a:lnTo>
                      <a:lnTo>
                        <a:pt x="379" y="139"/>
                      </a:lnTo>
                      <a:lnTo>
                        <a:pt x="366" y="216"/>
                      </a:lnTo>
                      <a:lnTo>
                        <a:pt x="287" y="233"/>
                      </a:lnTo>
                      <a:lnTo>
                        <a:pt x="287" y="277"/>
                      </a:lnTo>
                      <a:lnTo>
                        <a:pt x="372" y="283"/>
                      </a:lnTo>
                      <a:lnTo>
                        <a:pt x="366" y="311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3" name="Freeform 69"/>
                <p:cNvSpPr>
                  <a:spLocks/>
                </p:cNvSpPr>
                <p:nvPr/>
              </p:nvSpPr>
              <p:spPr bwMode="auto">
                <a:xfrm>
                  <a:off x="3700" y="3252"/>
                  <a:ext cx="85" cy="81"/>
                </a:xfrm>
                <a:custGeom>
                  <a:avLst/>
                  <a:gdLst>
                    <a:gd name="T0" fmla="*/ 30 w 85"/>
                    <a:gd name="T1" fmla="*/ 0 h 81"/>
                    <a:gd name="T2" fmla="*/ 63 w 85"/>
                    <a:gd name="T3" fmla="*/ 0 h 81"/>
                    <a:gd name="T4" fmla="*/ 65 w 85"/>
                    <a:gd name="T5" fmla="*/ 48 h 81"/>
                    <a:gd name="T6" fmla="*/ 85 w 85"/>
                    <a:gd name="T7" fmla="*/ 81 h 81"/>
                    <a:gd name="T8" fmla="*/ 6 w 85"/>
                    <a:gd name="T9" fmla="*/ 74 h 81"/>
                    <a:gd name="T10" fmla="*/ 0 w 85"/>
                    <a:gd name="T11" fmla="*/ 59 h 81"/>
                    <a:gd name="T12" fmla="*/ 43 w 85"/>
                    <a:gd name="T13" fmla="*/ 50 h 81"/>
                    <a:gd name="T14" fmla="*/ 30 w 85"/>
                    <a:gd name="T15" fmla="*/ 0 h 81"/>
                    <a:gd name="T16" fmla="*/ 30 w 85"/>
                    <a:gd name="T17" fmla="*/ 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5"/>
                    <a:gd name="T28" fmla="*/ 0 h 81"/>
                    <a:gd name="T29" fmla="*/ 85 w 85"/>
                    <a:gd name="T30" fmla="*/ 81 h 8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5" h="81">
                      <a:moveTo>
                        <a:pt x="30" y="0"/>
                      </a:moveTo>
                      <a:lnTo>
                        <a:pt x="63" y="0"/>
                      </a:lnTo>
                      <a:lnTo>
                        <a:pt x="65" y="48"/>
                      </a:lnTo>
                      <a:lnTo>
                        <a:pt x="85" y="81"/>
                      </a:lnTo>
                      <a:lnTo>
                        <a:pt x="6" y="74"/>
                      </a:lnTo>
                      <a:lnTo>
                        <a:pt x="0" y="59"/>
                      </a:lnTo>
                      <a:lnTo>
                        <a:pt x="43" y="5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EDC9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4" name="Freeform 70"/>
                <p:cNvSpPr>
                  <a:spLocks/>
                </p:cNvSpPr>
                <p:nvPr/>
              </p:nvSpPr>
              <p:spPr bwMode="auto">
                <a:xfrm>
                  <a:off x="3737" y="3311"/>
                  <a:ext cx="148" cy="65"/>
                </a:xfrm>
                <a:custGeom>
                  <a:avLst/>
                  <a:gdLst>
                    <a:gd name="T0" fmla="*/ 133 w 148"/>
                    <a:gd name="T1" fmla="*/ 34 h 65"/>
                    <a:gd name="T2" fmla="*/ 76 w 148"/>
                    <a:gd name="T3" fmla="*/ 45 h 65"/>
                    <a:gd name="T4" fmla="*/ 63 w 148"/>
                    <a:gd name="T5" fmla="*/ 34 h 65"/>
                    <a:gd name="T6" fmla="*/ 46 w 148"/>
                    <a:gd name="T7" fmla="*/ 50 h 65"/>
                    <a:gd name="T8" fmla="*/ 43 w 148"/>
                    <a:gd name="T9" fmla="*/ 65 h 65"/>
                    <a:gd name="T10" fmla="*/ 0 w 148"/>
                    <a:gd name="T11" fmla="*/ 52 h 65"/>
                    <a:gd name="T12" fmla="*/ 72 w 148"/>
                    <a:gd name="T13" fmla="*/ 17 h 65"/>
                    <a:gd name="T14" fmla="*/ 91 w 148"/>
                    <a:gd name="T15" fmla="*/ 4 h 65"/>
                    <a:gd name="T16" fmla="*/ 104 w 148"/>
                    <a:gd name="T17" fmla="*/ 0 h 65"/>
                    <a:gd name="T18" fmla="*/ 94 w 148"/>
                    <a:gd name="T19" fmla="*/ 19 h 65"/>
                    <a:gd name="T20" fmla="*/ 148 w 148"/>
                    <a:gd name="T21" fmla="*/ 15 h 65"/>
                    <a:gd name="T22" fmla="*/ 133 w 148"/>
                    <a:gd name="T23" fmla="*/ 34 h 65"/>
                    <a:gd name="T24" fmla="*/ 133 w 148"/>
                    <a:gd name="T25" fmla="*/ 34 h 6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8"/>
                    <a:gd name="T40" fmla="*/ 0 h 65"/>
                    <a:gd name="T41" fmla="*/ 148 w 148"/>
                    <a:gd name="T42" fmla="*/ 65 h 6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8" h="65">
                      <a:moveTo>
                        <a:pt x="133" y="34"/>
                      </a:moveTo>
                      <a:lnTo>
                        <a:pt x="76" y="45"/>
                      </a:lnTo>
                      <a:lnTo>
                        <a:pt x="63" y="34"/>
                      </a:lnTo>
                      <a:lnTo>
                        <a:pt x="46" y="50"/>
                      </a:lnTo>
                      <a:lnTo>
                        <a:pt x="43" y="65"/>
                      </a:lnTo>
                      <a:lnTo>
                        <a:pt x="0" y="52"/>
                      </a:lnTo>
                      <a:lnTo>
                        <a:pt x="72" y="17"/>
                      </a:lnTo>
                      <a:lnTo>
                        <a:pt x="91" y="4"/>
                      </a:lnTo>
                      <a:lnTo>
                        <a:pt x="104" y="0"/>
                      </a:lnTo>
                      <a:lnTo>
                        <a:pt x="94" y="19"/>
                      </a:lnTo>
                      <a:lnTo>
                        <a:pt x="148" y="15"/>
                      </a:lnTo>
                      <a:lnTo>
                        <a:pt x="133" y="34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5" name="Freeform 71"/>
                <p:cNvSpPr>
                  <a:spLocks/>
                </p:cNvSpPr>
                <p:nvPr/>
              </p:nvSpPr>
              <p:spPr bwMode="auto">
                <a:xfrm>
                  <a:off x="3767" y="3252"/>
                  <a:ext cx="118" cy="74"/>
                </a:xfrm>
                <a:custGeom>
                  <a:avLst/>
                  <a:gdLst>
                    <a:gd name="T0" fmla="*/ 103 w 118"/>
                    <a:gd name="T1" fmla="*/ 17 h 74"/>
                    <a:gd name="T2" fmla="*/ 35 w 118"/>
                    <a:gd name="T3" fmla="*/ 0 h 74"/>
                    <a:gd name="T4" fmla="*/ 70 w 118"/>
                    <a:gd name="T5" fmla="*/ 26 h 74"/>
                    <a:gd name="T6" fmla="*/ 37 w 118"/>
                    <a:gd name="T7" fmla="*/ 30 h 74"/>
                    <a:gd name="T8" fmla="*/ 20 w 118"/>
                    <a:gd name="T9" fmla="*/ 7 h 74"/>
                    <a:gd name="T10" fmla="*/ 0 w 118"/>
                    <a:gd name="T11" fmla="*/ 11 h 74"/>
                    <a:gd name="T12" fmla="*/ 7 w 118"/>
                    <a:gd name="T13" fmla="*/ 46 h 74"/>
                    <a:gd name="T14" fmla="*/ 0 w 118"/>
                    <a:gd name="T15" fmla="*/ 67 h 74"/>
                    <a:gd name="T16" fmla="*/ 20 w 118"/>
                    <a:gd name="T17" fmla="*/ 74 h 74"/>
                    <a:gd name="T18" fmla="*/ 37 w 118"/>
                    <a:gd name="T19" fmla="*/ 54 h 74"/>
                    <a:gd name="T20" fmla="*/ 70 w 118"/>
                    <a:gd name="T21" fmla="*/ 46 h 74"/>
                    <a:gd name="T22" fmla="*/ 118 w 118"/>
                    <a:gd name="T23" fmla="*/ 48 h 74"/>
                    <a:gd name="T24" fmla="*/ 103 w 118"/>
                    <a:gd name="T25" fmla="*/ 17 h 74"/>
                    <a:gd name="T26" fmla="*/ 103 w 118"/>
                    <a:gd name="T27" fmla="*/ 17 h 7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8"/>
                    <a:gd name="T43" fmla="*/ 0 h 74"/>
                    <a:gd name="T44" fmla="*/ 118 w 118"/>
                    <a:gd name="T45" fmla="*/ 74 h 7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8" h="74">
                      <a:moveTo>
                        <a:pt x="103" y="17"/>
                      </a:moveTo>
                      <a:lnTo>
                        <a:pt x="35" y="0"/>
                      </a:lnTo>
                      <a:lnTo>
                        <a:pt x="70" y="26"/>
                      </a:lnTo>
                      <a:lnTo>
                        <a:pt x="37" y="30"/>
                      </a:lnTo>
                      <a:lnTo>
                        <a:pt x="20" y="7"/>
                      </a:lnTo>
                      <a:lnTo>
                        <a:pt x="0" y="11"/>
                      </a:lnTo>
                      <a:lnTo>
                        <a:pt x="7" y="46"/>
                      </a:lnTo>
                      <a:lnTo>
                        <a:pt x="0" y="67"/>
                      </a:lnTo>
                      <a:lnTo>
                        <a:pt x="20" y="74"/>
                      </a:lnTo>
                      <a:lnTo>
                        <a:pt x="37" y="54"/>
                      </a:lnTo>
                      <a:lnTo>
                        <a:pt x="70" y="46"/>
                      </a:lnTo>
                      <a:lnTo>
                        <a:pt x="118" y="48"/>
                      </a:lnTo>
                      <a:lnTo>
                        <a:pt x="103" y="17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6" name="Freeform 72"/>
                <p:cNvSpPr>
                  <a:spLocks/>
                </p:cNvSpPr>
                <p:nvPr/>
              </p:nvSpPr>
              <p:spPr bwMode="auto">
                <a:xfrm>
                  <a:off x="3691" y="3254"/>
                  <a:ext cx="65" cy="63"/>
                </a:xfrm>
                <a:custGeom>
                  <a:avLst/>
                  <a:gdLst>
                    <a:gd name="T0" fmla="*/ 0 w 65"/>
                    <a:gd name="T1" fmla="*/ 9 h 63"/>
                    <a:gd name="T2" fmla="*/ 44 w 65"/>
                    <a:gd name="T3" fmla="*/ 0 h 63"/>
                    <a:gd name="T4" fmla="*/ 39 w 65"/>
                    <a:gd name="T5" fmla="*/ 15 h 63"/>
                    <a:gd name="T6" fmla="*/ 65 w 65"/>
                    <a:gd name="T7" fmla="*/ 33 h 63"/>
                    <a:gd name="T8" fmla="*/ 63 w 65"/>
                    <a:gd name="T9" fmla="*/ 63 h 63"/>
                    <a:gd name="T10" fmla="*/ 7 w 65"/>
                    <a:gd name="T11" fmla="*/ 46 h 63"/>
                    <a:gd name="T12" fmla="*/ 0 w 65"/>
                    <a:gd name="T13" fmla="*/ 9 h 63"/>
                    <a:gd name="T14" fmla="*/ 0 w 65"/>
                    <a:gd name="T15" fmla="*/ 9 h 6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5"/>
                    <a:gd name="T25" fmla="*/ 0 h 63"/>
                    <a:gd name="T26" fmla="*/ 65 w 65"/>
                    <a:gd name="T27" fmla="*/ 63 h 6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5" h="63">
                      <a:moveTo>
                        <a:pt x="0" y="9"/>
                      </a:moveTo>
                      <a:lnTo>
                        <a:pt x="44" y="0"/>
                      </a:lnTo>
                      <a:lnTo>
                        <a:pt x="39" y="15"/>
                      </a:lnTo>
                      <a:lnTo>
                        <a:pt x="65" y="33"/>
                      </a:lnTo>
                      <a:lnTo>
                        <a:pt x="63" y="63"/>
                      </a:lnTo>
                      <a:lnTo>
                        <a:pt x="7" y="46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7" name="Freeform 73"/>
                <p:cNvSpPr>
                  <a:spLocks/>
                </p:cNvSpPr>
                <p:nvPr/>
              </p:nvSpPr>
              <p:spPr bwMode="auto">
                <a:xfrm>
                  <a:off x="3624" y="3195"/>
                  <a:ext cx="59" cy="68"/>
                </a:xfrm>
                <a:custGeom>
                  <a:avLst/>
                  <a:gdLst>
                    <a:gd name="T0" fmla="*/ 47 w 59"/>
                    <a:gd name="T1" fmla="*/ 0 h 68"/>
                    <a:gd name="T2" fmla="*/ 47 w 59"/>
                    <a:gd name="T3" fmla="*/ 31 h 68"/>
                    <a:gd name="T4" fmla="*/ 59 w 59"/>
                    <a:gd name="T5" fmla="*/ 68 h 68"/>
                    <a:gd name="T6" fmla="*/ 35 w 59"/>
                    <a:gd name="T7" fmla="*/ 57 h 68"/>
                    <a:gd name="T8" fmla="*/ 0 w 59"/>
                    <a:gd name="T9" fmla="*/ 18 h 68"/>
                    <a:gd name="T10" fmla="*/ 47 w 59"/>
                    <a:gd name="T11" fmla="*/ 0 h 68"/>
                    <a:gd name="T12" fmla="*/ 47 w 59"/>
                    <a:gd name="T13" fmla="*/ 0 h 6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9"/>
                    <a:gd name="T22" fmla="*/ 0 h 68"/>
                    <a:gd name="T23" fmla="*/ 59 w 59"/>
                    <a:gd name="T24" fmla="*/ 68 h 6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9" h="68">
                      <a:moveTo>
                        <a:pt x="47" y="0"/>
                      </a:moveTo>
                      <a:lnTo>
                        <a:pt x="47" y="31"/>
                      </a:lnTo>
                      <a:lnTo>
                        <a:pt x="59" y="68"/>
                      </a:lnTo>
                      <a:lnTo>
                        <a:pt x="35" y="57"/>
                      </a:lnTo>
                      <a:lnTo>
                        <a:pt x="0" y="18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8" name="Freeform 74"/>
                <p:cNvSpPr>
                  <a:spLocks/>
                </p:cNvSpPr>
                <p:nvPr/>
              </p:nvSpPr>
              <p:spPr bwMode="auto">
                <a:xfrm>
                  <a:off x="3765" y="3084"/>
                  <a:ext cx="105" cy="105"/>
                </a:xfrm>
                <a:custGeom>
                  <a:avLst/>
                  <a:gdLst>
                    <a:gd name="T0" fmla="*/ 83 w 105"/>
                    <a:gd name="T1" fmla="*/ 68 h 105"/>
                    <a:gd name="T2" fmla="*/ 42 w 105"/>
                    <a:gd name="T3" fmla="*/ 50 h 105"/>
                    <a:gd name="T4" fmla="*/ 7 w 105"/>
                    <a:gd name="T5" fmla="*/ 53 h 105"/>
                    <a:gd name="T6" fmla="*/ 0 w 105"/>
                    <a:gd name="T7" fmla="*/ 37 h 105"/>
                    <a:gd name="T8" fmla="*/ 37 w 105"/>
                    <a:gd name="T9" fmla="*/ 29 h 105"/>
                    <a:gd name="T10" fmla="*/ 35 w 105"/>
                    <a:gd name="T11" fmla="*/ 5 h 105"/>
                    <a:gd name="T12" fmla="*/ 92 w 105"/>
                    <a:gd name="T13" fmla="*/ 0 h 105"/>
                    <a:gd name="T14" fmla="*/ 105 w 105"/>
                    <a:gd name="T15" fmla="*/ 37 h 105"/>
                    <a:gd name="T16" fmla="*/ 105 w 105"/>
                    <a:gd name="T17" fmla="*/ 105 h 105"/>
                    <a:gd name="T18" fmla="*/ 83 w 105"/>
                    <a:gd name="T19" fmla="*/ 68 h 105"/>
                    <a:gd name="T20" fmla="*/ 83 w 105"/>
                    <a:gd name="T21" fmla="*/ 68 h 10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5"/>
                    <a:gd name="T34" fmla="*/ 0 h 105"/>
                    <a:gd name="T35" fmla="*/ 105 w 105"/>
                    <a:gd name="T36" fmla="*/ 105 h 10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5" h="105">
                      <a:moveTo>
                        <a:pt x="83" y="68"/>
                      </a:moveTo>
                      <a:lnTo>
                        <a:pt x="42" y="50"/>
                      </a:lnTo>
                      <a:lnTo>
                        <a:pt x="7" y="53"/>
                      </a:lnTo>
                      <a:lnTo>
                        <a:pt x="0" y="37"/>
                      </a:lnTo>
                      <a:lnTo>
                        <a:pt x="37" y="29"/>
                      </a:lnTo>
                      <a:lnTo>
                        <a:pt x="35" y="5"/>
                      </a:lnTo>
                      <a:lnTo>
                        <a:pt x="92" y="0"/>
                      </a:lnTo>
                      <a:lnTo>
                        <a:pt x="105" y="37"/>
                      </a:lnTo>
                      <a:lnTo>
                        <a:pt x="105" y="105"/>
                      </a:lnTo>
                      <a:lnTo>
                        <a:pt x="83" y="68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29" name="Freeform 75"/>
                <p:cNvSpPr>
                  <a:spLocks/>
                </p:cNvSpPr>
                <p:nvPr/>
              </p:nvSpPr>
              <p:spPr bwMode="auto">
                <a:xfrm>
                  <a:off x="3743" y="3148"/>
                  <a:ext cx="113" cy="84"/>
                </a:xfrm>
                <a:custGeom>
                  <a:avLst/>
                  <a:gdLst>
                    <a:gd name="T0" fmla="*/ 113 w 113"/>
                    <a:gd name="T1" fmla="*/ 43 h 84"/>
                    <a:gd name="T2" fmla="*/ 55 w 113"/>
                    <a:gd name="T3" fmla="*/ 0 h 84"/>
                    <a:gd name="T4" fmla="*/ 13 w 113"/>
                    <a:gd name="T5" fmla="*/ 11 h 84"/>
                    <a:gd name="T6" fmla="*/ 0 w 113"/>
                    <a:gd name="T7" fmla="*/ 30 h 84"/>
                    <a:gd name="T8" fmla="*/ 61 w 113"/>
                    <a:gd name="T9" fmla="*/ 34 h 84"/>
                    <a:gd name="T10" fmla="*/ 29 w 113"/>
                    <a:gd name="T11" fmla="*/ 47 h 84"/>
                    <a:gd name="T12" fmla="*/ 61 w 113"/>
                    <a:gd name="T13" fmla="*/ 84 h 84"/>
                    <a:gd name="T14" fmla="*/ 77 w 113"/>
                    <a:gd name="T15" fmla="*/ 58 h 84"/>
                    <a:gd name="T16" fmla="*/ 113 w 113"/>
                    <a:gd name="T17" fmla="*/ 43 h 84"/>
                    <a:gd name="T18" fmla="*/ 113 w 113"/>
                    <a:gd name="T19" fmla="*/ 43 h 8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3"/>
                    <a:gd name="T31" fmla="*/ 0 h 84"/>
                    <a:gd name="T32" fmla="*/ 113 w 113"/>
                    <a:gd name="T33" fmla="*/ 84 h 8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3" h="84">
                      <a:moveTo>
                        <a:pt x="113" y="43"/>
                      </a:moveTo>
                      <a:lnTo>
                        <a:pt x="55" y="0"/>
                      </a:lnTo>
                      <a:lnTo>
                        <a:pt x="13" y="11"/>
                      </a:lnTo>
                      <a:lnTo>
                        <a:pt x="0" y="30"/>
                      </a:lnTo>
                      <a:lnTo>
                        <a:pt x="61" y="34"/>
                      </a:lnTo>
                      <a:lnTo>
                        <a:pt x="29" y="47"/>
                      </a:lnTo>
                      <a:lnTo>
                        <a:pt x="61" y="84"/>
                      </a:lnTo>
                      <a:lnTo>
                        <a:pt x="77" y="58"/>
                      </a:lnTo>
                      <a:lnTo>
                        <a:pt x="113" y="43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0" name="Freeform 76"/>
                <p:cNvSpPr>
                  <a:spLocks/>
                </p:cNvSpPr>
                <p:nvPr/>
              </p:nvSpPr>
              <p:spPr bwMode="auto">
                <a:xfrm>
                  <a:off x="3802" y="3071"/>
                  <a:ext cx="54" cy="55"/>
                </a:xfrm>
                <a:custGeom>
                  <a:avLst/>
                  <a:gdLst>
                    <a:gd name="T0" fmla="*/ 11 w 54"/>
                    <a:gd name="T1" fmla="*/ 5 h 55"/>
                    <a:gd name="T2" fmla="*/ 39 w 54"/>
                    <a:gd name="T3" fmla="*/ 0 h 55"/>
                    <a:gd name="T4" fmla="*/ 54 w 54"/>
                    <a:gd name="T5" fmla="*/ 22 h 55"/>
                    <a:gd name="T6" fmla="*/ 29 w 54"/>
                    <a:gd name="T7" fmla="*/ 55 h 55"/>
                    <a:gd name="T8" fmla="*/ 0 w 54"/>
                    <a:gd name="T9" fmla="*/ 39 h 55"/>
                    <a:gd name="T10" fmla="*/ 26 w 54"/>
                    <a:gd name="T11" fmla="*/ 31 h 55"/>
                    <a:gd name="T12" fmla="*/ 11 w 54"/>
                    <a:gd name="T13" fmla="*/ 5 h 55"/>
                    <a:gd name="T14" fmla="*/ 11 w 54"/>
                    <a:gd name="T15" fmla="*/ 5 h 5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4"/>
                    <a:gd name="T25" fmla="*/ 0 h 55"/>
                    <a:gd name="T26" fmla="*/ 54 w 54"/>
                    <a:gd name="T27" fmla="*/ 55 h 5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4" h="55">
                      <a:moveTo>
                        <a:pt x="11" y="5"/>
                      </a:moveTo>
                      <a:lnTo>
                        <a:pt x="39" y="0"/>
                      </a:lnTo>
                      <a:lnTo>
                        <a:pt x="54" y="22"/>
                      </a:lnTo>
                      <a:lnTo>
                        <a:pt x="29" y="55"/>
                      </a:lnTo>
                      <a:lnTo>
                        <a:pt x="0" y="39"/>
                      </a:lnTo>
                      <a:lnTo>
                        <a:pt x="26" y="31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6E7D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1" name="Freeform 77"/>
                <p:cNvSpPr>
                  <a:spLocks/>
                </p:cNvSpPr>
                <p:nvPr/>
              </p:nvSpPr>
              <p:spPr bwMode="auto">
                <a:xfrm>
                  <a:off x="3793" y="1849"/>
                  <a:ext cx="233" cy="172"/>
                </a:xfrm>
                <a:custGeom>
                  <a:avLst/>
                  <a:gdLst>
                    <a:gd name="T0" fmla="*/ 233 w 233"/>
                    <a:gd name="T1" fmla="*/ 74 h 172"/>
                    <a:gd name="T2" fmla="*/ 149 w 233"/>
                    <a:gd name="T3" fmla="*/ 165 h 172"/>
                    <a:gd name="T4" fmla="*/ 33 w 233"/>
                    <a:gd name="T5" fmla="*/ 172 h 172"/>
                    <a:gd name="T6" fmla="*/ 0 w 233"/>
                    <a:gd name="T7" fmla="*/ 137 h 172"/>
                    <a:gd name="T8" fmla="*/ 13 w 233"/>
                    <a:gd name="T9" fmla="*/ 22 h 172"/>
                    <a:gd name="T10" fmla="*/ 103 w 233"/>
                    <a:gd name="T11" fmla="*/ 0 h 172"/>
                    <a:gd name="T12" fmla="*/ 194 w 233"/>
                    <a:gd name="T13" fmla="*/ 4 h 172"/>
                    <a:gd name="T14" fmla="*/ 233 w 233"/>
                    <a:gd name="T15" fmla="*/ 74 h 172"/>
                    <a:gd name="T16" fmla="*/ 233 w 233"/>
                    <a:gd name="T17" fmla="*/ 74 h 1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3"/>
                    <a:gd name="T28" fmla="*/ 0 h 172"/>
                    <a:gd name="T29" fmla="*/ 233 w 233"/>
                    <a:gd name="T30" fmla="*/ 172 h 17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3" h="172">
                      <a:moveTo>
                        <a:pt x="233" y="74"/>
                      </a:moveTo>
                      <a:lnTo>
                        <a:pt x="149" y="165"/>
                      </a:lnTo>
                      <a:lnTo>
                        <a:pt x="33" y="172"/>
                      </a:lnTo>
                      <a:lnTo>
                        <a:pt x="0" y="137"/>
                      </a:lnTo>
                      <a:lnTo>
                        <a:pt x="13" y="22"/>
                      </a:lnTo>
                      <a:lnTo>
                        <a:pt x="103" y="0"/>
                      </a:lnTo>
                      <a:lnTo>
                        <a:pt x="194" y="4"/>
                      </a:lnTo>
                      <a:lnTo>
                        <a:pt x="233" y="74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2" name="Freeform 78"/>
                <p:cNvSpPr>
                  <a:spLocks/>
                </p:cNvSpPr>
                <p:nvPr/>
              </p:nvSpPr>
              <p:spPr bwMode="auto">
                <a:xfrm>
                  <a:off x="3848" y="2062"/>
                  <a:ext cx="89" cy="96"/>
                </a:xfrm>
                <a:custGeom>
                  <a:avLst/>
                  <a:gdLst>
                    <a:gd name="T0" fmla="*/ 83 w 89"/>
                    <a:gd name="T1" fmla="*/ 91 h 96"/>
                    <a:gd name="T2" fmla="*/ 15 w 89"/>
                    <a:gd name="T3" fmla="*/ 96 h 96"/>
                    <a:gd name="T4" fmla="*/ 0 w 89"/>
                    <a:gd name="T5" fmla="*/ 0 h 96"/>
                    <a:gd name="T6" fmla="*/ 69 w 89"/>
                    <a:gd name="T7" fmla="*/ 0 h 96"/>
                    <a:gd name="T8" fmla="*/ 89 w 89"/>
                    <a:gd name="T9" fmla="*/ 41 h 96"/>
                    <a:gd name="T10" fmla="*/ 83 w 89"/>
                    <a:gd name="T11" fmla="*/ 91 h 96"/>
                    <a:gd name="T12" fmla="*/ 83 w 89"/>
                    <a:gd name="T13" fmla="*/ 91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96"/>
                    <a:gd name="T23" fmla="*/ 89 w 89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96">
                      <a:moveTo>
                        <a:pt x="83" y="91"/>
                      </a:moveTo>
                      <a:lnTo>
                        <a:pt x="15" y="96"/>
                      </a:lnTo>
                      <a:lnTo>
                        <a:pt x="0" y="0"/>
                      </a:lnTo>
                      <a:lnTo>
                        <a:pt x="69" y="0"/>
                      </a:lnTo>
                      <a:lnTo>
                        <a:pt x="89" y="41"/>
                      </a:lnTo>
                      <a:lnTo>
                        <a:pt x="83" y="91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3" name="Freeform 79"/>
                <p:cNvSpPr>
                  <a:spLocks/>
                </p:cNvSpPr>
                <p:nvPr/>
              </p:nvSpPr>
              <p:spPr bwMode="auto">
                <a:xfrm>
                  <a:off x="3672" y="2117"/>
                  <a:ext cx="415" cy="393"/>
                </a:xfrm>
                <a:custGeom>
                  <a:avLst/>
                  <a:gdLst>
                    <a:gd name="T0" fmla="*/ 89 w 415"/>
                    <a:gd name="T1" fmla="*/ 17 h 393"/>
                    <a:gd name="T2" fmla="*/ 147 w 415"/>
                    <a:gd name="T3" fmla="*/ 0 h 393"/>
                    <a:gd name="T4" fmla="*/ 228 w 415"/>
                    <a:gd name="T5" fmla="*/ 32 h 393"/>
                    <a:gd name="T6" fmla="*/ 302 w 415"/>
                    <a:gd name="T7" fmla="*/ 58 h 393"/>
                    <a:gd name="T8" fmla="*/ 396 w 415"/>
                    <a:gd name="T9" fmla="*/ 76 h 393"/>
                    <a:gd name="T10" fmla="*/ 404 w 415"/>
                    <a:gd name="T11" fmla="*/ 156 h 393"/>
                    <a:gd name="T12" fmla="*/ 369 w 415"/>
                    <a:gd name="T13" fmla="*/ 186 h 393"/>
                    <a:gd name="T14" fmla="*/ 406 w 415"/>
                    <a:gd name="T15" fmla="*/ 267 h 393"/>
                    <a:gd name="T16" fmla="*/ 415 w 415"/>
                    <a:gd name="T17" fmla="*/ 380 h 393"/>
                    <a:gd name="T18" fmla="*/ 319 w 415"/>
                    <a:gd name="T19" fmla="*/ 391 h 393"/>
                    <a:gd name="T20" fmla="*/ 165 w 415"/>
                    <a:gd name="T21" fmla="*/ 393 h 393"/>
                    <a:gd name="T22" fmla="*/ 82 w 415"/>
                    <a:gd name="T23" fmla="*/ 345 h 393"/>
                    <a:gd name="T24" fmla="*/ 0 w 415"/>
                    <a:gd name="T25" fmla="*/ 261 h 393"/>
                    <a:gd name="T26" fmla="*/ 15 w 415"/>
                    <a:gd name="T27" fmla="*/ 156 h 393"/>
                    <a:gd name="T28" fmla="*/ 89 w 415"/>
                    <a:gd name="T29" fmla="*/ 17 h 393"/>
                    <a:gd name="T30" fmla="*/ 89 w 415"/>
                    <a:gd name="T31" fmla="*/ 17 h 39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15"/>
                    <a:gd name="T49" fmla="*/ 0 h 393"/>
                    <a:gd name="T50" fmla="*/ 415 w 415"/>
                    <a:gd name="T51" fmla="*/ 393 h 39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15" h="393">
                      <a:moveTo>
                        <a:pt x="89" y="17"/>
                      </a:moveTo>
                      <a:lnTo>
                        <a:pt x="147" y="0"/>
                      </a:lnTo>
                      <a:lnTo>
                        <a:pt x="228" y="32"/>
                      </a:lnTo>
                      <a:lnTo>
                        <a:pt x="302" y="58"/>
                      </a:lnTo>
                      <a:lnTo>
                        <a:pt x="396" y="76"/>
                      </a:lnTo>
                      <a:lnTo>
                        <a:pt x="404" y="156"/>
                      </a:lnTo>
                      <a:lnTo>
                        <a:pt x="369" y="186"/>
                      </a:lnTo>
                      <a:lnTo>
                        <a:pt x="406" y="267"/>
                      </a:lnTo>
                      <a:lnTo>
                        <a:pt x="415" y="380"/>
                      </a:lnTo>
                      <a:lnTo>
                        <a:pt x="319" y="391"/>
                      </a:lnTo>
                      <a:lnTo>
                        <a:pt x="165" y="393"/>
                      </a:lnTo>
                      <a:lnTo>
                        <a:pt x="82" y="345"/>
                      </a:lnTo>
                      <a:lnTo>
                        <a:pt x="0" y="261"/>
                      </a:lnTo>
                      <a:lnTo>
                        <a:pt x="15" y="156"/>
                      </a:lnTo>
                      <a:lnTo>
                        <a:pt x="89" y="17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4" name="Freeform 80"/>
                <p:cNvSpPr>
                  <a:spLocks/>
                </p:cNvSpPr>
                <p:nvPr/>
              </p:nvSpPr>
              <p:spPr bwMode="auto">
                <a:xfrm>
                  <a:off x="3974" y="2367"/>
                  <a:ext cx="113" cy="122"/>
                </a:xfrm>
                <a:custGeom>
                  <a:avLst/>
                  <a:gdLst>
                    <a:gd name="T0" fmla="*/ 22 w 113"/>
                    <a:gd name="T1" fmla="*/ 0 h 122"/>
                    <a:gd name="T2" fmla="*/ 17 w 113"/>
                    <a:gd name="T3" fmla="*/ 47 h 122"/>
                    <a:gd name="T4" fmla="*/ 17 w 113"/>
                    <a:gd name="T5" fmla="*/ 85 h 122"/>
                    <a:gd name="T6" fmla="*/ 0 w 113"/>
                    <a:gd name="T7" fmla="*/ 108 h 122"/>
                    <a:gd name="T8" fmla="*/ 39 w 113"/>
                    <a:gd name="T9" fmla="*/ 122 h 122"/>
                    <a:gd name="T10" fmla="*/ 42 w 113"/>
                    <a:gd name="T11" fmla="*/ 95 h 122"/>
                    <a:gd name="T12" fmla="*/ 89 w 113"/>
                    <a:gd name="T13" fmla="*/ 97 h 122"/>
                    <a:gd name="T14" fmla="*/ 113 w 113"/>
                    <a:gd name="T15" fmla="*/ 85 h 122"/>
                    <a:gd name="T16" fmla="*/ 113 w 113"/>
                    <a:gd name="T17" fmla="*/ 10 h 122"/>
                    <a:gd name="T18" fmla="*/ 92 w 113"/>
                    <a:gd name="T19" fmla="*/ 6 h 122"/>
                    <a:gd name="T20" fmla="*/ 92 w 113"/>
                    <a:gd name="T21" fmla="*/ 50 h 122"/>
                    <a:gd name="T22" fmla="*/ 46 w 113"/>
                    <a:gd name="T23" fmla="*/ 67 h 122"/>
                    <a:gd name="T24" fmla="*/ 48 w 113"/>
                    <a:gd name="T25" fmla="*/ 21 h 122"/>
                    <a:gd name="T26" fmla="*/ 22 w 113"/>
                    <a:gd name="T27" fmla="*/ 0 h 122"/>
                    <a:gd name="T28" fmla="*/ 22 w 113"/>
                    <a:gd name="T29" fmla="*/ 0 h 12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13"/>
                    <a:gd name="T46" fmla="*/ 0 h 122"/>
                    <a:gd name="T47" fmla="*/ 113 w 113"/>
                    <a:gd name="T48" fmla="*/ 122 h 12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13" h="122">
                      <a:moveTo>
                        <a:pt x="22" y="0"/>
                      </a:moveTo>
                      <a:lnTo>
                        <a:pt x="17" y="47"/>
                      </a:lnTo>
                      <a:lnTo>
                        <a:pt x="17" y="85"/>
                      </a:lnTo>
                      <a:lnTo>
                        <a:pt x="0" y="108"/>
                      </a:lnTo>
                      <a:lnTo>
                        <a:pt x="39" y="122"/>
                      </a:lnTo>
                      <a:lnTo>
                        <a:pt x="42" y="95"/>
                      </a:lnTo>
                      <a:lnTo>
                        <a:pt x="89" y="97"/>
                      </a:lnTo>
                      <a:lnTo>
                        <a:pt x="113" y="85"/>
                      </a:lnTo>
                      <a:lnTo>
                        <a:pt x="113" y="10"/>
                      </a:lnTo>
                      <a:lnTo>
                        <a:pt x="92" y="6"/>
                      </a:lnTo>
                      <a:lnTo>
                        <a:pt x="92" y="50"/>
                      </a:lnTo>
                      <a:lnTo>
                        <a:pt x="46" y="67"/>
                      </a:lnTo>
                      <a:lnTo>
                        <a:pt x="48" y="21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5" name="Freeform 81"/>
                <p:cNvSpPr>
                  <a:spLocks/>
                </p:cNvSpPr>
                <p:nvPr/>
              </p:nvSpPr>
              <p:spPr bwMode="auto">
                <a:xfrm>
                  <a:off x="3872" y="2558"/>
                  <a:ext cx="215" cy="102"/>
                </a:xfrm>
                <a:custGeom>
                  <a:avLst/>
                  <a:gdLst>
                    <a:gd name="T0" fmla="*/ 0 w 215"/>
                    <a:gd name="T1" fmla="*/ 15 h 102"/>
                    <a:gd name="T2" fmla="*/ 124 w 215"/>
                    <a:gd name="T3" fmla="*/ 0 h 102"/>
                    <a:gd name="T4" fmla="*/ 194 w 215"/>
                    <a:gd name="T5" fmla="*/ 30 h 102"/>
                    <a:gd name="T6" fmla="*/ 215 w 215"/>
                    <a:gd name="T7" fmla="*/ 55 h 102"/>
                    <a:gd name="T8" fmla="*/ 170 w 215"/>
                    <a:gd name="T9" fmla="*/ 91 h 102"/>
                    <a:gd name="T10" fmla="*/ 100 w 215"/>
                    <a:gd name="T11" fmla="*/ 102 h 102"/>
                    <a:gd name="T12" fmla="*/ 24 w 215"/>
                    <a:gd name="T13" fmla="*/ 102 h 102"/>
                    <a:gd name="T14" fmla="*/ 0 w 215"/>
                    <a:gd name="T15" fmla="*/ 15 h 102"/>
                    <a:gd name="T16" fmla="*/ 0 w 215"/>
                    <a:gd name="T17" fmla="*/ 15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15"/>
                    <a:gd name="T28" fmla="*/ 0 h 102"/>
                    <a:gd name="T29" fmla="*/ 215 w 215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15" h="102">
                      <a:moveTo>
                        <a:pt x="0" y="15"/>
                      </a:moveTo>
                      <a:lnTo>
                        <a:pt x="124" y="0"/>
                      </a:lnTo>
                      <a:lnTo>
                        <a:pt x="194" y="30"/>
                      </a:lnTo>
                      <a:lnTo>
                        <a:pt x="215" y="55"/>
                      </a:lnTo>
                      <a:lnTo>
                        <a:pt x="170" y="91"/>
                      </a:lnTo>
                      <a:lnTo>
                        <a:pt x="100" y="102"/>
                      </a:lnTo>
                      <a:lnTo>
                        <a:pt x="24" y="10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E6B3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6" name="Freeform 82"/>
                <p:cNvSpPr>
                  <a:spLocks/>
                </p:cNvSpPr>
                <p:nvPr/>
              </p:nvSpPr>
              <p:spPr bwMode="auto">
                <a:xfrm>
                  <a:off x="3992" y="2617"/>
                  <a:ext cx="86" cy="71"/>
                </a:xfrm>
                <a:custGeom>
                  <a:avLst/>
                  <a:gdLst>
                    <a:gd name="T0" fmla="*/ 86 w 86"/>
                    <a:gd name="T1" fmla="*/ 0 h 71"/>
                    <a:gd name="T2" fmla="*/ 0 w 86"/>
                    <a:gd name="T3" fmla="*/ 32 h 71"/>
                    <a:gd name="T4" fmla="*/ 71 w 86"/>
                    <a:gd name="T5" fmla="*/ 71 h 71"/>
                    <a:gd name="T6" fmla="*/ 86 w 86"/>
                    <a:gd name="T7" fmla="*/ 0 h 71"/>
                    <a:gd name="T8" fmla="*/ 86 w 86"/>
                    <a:gd name="T9" fmla="*/ 0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71"/>
                    <a:gd name="T17" fmla="*/ 86 w 8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71">
                      <a:moveTo>
                        <a:pt x="86" y="0"/>
                      </a:moveTo>
                      <a:lnTo>
                        <a:pt x="0" y="32"/>
                      </a:lnTo>
                      <a:lnTo>
                        <a:pt x="71" y="7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B378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7" name="Freeform 83"/>
                <p:cNvSpPr>
                  <a:spLocks/>
                </p:cNvSpPr>
                <p:nvPr/>
              </p:nvSpPr>
              <p:spPr bwMode="auto">
                <a:xfrm>
                  <a:off x="3854" y="2523"/>
                  <a:ext cx="238" cy="100"/>
                </a:xfrm>
                <a:custGeom>
                  <a:avLst/>
                  <a:gdLst>
                    <a:gd name="T0" fmla="*/ 222 w 238"/>
                    <a:gd name="T1" fmla="*/ 100 h 100"/>
                    <a:gd name="T2" fmla="*/ 187 w 238"/>
                    <a:gd name="T3" fmla="*/ 81 h 100"/>
                    <a:gd name="T4" fmla="*/ 137 w 238"/>
                    <a:gd name="T5" fmla="*/ 96 h 100"/>
                    <a:gd name="T6" fmla="*/ 127 w 238"/>
                    <a:gd name="T7" fmla="*/ 59 h 100"/>
                    <a:gd name="T8" fmla="*/ 94 w 238"/>
                    <a:gd name="T9" fmla="*/ 78 h 100"/>
                    <a:gd name="T10" fmla="*/ 29 w 238"/>
                    <a:gd name="T11" fmla="*/ 87 h 100"/>
                    <a:gd name="T12" fmla="*/ 0 w 238"/>
                    <a:gd name="T13" fmla="*/ 11 h 100"/>
                    <a:gd name="T14" fmla="*/ 150 w 238"/>
                    <a:gd name="T15" fmla="*/ 0 h 100"/>
                    <a:gd name="T16" fmla="*/ 222 w 238"/>
                    <a:gd name="T17" fmla="*/ 15 h 100"/>
                    <a:gd name="T18" fmla="*/ 238 w 238"/>
                    <a:gd name="T19" fmla="*/ 61 h 100"/>
                    <a:gd name="T20" fmla="*/ 222 w 238"/>
                    <a:gd name="T21" fmla="*/ 85 h 100"/>
                    <a:gd name="T22" fmla="*/ 222 w 238"/>
                    <a:gd name="T23" fmla="*/ 100 h 100"/>
                    <a:gd name="T24" fmla="*/ 222 w 238"/>
                    <a:gd name="T25" fmla="*/ 10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8"/>
                    <a:gd name="T40" fmla="*/ 0 h 100"/>
                    <a:gd name="T41" fmla="*/ 238 w 238"/>
                    <a:gd name="T42" fmla="*/ 100 h 1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8" h="100">
                      <a:moveTo>
                        <a:pt x="222" y="100"/>
                      </a:moveTo>
                      <a:lnTo>
                        <a:pt x="187" y="81"/>
                      </a:lnTo>
                      <a:lnTo>
                        <a:pt x="137" y="96"/>
                      </a:lnTo>
                      <a:lnTo>
                        <a:pt x="127" y="59"/>
                      </a:lnTo>
                      <a:lnTo>
                        <a:pt x="94" y="78"/>
                      </a:lnTo>
                      <a:lnTo>
                        <a:pt x="29" y="87"/>
                      </a:lnTo>
                      <a:lnTo>
                        <a:pt x="0" y="11"/>
                      </a:lnTo>
                      <a:lnTo>
                        <a:pt x="150" y="0"/>
                      </a:lnTo>
                      <a:lnTo>
                        <a:pt x="222" y="15"/>
                      </a:lnTo>
                      <a:lnTo>
                        <a:pt x="238" y="61"/>
                      </a:lnTo>
                      <a:lnTo>
                        <a:pt x="222" y="85"/>
                      </a:lnTo>
                      <a:lnTo>
                        <a:pt x="222" y="10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8" name="Freeform 84"/>
                <p:cNvSpPr>
                  <a:spLocks/>
                </p:cNvSpPr>
                <p:nvPr/>
              </p:nvSpPr>
              <p:spPr bwMode="auto">
                <a:xfrm>
                  <a:off x="3857" y="2613"/>
                  <a:ext cx="230" cy="211"/>
                </a:xfrm>
                <a:custGeom>
                  <a:avLst/>
                  <a:gdLst>
                    <a:gd name="T0" fmla="*/ 19 w 230"/>
                    <a:gd name="T1" fmla="*/ 69 h 211"/>
                    <a:gd name="T2" fmla="*/ 71 w 230"/>
                    <a:gd name="T3" fmla="*/ 104 h 211"/>
                    <a:gd name="T4" fmla="*/ 34 w 230"/>
                    <a:gd name="T5" fmla="*/ 163 h 211"/>
                    <a:gd name="T6" fmla="*/ 82 w 230"/>
                    <a:gd name="T7" fmla="*/ 210 h 211"/>
                    <a:gd name="T8" fmla="*/ 139 w 230"/>
                    <a:gd name="T9" fmla="*/ 180 h 211"/>
                    <a:gd name="T10" fmla="*/ 163 w 230"/>
                    <a:gd name="T11" fmla="*/ 206 h 211"/>
                    <a:gd name="T12" fmla="*/ 206 w 230"/>
                    <a:gd name="T13" fmla="*/ 211 h 211"/>
                    <a:gd name="T14" fmla="*/ 230 w 230"/>
                    <a:gd name="T15" fmla="*/ 189 h 211"/>
                    <a:gd name="T16" fmla="*/ 211 w 230"/>
                    <a:gd name="T17" fmla="*/ 117 h 211"/>
                    <a:gd name="T18" fmla="*/ 230 w 230"/>
                    <a:gd name="T19" fmla="*/ 91 h 211"/>
                    <a:gd name="T20" fmla="*/ 172 w 230"/>
                    <a:gd name="T21" fmla="*/ 30 h 211"/>
                    <a:gd name="T22" fmla="*/ 115 w 230"/>
                    <a:gd name="T23" fmla="*/ 25 h 211"/>
                    <a:gd name="T24" fmla="*/ 60 w 230"/>
                    <a:gd name="T25" fmla="*/ 21 h 211"/>
                    <a:gd name="T26" fmla="*/ 0 w 230"/>
                    <a:gd name="T27" fmla="*/ 0 h 211"/>
                    <a:gd name="T28" fmla="*/ 19 w 230"/>
                    <a:gd name="T29" fmla="*/ 69 h 211"/>
                    <a:gd name="T30" fmla="*/ 19 w 230"/>
                    <a:gd name="T31" fmla="*/ 69 h 2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0"/>
                    <a:gd name="T49" fmla="*/ 0 h 211"/>
                    <a:gd name="T50" fmla="*/ 230 w 230"/>
                    <a:gd name="T51" fmla="*/ 211 h 21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0" h="211">
                      <a:moveTo>
                        <a:pt x="19" y="69"/>
                      </a:moveTo>
                      <a:lnTo>
                        <a:pt x="71" y="104"/>
                      </a:lnTo>
                      <a:lnTo>
                        <a:pt x="34" y="163"/>
                      </a:lnTo>
                      <a:lnTo>
                        <a:pt x="82" y="210"/>
                      </a:lnTo>
                      <a:lnTo>
                        <a:pt x="139" y="180"/>
                      </a:lnTo>
                      <a:lnTo>
                        <a:pt x="163" y="206"/>
                      </a:lnTo>
                      <a:lnTo>
                        <a:pt x="206" y="211"/>
                      </a:lnTo>
                      <a:lnTo>
                        <a:pt x="230" y="189"/>
                      </a:lnTo>
                      <a:lnTo>
                        <a:pt x="211" y="117"/>
                      </a:lnTo>
                      <a:lnTo>
                        <a:pt x="230" y="91"/>
                      </a:lnTo>
                      <a:lnTo>
                        <a:pt x="172" y="30"/>
                      </a:lnTo>
                      <a:lnTo>
                        <a:pt x="115" y="25"/>
                      </a:lnTo>
                      <a:lnTo>
                        <a:pt x="60" y="21"/>
                      </a:lnTo>
                      <a:lnTo>
                        <a:pt x="0" y="0"/>
                      </a:lnTo>
                      <a:lnTo>
                        <a:pt x="19" y="69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39" name="Freeform 85"/>
                <p:cNvSpPr>
                  <a:spLocks/>
                </p:cNvSpPr>
                <p:nvPr/>
              </p:nvSpPr>
              <p:spPr bwMode="auto">
                <a:xfrm>
                  <a:off x="3432" y="2958"/>
                  <a:ext cx="240" cy="176"/>
                </a:xfrm>
                <a:custGeom>
                  <a:avLst/>
                  <a:gdLst>
                    <a:gd name="T0" fmla="*/ 68 w 240"/>
                    <a:gd name="T1" fmla="*/ 50 h 176"/>
                    <a:gd name="T2" fmla="*/ 146 w 240"/>
                    <a:gd name="T3" fmla="*/ 76 h 176"/>
                    <a:gd name="T4" fmla="*/ 135 w 240"/>
                    <a:gd name="T5" fmla="*/ 98 h 176"/>
                    <a:gd name="T6" fmla="*/ 102 w 240"/>
                    <a:gd name="T7" fmla="*/ 122 h 176"/>
                    <a:gd name="T8" fmla="*/ 26 w 240"/>
                    <a:gd name="T9" fmla="*/ 122 h 176"/>
                    <a:gd name="T10" fmla="*/ 65 w 240"/>
                    <a:gd name="T11" fmla="*/ 140 h 176"/>
                    <a:gd name="T12" fmla="*/ 61 w 240"/>
                    <a:gd name="T13" fmla="*/ 170 h 176"/>
                    <a:gd name="T14" fmla="*/ 181 w 240"/>
                    <a:gd name="T15" fmla="*/ 176 h 176"/>
                    <a:gd name="T16" fmla="*/ 240 w 240"/>
                    <a:gd name="T17" fmla="*/ 166 h 176"/>
                    <a:gd name="T18" fmla="*/ 205 w 240"/>
                    <a:gd name="T19" fmla="*/ 102 h 176"/>
                    <a:gd name="T20" fmla="*/ 227 w 240"/>
                    <a:gd name="T21" fmla="*/ 26 h 176"/>
                    <a:gd name="T22" fmla="*/ 176 w 240"/>
                    <a:gd name="T23" fmla="*/ 0 h 176"/>
                    <a:gd name="T24" fmla="*/ 161 w 240"/>
                    <a:gd name="T25" fmla="*/ 55 h 176"/>
                    <a:gd name="T26" fmla="*/ 116 w 240"/>
                    <a:gd name="T27" fmla="*/ 50 h 176"/>
                    <a:gd name="T28" fmla="*/ 68 w 240"/>
                    <a:gd name="T29" fmla="*/ 11 h 176"/>
                    <a:gd name="T30" fmla="*/ 0 w 240"/>
                    <a:gd name="T31" fmla="*/ 5 h 176"/>
                    <a:gd name="T32" fmla="*/ 29 w 240"/>
                    <a:gd name="T33" fmla="*/ 92 h 176"/>
                    <a:gd name="T34" fmla="*/ 59 w 240"/>
                    <a:gd name="T35" fmla="*/ 89 h 176"/>
                    <a:gd name="T36" fmla="*/ 68 w 240"/>
                    <a:gd name="T37" fmla="*/ 50 h 176"/>
                    <a:gd name="T38" fmla="*/ 68 w 240"/>
                    <a:gd name="T39" fmla="*/ 50 h 17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40"/>
                    <a:gd name="T61" fmla="*/ 0 h 176"/>
                    <a:gd name="T62" fmla="*/ 240 w 240"/>
                    <a:gd name="T63" fmla="*/ 176 h 17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40" h="176">
                      <a:moveTo>
                        <a:pt x="68" y="50"/>
                      </a:moveTo>
                      <a:lnTo>
                        <a:pt x="146" y="76"/>
                      </a:lnTo>
                      <a:lnTo>
                        <a:pt x="135" y="98"/>
                      </a:lnTo>
                      <a:lnTo>
                        <a:pt x="102" y="122"/>
                      </a:lnTo>
                      <a:lnTo>
                        <a:pt x="26" y="122"/>
                      </a:lnTo>
                      <a:lnTo>
                        <a:pt x="65" y="140"/>
                      </a:lnTo>
                      <a:lnTo>
                        <a:pt x="61" y="170"/>
                      </a:lnTo>
                      <a:lnTo>
                        <a:pt x="181" y="176"/>
                      </a:lnTo>
                      <a:lnTo>
                        <a:pt x="240" y="166"/>
                      </a:lnTo>
                      <a:lnTo>
                        <a:pt x="205" y="102"/>
                      </a:lnTo>
                      <a:lnTo>
                        <a:pt x="227" y="26"/>
                      </a:lnTo>
                      <a:lnTo>
                        <a:pt x="176" y="0"/>
                      </a:lnTo>
                      <a:lnTo>
                        <a:pt x="161" y="55"/>
                      </a:lnTo>
                      <a:lnTo>
                        <a:pt x="116" y="50"/>
                      </a:lnTo>
                      <a:lnTo>
                        <a:pt x="68" y="11"/>
                      </a:lnTo>
                      <a:lnTo>
                        <a:pt x="0" y="5"/>
                      </a:lnTo>
                      <a:lnTo>
                        <a:pt x="29" y="92"/>
                      </a:lnTo>
                      <a:lnTo>
                        <a:pt x="59" y="89"/>
                      </a:lnTo>
                      <a:lnTo>
                        <a:pt x="68" y="50"/>
                      </a:lnTo>
                      <a:close/>
                    </a:path>
                  </a:pathLst>
                </a:custGeom>
                <a:solidFill>
                  <a:srgbClr val="B3B8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0" name="Freeform 86"/>
                <p:cNvSpPr>
                  <a:spLocks/>
                </p:cNvSpPr>
                <p:nvPr/>
              </p:nvSpPr>
              <p:spPr bwMode="auto">
                <a:xfrm>
                  <a:off x="3437" y="2958"/>
                  <a:ext cx="63" cy="52"/>
                </a:xfrm>
                <a:custGeom>
                  <a:avLst/>
                  <a:gdLst>
                    <a:gd name="T0" fmla="*/ 17 w 63"/>
                    <a:gd name="T1" fmla="*/ 0 h 52"/>
                    <a:gd name="T2" fmla="*/ 63 w 63"/>
                    <a:gd name="T3" fmla="*/ 15 h 52"/>
                    <a:gd name="T4" fmla="*/ 45 w 63"/>
                    <a:gd name="T5" fmla="*/ 35 h 52"/>
                    <a:gd name="T6" fmla="*/ 0 w 63"/>
                    <a:gd name="T7" fmla="*/ 52 h 52"/>
                    <a:gd name="T8" fmla="*/ 0 w 63"/>
                    <a:gd name="T9" fmla="*/ 26 h 52"/>
                    <a:gd name="T10" fmla="*/ 24 w 63"/>
                    <a:gd name="T11" fmla="*/ 24 h 52"/>
                    <a:gd name="T12" fmla="*/ 17 w 63"/>
                    <a:gd name="T13" fmla="*/ 0 h 52"/>
                    <a:gd name="T14" fmla="*/ 17 w 63"/>
                    <a:gd name="T15" fmla="*/ 0 h 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3"/>
                    <a:gd name="T25" fmla="*/ 0 h 52"/>
                    <a:gd name="T26" fmla="*/ 63 w 63"/>
                    <a:gd name="T27" fmla="*/ 52 h 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3" h="52">
                      <a:moveTo>
                        <a:pt x="17" y="0"/>
                      </a:moveTo>
                      <a:lnTo>
                        <a:pt x="63" y="15"/>
                      </a:lnTo>
                      <a:lnTo>
                        <a:pt x="45" y="35"/>
                      </a:lnTo>
                      <a:lnTo>
                        <a:pt x="0" y="52"/>
                      </a:lnTo>
                      <a:lnTo>
                        <a:pt x="0" y="26"/>
                      </a:lnTo>
                      <a:lnTo>
                        <a:pt x="24" y="2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1" name="Freeform 87"/>
                <p:cNvSpPr>
                  <a:spLocks/>
                </p:cNvSpPr>
                <p:nvPr/>
              </p:nvSpPr>
              <p:spPr bwMode="auto">
                <a:xfrm>
                  <a:off x="3578" y="3093"/>
                  <a:ext cx="94" cy="44"/>
                </a:xfrm>
                <a:custGeom>
                  <a:avLst/>
                  <a:gdLst>
                    <a:gd name="T0" fmla="*/ 78 w 94"/>
                    <a:gd name="T1" fmla="*/ 0 h 44"/>
                    <a:gd name="T2" fmla="*/ 52 w 94"/>
                    <a:gd name="T3" fmla="*/ 15 h 44"/>
                    <a:gd name="T4" fmla="*/ 6 w 94"/>
                    <a:gd name="T5" fmla="*/ 22 h 44"/>
                    <a:gd name="T6" fmla="*/ 0 w 94"/>
                    <a:gd name="T7" fmla="*/ 44 h 44"/>
                    <a:gd name="T8" fmla="*/ 94 w 94"/>
                    <a:gd name="T9" fmla="*/ 35 h 44"/>
                    <a:gd name="T10" fmla="*/ 78 w 94"/>
                    <a:gd name="T11" fmla="*/ 0 h 44"/>
                    <a:gd name="T12" fmla="*/ 78 w 94"/>
                    <a:gd name="T13" fmla="*/ 0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44"/>
                    <a:gd name="T23" fmla="*/ 94 w 94"/>
                    <a:gd name="T24" fmla="*/ 44 h 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44">
                      <a:moveTo>
                        <a:pt x="78" y="0"/>
                      </a:moveTo>
                      <a:lnTo>
                        <a:pt x="52" y="15"/>
                      </a:lnTo>
                      <a:lnTo>
                        <a:pt x="6" y="22"/>
                      </a:lnTo>
                      <a:lnTo>
                        <a:pt x="0" y="44"/>
                      </a:lnTo>
                      <a:lnTo>
                        <a:pt x="94" y="35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8596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2" name="Freeform 88"/>
                <p:cNvSpPr>
                  <a:spLocks/>
                </p:cNvSpPr>
                <p:nvPr/>
              </p:nvSpPr>
              <p:spPr bwMode="auto">
                <a:xfrm>
                  <a:off x="3441" y="2900"/>
                  <a:ext cx="396" cy="204"/>
                </a:xfrm>
                <a:custGeom>
                  <a:avLst/>
                  <a:gdLst>
                    <a:gd name="T0" fmla="*/ 30 w 396"/>
                    <a:gd name="T1" fmla="*/ 23 h 204"/>
                    <a:gd name="T2" fmla="*/ 50 w 396"/>
                    <a:gd name="T3" fmla="*/ 36 h 204"/>
                    <a:gd name="T4" fmla="*/ 85 w 396"/>
                    <a:gd name="T5" fmla="*/ 13 h 204"/>
                    <a:gd name="T6" fmla="*/ 93 w 396"/>
                    <a:gd name="T7" fmla="*/ 45 h 204"/>
                    <a:gd name="T8" fmla="*/ 126 w 396"/>
                    <a:gd name="T9" fmla="*/ 17 h 204"/>
                    <a:gd name="T10" fmla="*/ 156 w 396"/>
                    <a:gd name="T11" fmla="*/ 0 h 204"/>
                    <a:gd name="T12" fmla="*/ 241 w 396"/>
                    <a:gd name="T13" fmla="*/ 26 h 204"/>
                    <a:gd name="T14" fmla="*/ 257 w 396"/>
                    <a:gd name="T15" fmla="*/ 73 h 204"/>
                    <a:gd name="T16" fmla="*/ 265 w 396"/>
                    <a:gd name="T17" fmla="*/ 104 h 204"/>
                    <a:gd name="T18" fmla="*/ 218 w 396"/>
                    <a:gd name="T19" fmla="*/ 104 h 204"/>
                    <a:gd name="T20" fmla="*/ 180 w 396"/>
                    <a:gd name="T21" fmla="*/ 93 h 204"/>
                    <a:gd name="T22" fmla="*/ 176 w 396"/>
                    <a:gd name="T23" fmla="*/ 143 h 204"/>
                    <a:gd name="T24" fmla="*/ 237 w 396"/>
                    <a:gd name="T25" fmla="*/ 152 h 204"/>
                    <a:gd name="T26" fmla="*/ 261 w 396"/>
                    <a:gd name="T27" fmla="*/ 126 h 204"/>
                    <a:gd name="T28" fmla="*/ 302 w 396"/>
                    <a:gd name="T29" fmla="*/ 152 h 204"/>
                    <a:gd name="T30" fmla="*/ 329 w 396"/>
                    <a:gd name="T31" fmla="*/ 139 h 204"/>
                    <a:gd name="T32" fmla="*/ 355 w 396"/>
                    <a:gd name="T33" fmla="*/ 139 h 204"/>
                    <a:gd name="T34" fmla="*/ 320 w 396"/>
                    <a:gd name="T35" fmla="*/ 108 h 204"/>
                    <a:gd name="T36" fmla="*/ 352 w 396"/>
                    <a:gd name="T37" fmla="*/ 110 h 204"/>
                    <a:gd name="T38" fmla="*/ 396 w 396"/>
                    <a:gd name="T39" fmla="*/ 139 h 204"/>
                    <a:gd name="T40" fmla="*/ 337 w 396"/>
                    <a:gd name="T41" fmla="*/ 163 h 204"/>
                    <a:gd name="T42" fmla="*/ 378 w 396"/>
                    <a:gd name="T43" fmla="*/ 185 h 204"/>
                    <a:gd name="T44" fmla="*/ 357 w 396"/>
                    <a:gd name="T45" fmla="*/ 204 h 204"/>
                    <a:gd name="T46" fmla="*/ 283 w 396"/>
                    <a:gd name="T47" fmla="*/ 165 h 204"/>
                    <a:gd name="T48" fmla="*/ 257 w 396"/>
                    <a:gd name="T49" fmla="*/ 172 h 204"/>
                    <a:gd name="T50" fmla="*/ 276 w 396"/>
                    <a:gd name="T51" fmla="*/ 195 h 204"/>
                    <a:gd name="T52" fmla="*/ 237 w 396"/>
                    <a:gd name="T53" fmla="*/ 198 h 204"/>
                    <a:gd name="T54" fmla="*/ 218 w 396"/>
                    <a:gd name="T55" fmla="*/ 172 h 204"/>
                    <a:gd name="T56" fmla="*/ 141 w 396"/>
                    <a:gd name="T57" fmla="*/ 165 h 204"/>
                    <a:gd name="T58" fmla="*/ 76 w 396"/>
                    <a:gd name="T59" fmla="*/ 189 h 204"/>
                    <a:gd name="T60" fmla="*/ 102 w 396"/>
                    <a:gd name="T61" fmla="*/ 143 h 204"/>
                    <a:gd name="T62" fmla="*/ 150 w 396"/>
                    <a:gd name="T63" fmla="*/ 147 h 204"/>
                    <a:gd name="T64" fmla="*/ 126 w 396"/>
                    <a:gd name="T65" fmla="*/ 119 h 204"/>
                    <a:gd name="T66" fmla="*/ 156 w 396"/>
                    <a:gd name="T67" fmla="*/ 100 h 204"/>
                    <a:gd name="T68" fmla="*/ 146 w 396"/>
                    <a:gd name="T69" fmla="*/ 82 h 204"/>
                    <a:gd name="T70" fmla="*/ 111 w 396"/>
                    <a:gd name="T71" fmla="*/ 69 h 204"/>
                    <a:gd name="T72" fmla="*/ 52 w 396"/>
                    <a:gd name="T73" fmla="*/ 58 h 204"/>
                    <a:gd name="T74" fmla="*/ 0 w 396"/>
                    <a:gd name="T75" fmla="*/ 48 h 204"/>
                    <a:gd name="T76" fmla="*/ 30 w 396"/>
                    <a:gd name="T77" fmla="*/ 23 h 204"/>
                    <a:gd name="T78" fmla="*/ 30 w 396"/>
                    <a:gd name="T79" fmla="*/ 23 h 2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96"/>
                    <a:gd name="T121" fmla="*/ 0 h 204"/>
                    <a:gd name="T122" fmla="*/ 396 w 396"/>
                    <a:gd name="T123" fmla="*/ 204 h 20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96" h="204">
                      <a:moveTo>
                        <a:pt x="30" y="23"/>
                      </a:moveTo>
                      <a:lnTo>
                        <a:pt x="50" y="36"/>
                      </a:lnTo>
                      <a:lnTo>
                        <a:pt x="85" y="13"/>
                      </a:lnTo>
                      <a:lnTo>
                        <a:pt x="93" y="45"/>
                      </a:lnTo>
                      <a:lnTo>
                        <a:pt x="126" y="17"/>
                      </a:lnTo>
                      <a:lnTo>
                        <a:pt x="156" y="0"/>
                      </a:lnTo>
                      <a:lnTo>
                        <a:pt x="241" y="26"/>
                      </a:lnTo>
                      <a:lnTo>
                        <a:pt x="257" y="73"/>
                      </a:lnTo>
                      <a:lnTo>
                        <a:pt x="265" y="104"/>
                      </a:lnTo>
                      <a:lnTo>
                        <a:pt x="218" y="104"/>
                      </a:lnTo>
                      <a:lnTo>
                        <a:pt x="180" y="93"/>
                      </a:lnTo>
                      <a:lnTo>
                        <a:pt x="176" y="143"/>
                      </a:lnTo>
                      <a:lnTo>
                        <a:pt x="237" y="152"/>
                      </a:lnTo>
                      <a:lnTo>
                        <a:pt x="261" y="126"/>
                      </a:lnTo>
                      <a:lnTo>
                        <a:pt x="302" y="152"/>
                      </a:lnTo>
                      <a:lnTo>
                        <a:pt x="329" y="139"/>
                      </a:lnTo>
                      <a:lnTo>
                        <a:pt x="355" y="139"/>
                      </a:lnTo>
                      <a:lnTo>
                        <a:pt x="320" y="108"/>
                      </a:lnTo>
                      <a:lnTo>
                        <a:pt x="352" y="110"/>
                      </a:lnTo>
                      <a:lnTo>
                        <a:pt x="396" y="139"/>
                      </a:lnTo>
                      <a:lnTo>
                        <a:pt x="337" y="163"/>
                      </a:lnTo>
                      <a:lnTo>
                        <a:pt x="378" y="185"/>
                      </a:lnTo>
                      <a:lnTo>
                        <a:pt x="357" y="204"/>
                      </a:lnTo>
                      <a:lnTo>
                        <a:pt x="283" y="165"/>
                      </a:lnTo>
                      <a:lnTo>
                        <a:pt x="257" y="172"/>
                      </a:lnTo>
                      <a:lnTo>
                        <a:pt x="276" y="195"/>
                      </a:lnTo>
                      <a:lnTo>
                        <a:pt x="237" y="198"/>
                      </a:lnTo>
                      <a:lnTo>
                        <a:pt x="218" y="172"/>
                      </a:lnTo>
                      <a:lnTo>
                        <a:pt x="141" y="165"/>
                      </a:lnTo>
                      <a:lnTo>
                        <a:pt x="76" y="189"/>
                      </a:lnTo>
                      <a:lnTo>
                        <a:pt x="102" y="143"/>
                      </a:lnTo>
                      <a:lnTo>
                        <a:pt x="150" y="147"/>
                      </a:lnTo>
                      <a:lnTo>
                        <a:pt x="126" y="119"/>
                      </a:lnTo>
                      <a:lnTo>
                        <a:pt x="156" y="100"/>
                      </a:lnTo>
                      <a:lnTo>
                        <a:pt x="146" y="82"/>
                      </a:lnTo>
                      <a:lnTo>
                        <a:pt x="111" y="69"/>
                      </a:lnTo>
                      <a:lnTo>
                        <a:pt x="52" y="58"/>
                      </a:lnTo>
                      <a:lnTo>
                        <a:pt x="0" y="48"/>
                      </a:lnTo>
                      <a:lnTo>
                        <a:pt x="30" y="23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3" name="Freeform 89"/>
                <p:cNvSpPr>
                  <a:spLocks/>
                </p:cNvSpPr>
                <p:nvPr/>
              </p:nvSpPr>
              <p:spPr bwMode="auto">
                <a:xfrm>
                  <a:off x="3770" y="2815"/>
                  <a:ext cx="106" cy="133"/>
                </a:xfrm>
                <a:custGeom>
                  <a:avLst/>
                  <a:gdLst>
                    <a:gd name="T0" fmla="*/ 106 w 106"/>
                    <a:gd name="T1" fmla="*/ 111 h 133"/>
                    <a:gd name="T2" fmla="*/ 28 w 106"/>
                    <a:gd name="T3" fmla="*/ 133 h 133"/>
                    <a:gd name="T4" fmla="*/ 0 w 106"/>
                    <a:gd name="T5" fmla="*/ 85 h 133"/>
                    <a:gd name="T6" fmla="*/ 26 w 106"/>
                    <a:gd name="T7" fmla="*/ 19 h 133"/>
                    <a:gd name="T8" fmla="*/ 73 w 106"/>
                    <a:gd name="T9" fmla="*/ 0 h 133"/>
                    <a:gd name="T10" fmla="*/ 106 w 106"/>
                    <a:gd name="T11" fmla="*/ 111 h 133"/>
                    <a:gd name="T12" fmla="*/ 106 w 106"/>
                    <a:gd name="T13" fmla="*/ 111 h 1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"/>
                    <a:gd name="T22" fmla="*/ 0 h 133"/>
                    <a:gd name="T23" fmla="*/ 106 w 106"/>
                    <a:gd name="T24" fmla="*/ 133 h 1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" h="133">
                      <a:moveTo>
                        <a:pt x="106" y="111"/>
                      </a:moveTo>
                      <a:lnTo>
                        <a:pt x="28" y="133"/>
                      </a:lnTo>
                      <a:lnTo>
                        <a:pt x="0" y="85"/>
                      </a:lnTo>
                      <a:lnTo>
                        <a:pt x="26" y="19"/>
                      </a:lnTo>
                      <a:lnTo>
                        <a:pt x="73" y="0"/>
                      </a:lnTo>
                      <a:lnTo>
                        <a:pt x="106" y="111"/>
                      </a:lnTo>
                      <a:close/>
                    </a:path>
                  </a:pathLst>
                </a:custGeom>
                <a:solidFill>
                  <a:srgbClr val="617A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4" name="Freeform 90"/>
                <p:cNvSpPr>
                  <a:spLocks/>
                </p:cNvSpPr>
                <p:nvPr/>
              </p:nvSpPr>
              <p:spPr bwMode="auto">
                <a:xfrm>
                  <a:off x="3634" y="2787"/>
                  <a:ext cx="64" cy="67"/>
                </a:xfrm>
                <a:custGeom>
                  <a:avLst/>
                  <a:gdLst>
                    <a:gd name="T0" fmla="*/ 0 w 64"/>
                    <a:gd name="T1" fmla="*/ 12 h 67"/>
                    <a:gd name="T2" fmla="*/ 22 w 64"/>
                    <a:gd name="T3" fmla="*/ 67 h 67"/>
                    <a:gd name="T4" fmla="*/ 64 w 64"/>
                    <a:gd name="T5" fmla="*/ 45 h 67"/>
                    <a:gd name="T6" fmla="*/ 48 w 64"/>
                    <a:gd name="T7" fmla="*/ 0 h 67"/>
                    <a:gd name="T8" fmla="*/ 0 w 64"/>
                    <a:gd name="T9" fmla="*/ 12 h 67"/>
                    <a:gd name="T10" fmla="*/ 0 w 64"/>
                    <a:gd name="T11" fmla="*/ 12 h 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"/>
                    <a:gd name="T19" fmla="*/ 0 h 67"/>
                    <a:gd name="T20" fmla="*/ 64 w 64"/>
                    <a:gd name="T21" fmla="*/ 67 h 6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" h="67">
                      <a:moveTo>
                        <a:pt x="0" y="12"/>
                      </a:moveTo>
                      <a:lnTo>
                        <a:pt x="22" y="67"/>
                      </a:lnTo>
                      <a:lnTo>
                        <a:pt x="64" y="45"/>
                      </a:lnTo>
                      <a:lnTo>
                        <a:pt x="48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5" name="Freeform 91"/>
                <p:cNvSpPr>
                  <a:spLocks/>
                </p:cNvSpPr>
                <p:nvPr/>
              </p:nvSpPr>
              <p:spPr bwMode="auto">
                <a:xfrm>
                  <a:off x="3393" y="2769"/>
                  <a:ext cx="450" cy="281"/>
                </a:xfrm>
                <a:custGeom>
                  <a:avLst/>
                  <a:gdLst>
                    <a:gd name="T0" fmla="*/ 191 w 450"/>
                    <a:gd name="T1" fmla="*/ 35 h 281"/>
                    <a:gd name="T2" fmla="*/ 241 w 450"/>
                    <a:gd name="T3" fmla="*/ 80 h 281"/>
                    <a:gd name="T4" fmla="*/ 233 w 450"/>
                    <a:gd name="T5" fmla="*/ 94 h 281"/>
                    <a:gd name="T6" fmla="*/ 179 w 450"/>
                    <a:gd name="T7" fmla="*/ 89 h 281"/>
                    <a:gd name="T8" fmla="*/ 229 w 450"/>
                    <a:gd name="T9" fmla="*/ 118 h 281"/>
                    <a:gd name="T10" fmla="*/ 294 w 450"/>
                    <a:gd name="T11" fmla="*/ 128 h 281"/>
                    <a:gd name="T12" fmla="*/ 364 w 450"/>
                    <a:gd name="T13" fmla="*/ 68 h 281"/>
                    <a:gd name="T14" fmla="*/ 426 w 450"/>
                    <a:gd name="T15" fmla="*/ 50 h 281"/>
                    <a:gd name="T16" fmla="*/ 435 w 450"/>
                    <a:gd name="T17" fmla="*/ 68 h 281"/>
                    <a:gd name="T18" fmla="*/ 396 w 450"/>
                    <a:gd name="T19" fmla="*/ 104 h 281"/>
                    <a:gd name="T20" fmla="*/ 444 w 450"/>
                    <a:gd name="T21" fmla="*/ 98 h 281"/>
                    <a:gd name="T22" fmla="*/ 400 w 450"/>
                    <a:gd name="T23" fmla="*/ 139 h 281"/>
                    <a:gd name="T24" fmla="*/ 420 w 450"/>
                    <a:gd name="T25" fmla="*/ 170 h 281"/>
                    <a:gd name="T26" fmla="*/ 444 w 450"/>
                    <a:gd name="T27" fmla="*/ 176 h 281"/>
                    <a:gd name="T28" fmla="*/ 414 w 450"/>
                    <a:gd name="T29" fmla="*/ 200 h 281"/>
                    <a:gd name="T30" fmla="*/ 450 w 450"/>
                    <a:gd name="T31" fmla="*/ 268 h 281"/>
                    <a:gd name="T32" fmla="*/ 379 w 450"/>
                    <a:gd name="T33" fmla="*/ 235 h 281"/>
                    <a:gd name="T34" fmla="*/ 370 w 450"/>
                    <a:gd name="T35" fmla="*/ 281 h 281"/>
                    <a:gd name="T36" fmla="*/ 339 w 450"/>
                    <a:gd name="T37" fmla="*/ 268 h 281"/>
                    <a:gd name="T38" fmla="*/ 309 w 450"/>
                    <a:gd name="T39" fmla="*/ 281 h 281"/>
                    <a:gd name="T40" fmla="*/ 285 w 450"/>
                    <a:gd name="T41" fmla="*/ 235 h 281"/>
                    <a:gd name="T42" fmla="*/ 209 w 450"/>
                    <a:gd name="T43" fmla="*/ 194 h 281"/>
                    <a:gd name="T44" fmla="*/ 244 w 450"/>
                    <a:gd name="T45" fmla="*/ 185 h 281"/>
                    <a:gd name="T46" fmla="*/ 283 w 450"/>
                    <a:gd name="T47" fmla="*/ 215 h 281"/>
                    <a:gd name="T48" fmla="*/ 274 w 450"/>
                    <a:gd name="T49" fmla="*/ 176 h 281"/>
                    <a:gd name="T50" fmla="*/ 211 w 450"/>
                    <a:gd name="T51" fmla="*/ 144 h 281"/>
                    <a:gd name="T52" fmla="*/ 165 w 450"/>
                    <a:gd name="T53" fmla="*/ 139 h 281"/>
                    <a:gd name="T54" fmla="*/ 141 w 450"/>
                    <a:gd name="T55" fmla="*/ 109 h 281"/>
                    <a:gd name="T56" fmla="*/ 104 w 450"/>
                    <a:gd name="T57" fmla="*/ 118 h 281"/>
                    <a:gd name="T58" fmla="*/ 98 w 450"/>
                    <a:gd name="T59" fmla="*/ 150 h 281"/>
                    <a:gd name="T60" fmla="*/ 35 w 450"/>
                    <a:gd name="T61" fmla="*/ 185 h 281"/>
                    <a:gd name="T62" fmla="*/ 9 w 450"/>
                    <a:gd name="T63" fmla="*/ 165 h 281"/>
                    <a:gd name="T64" fmla="*/ 0 w 450"/>
                    <a:gd name="T65" fmla="*/ 68 h 281"/>
                    <a:gd name="T66" fmla="*/ 9 w 450"/>
                    <a:gd name="T67" fmla="*/ 0 h 281"/>
                    <a:gd name="T68" fmla="*/ 191 w 450"/>
                    <a:gd name="T69" fmla="*/ 35 h 281"/>
                    <a:gd name="T70" fmla="*/ 191 w 450"/>
                    <a:gd name="T71" fmla="*/ 35 h 28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50"/>
                    <a:gd name="T109" fmla="*/ 0 h 281"/>
                    <a:gd name="T110" fmla="*/ 450 w 450"/>
                    <a:gd name="T111" fmla="*/ 281 h 28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50" h="281">
                      <a:moveTo>
                        <a:pt x="191" y="35"/>
                      </a:moveTo>
                      <a:lnTo>
                        <a:pt x="241" y="80"/>
                      </a:lnTo>
                      <a:lnTo>
                        <a:pt x="233" y="94"/>
                      </a:lnTo>
                      <a:lnTo>
                        <a:pt x="179" y="89"/>
                      </a:lnTo>
                      <a:lnTo>
                        <a:pt x="229" y="118"/>
                      </a:lnTo>
                      <a:lnTo>
                        <a:pt x="294" y="128"/>
                      </a:lnTo>
                      <a:lnTo>
                        <a:pt x="364" y="68"/>
                      </a:lnTo>
                      <a:lnTo>
                        <a:pt x="426" y="50"/>
                      </a:lnTo>
                      <a:lnTo>
                        <a:pt x="435" y="68"/>
                      </a:lnTo>
                      <a:lnTo>
                        <a:pt x="396" y="104"/>
                      </a:lnTo>
                      <a:lnTo>
                        <a:pt x="444" y="98"/>
                      </a:lnTo>
                      <a:lnTo>
                        <a:pt x="400" y="139"/>
                      </a:lnTo>
                      <a:lnTo>
                        <a:pt x="420" y="170"/>
                      </a:lnTo>
                      <a:lnTo>
                        <a:pt x="444" y="176"/>
                      </a:lnTo>
                      <a:lnTo>
                        <a:pt x="414" y="200"/>
                      </a:lnTo>
                      <a:lnTo>
                        <a:pt x="450" y="268"/>
                      </a:lnTo>
                      <a:lnTo>
                        <a:pt x="379" y="235"/>
                      </a:lnTo>
                      <a:lnTo>
                        <a:pt x="370" y="281"/>
                      </a:lnTo>
                      <a:lnTo>
                        <a:pt x="339" y="268"/>
                      </a:lnTo>
                      <a:lnTo>
                        <a:pt x="309" y="281"/>
                      </a:lnTo>
                      <a:lnTo>
                        <a:pt x="285" y="235"/>
                      </a:lnTo>
                      <a:lnTo>
                        <a:pt x="209" y="194"/>
                      </a:lnTo>
                      <a:lnTo>
                        <a:pt x="244" y="185"/>
                      </a:lnTo>
                      <a:lnTo>
                        <a:pt x="283" y="215"/>
                      </a:lnTo>
                      <a:lnTo>
                        <a:pt x="274" y="176"/>
                      </a:lnTo>
                      <a:lnTo>
                        <a:pt x="211" y="144"/>
                      </a:lnTo>
                      <a:lnTo>
                        <a:pt x="165" y="139"/>
                      </a:lnTo>
                      <a:lnTo>
                        <a:pt x="141" y="109"/>
                      </a:lnTo>
                      <a:lnTo>
                        <a:pt x="104" y="118"/>
                      </a:lnTo>
                      <a:lnTo>
                        <a:pt x="98" y="150"/>
                      </a:lnTo>
                      <a:lnTo>
                        <a:pt x="35" y="185"/>
                      </a:lnTo>
                      <a:lnTo>
                        <a:pt x="9" y="165"/>
                      </a:lnTo>
                      <a:lnTo>
                        <a:pt x="0" y="68"/>
                      </a:lnTo>
                      <a:lnTo>
                        <a:pt x="9" y="0"/>
                      </a:lnTo>
                      <a:lnTo>
                        <a:pt x="191" y="35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6" name="Freeform 92"/>
                <p:cNvSpPr>
                  <a:spLocks/>
                </p:cNvSpPr>
                <p:nvPr/>
              </p:nvSpPr>
              <p:spPr bwMode="auto">
                <a:xfrm>
                  <a:off x="3484" y="2528"/>
                  <a:ext cx="335" cy="482"/>
                </a:xfrm>
                <a:custGeom>
                  <a:avLst/>
                  <a:gdLst>
                    <a:gd name="T0" fmla="*/ 335 w 335"/>
                    <a:gd name="T1" fmla="*/ 165 h 482"/>
                    <a:gd name="T2" fmla="*/ 277 w 335"/>
                    <a:gd name="T3" fmla="*/ 200 h 482"/>
                    <a:gd name="T4" fmla="*/ 259 w 335"/>
                    <a:gd name="T5" fmla="*/ 259 h 482"/>
                    <a:gd name="T6" fmla="*/ 309 w 335"/>
                    <a:gd name="T7" fmla="*/ 435 h 482"/>
                    <a:gd name="T8" fmla="*/ 273 w 335"/>
                    <a:gd name="T9" fmla="*/ 482 h 482"/>
                    <a:gd name="T10" fmla="*/ 227 w 335"/>
                    <a:gd name="T11" fmla="*/ 426 h 482"/>
                    <a:gd name="T12" fmla="*/ 107 w 335"/>
                    <a:gd name="T13" fmla="*/ 350 h 482"/>
                    <a:gd name="T14" fmla="*/ 150 w 335"/>
                    <a:gd name="T15" fmla="*/ 359 h 482"/>
                    <a:gd name="T16" fmla="*/ 257 w 335"/>
                    <a:gd name="T17" fmla="*/ 435 h 482"/>
                    <a:gd name="T18" fmla="*/ 240 w 335"/>
                    <a:gd name="T19" fmla="*/ 391 h 482"/>
                    <a:gd name="T20" fmla="*/ 188 w 335"/>
                    <a:gd name="T21" fmla="*/ 361 h 482"/>
                    <a:gd name="T22" fmla="*/ 194 w 335"/>
                    <a:gd name="T23" fmla="*/ 291 h 482"/>
                    <a:gd name="T24" fmla="*/ 142 w 335"/>
                    <a:gd name="T25" fmla="*/ 285 h 482"/>
                    <a:gd name="T26" fmla="*/ 53 w 335"/>
                    <a:gd name="T27" fmla="*/ 291 h 482"/>
                    <a:gd name="T28" fmla="*/ 0 w 335"/>
                    <a:gd name="T29" fmla="*/ 248 h 482"/>
                    <a:gd name="T30" fmla="*/ 29 w 335"/>
                    <a:gd name="T31" fmla="*/ 235 h 482"/>
                    <a:gd name="T32" fmla="*/ 83 w 335"/>
                    <a:gd name="T33" fmla="*/ 265 h 482"/>
                    <a:gd name="T34" fmla="*/ 150 w 335"/>
                    <a:gd name="T35" fmla="*/ 259 h 482"/>
                    <a:gd name="T36" fmla="*/ 98 w 335"/>
                    <a:gd name="T37" fmla="*/ 197 h 482"/>
                    <a:gd name="T38" fmla="*/ 127 w 335"/>
                    <a:gd name="T39" fmla="*/ 184 h 482"/>
                    <a:gd name="T40" fmla="*/ 142 w 335"/>
                    <a:gd name="T41" fmla="*/ 209 h 482"/>
                    <a:gd name="T42" fmla="*/ 175 w 335"/>
                    <a:gd name="T43" fmla="*/ 197 h 482"/>
                    <a:gd name="T44" fmla="*/ 137 w 335"/>
                    <a:gd name="T45" fmla="*/ 141 h 482"/>
                    <a:gd name="T46" fmla="*/ 120 w 335"/>
                    <a:gd name="T47" fmla="*/ 111 h 482"/>
                    <a:gd name="T48" fmla="*/ 164 w 335"/>
                    <a:gd name="T49" fmla="*/ 24 h 482"/>
                    <a:gd name="T50" fmla="*/ 240 w 335"/>
                    <a:gd name="T51" fmla="*/ 0 h 482"/>
                    <a:gd name="T52" fmla="*/ 305 w 335"/>
                    <a:gd name="T53" fmla="*/ 34 h 482"/>
                    <a:gd name="T54" fmla="*/ 335 w 335"/>
                    <a:gd name="T55" fmla="*/ 165 h 482"/>
                    <a:gd name="T56" fmla="*/ 335 w 335"/>
                    <a:gd name="T57" fmla="*/ 165 h 48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35"/>
                    <a:gd name="T88" fmla="*/ 0 h 482"/>
                    <a:gd name="T89" fmla="*/ 335 w 335"/>
                    <a:gd name="T90" fmla="*/ 482 h 48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35" h="482">
                      <a:moveTo>
                        <a:pt x="335" y="165"/>
                      </a:moveTo>
                      <a:lnTo>
                        <a:pt x="277" y="200"/>
                      </a:lnTo>
                      <a:lnTo>
                        <a:pt x="259" y="259"/>
                      </a:lnTo>
                      <a:lnTo>
                        <a:pt x="309" y="435"/>
                      </a:lnTo>
                      <a:lnTo>
                        <a:pt x="273" y="482"/>
                      </a:lnTo>
                      <a:lnTo>
                        <a:pt x="227" y="426"/>
                      </a:lnTo>
                      <a:lnTo>
                        <a:pt x="107" y="350"/>
                      </a:lnTo>
                      <a:lnTo>
                        <a:pt x="150" y="359"/>
                      </a:lnTo>
                      <a:lnTo>
                        <a:pt x="257" y="435"/>
                      </a:lnTo>
                      <a:lnTo>
                        <a:pt x="240" y="391"/>
                      </a:lnTo>
                      <a:lnTo>
                        <a:pt x="188" y="361"/>
                      </a:lnTo>
                      <a:lnTo>
                        <a:pt x="194" y="291"/>
                      </a:lnTo>
                      <a:lnTo>
                        <a:pt x="142" y="285"/>
                      </a:lnTo>
                      <a:lnTo>
                        <a:pt x="53" y="291"/>
                      </a:lnTo>
                      <a:lnTo>
                        <a:pt x="0" y="248"/>
                      </a:lnTo>
                      <a:lnTo>
                        <a:pt x="29" y="235"/>
                      </a:lnTo>
                      <a:lnTo>
                        <a:pt x="83" y="265"/>
                      </a:lnTo>
                      <a:lnTo>
                        <a:pt x="150" y="259"/>
                      </a:lnTo>
                      <a:lnTo>
                        <a:pt x="98" y="197"/>
                      </a:lnTo>
                      <a:lnTo>
                        <a:pt x="127" y="184"/>
                      </a:lnTo>
                      <a:lnTo>
                        <a:pt x="142" y="209"/>
                      </a:lnTo>
                      <a:lnTo>
                        <a:pt x="175" y="197"/>
                      </a:lnTo>
                      <a:lnTo>
                        <a:pt x="137" y="141"/>
                      </a:lnTo>
                      <a:lnTo>
                        <a:pt x="120" y="111"/>
                      </a:lnTo>
                      <a:lnTo>
                        <a:pt x="164" y="24"/>
                      </a:lnTo>
                      <a:lnTo>
                        <a:pt x="240" y="0"/>
                      </a:lnTo>
                      <a:lnTo>
                        <a:pt x="305" y="34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7" name="Freeform 93"/>
                <p:cNvSpPr>
                  <a:spLocks/>
                </p:cNvSpPr>
                <p:nvPr/>
              </p:nvSpPr>
              <p:spPr bwMode="auto">
                <a:xfrm>
                  <a:off x="3678" y="2610"/>
                  <a:ext cx="83" cy="233"/>
                </a:xfrm>
                <a:custGeom>
                  <a:avLst/>
                  <a:gdLst>
                    <a:gd name="T0" fmla="*/ 54 w 83"/>
                    <a:gd name="T1" fmla="*/ 0 h 233"/>
                    <a:gd name="T2" fmla="*/ 44 w 83"/>
                    <a:gd name="T3" fmla="*/ 50 h 233"/>
                    <a:gd name="T4" fmla="*/ 83 w 83"/>
                    <a:gd name="T5" fmla="*/ 68 h 233"/>
                    <a:gd name="T6" fmla="*/ 83 w 83"/>
                    <a:gd name="T7" fmla="*/ 118 h 233"/>
                    <a:gd name="T8" fmla="*/ 83 w 83"/>
                    <a:gd name="T9" fmla="*/ 194 h 233"/>
                    <a:gd name="T10" fmla="*/ 79 w 83"/>
                    <a:gd name="T11" fmla="*/ 233 h 233"/>
                    <a:gd name="T12" fmla="*/ 46 w 83"/>
                    <a:gd name="T13" fmla="*/ 127 h 233"/>
                    <a:gd name="T14" fmla="*/ 18 w 83"/>
                    <a:gd name="T15" fmla="*/ 63 h 233"/>
                    <a:gd name="T16" fmla="*/ 0 w 83"/>
                    <a:gd name="T17" fmla="*/ 29 h 233"/>
                    <a:gd name="T18" fmla="*/ 54 w 83"/>
                    <a:gd name="T19" fmla="*/ 0 h 233"/>
                    <a:gd name="T20" fmla="*/ 54 w 83"/>
                    <a:gd name="T21" fmla="*/ 0 h 2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3"/>
                    <a:gd name="T34" fmla="*/ 0 h 233"/>
                    <a:gd name="T35" fmla="*/ 83 w 83"/>
                    <a:gd name="T36" fmla="*/ 233 h 2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3" h="233">
                      <a:moveTo>
                        <a:pt x="54" y="0"/>
                      </a:moveTo>
                      <a:lnTo>
                        <a:pt x="44" y="50"/>
                      </a:lnTo>
                      <a:lnTo>
                        <a:pt x="83" y="68"/>
                      </a:lnTo>
                      <a:lnTo>
                        <a:pt x="83" y="118"/>
                      </a:lnTo>
                      <a:lnTo>
                        <a:pt x="83" y="194"/>
                      </a:lnTo>
                      <a:lnTo>
                        <a:pt x="79" y="233"/>
                      </a:lnTo>
                      <a:lnTo>
                        <a:pt x="46" y="127"/>
                      </a:lnTo>
                      <a:lnTo>
                        <a:pt x="18" y="63"/>
                      </a:lnTo>
                      <a:lnTo>
                        <a:pt x="0" y="29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8" name="Freeform 94"/>
                <p:cNvSpPr>
                  <a:spLocks/>
                </p:cNvSpPr>
                <p:nvPr/>
              </p:nvSpPr>
              <p:spPr bwMode="auto">
                <a:xfrm>
                  <a:off x="3672" y="2704"/>
                  <a:ext cx="95" cy="124"/>
                </a:xfrm>
                <a:custGeom>
                  <a:avLst/>
                  <a:gdLst>
                    <a:gd name="T0" fmla="*/ 78 w 95"/>
                    <a:gd name="T1" fmla="*/ 9 h 124"/>
                    <a:gd name="T2" fmla="*/ 30 w 95"/>
                    <a:gd name="T3" fmla="*/ 0 h 124"/>
                    <a:gd name="T4" fmla="*/ 0 w 95"/>
                    <a:gd name="T5" fmla="*/ 56 h 124"/>
                    <a:gd name="T6" fmla="*/ 52 w 95"/>
                    <a:gd name="T7" fmla="*/ 56 h 124"/>
                    <a:gd name="T8" fmla="*/ 74 w 95"/>
                    <a:gd name="T9" fmla="*/ 120 h 124"/>
                    <a:gd name="T10" fmla="*/ 95 w 95"/>
                    <a:gd name="T11" fmla="*/ 124 h 124"/>
                    <a:gd name="T12" fmla="*/ 82 w 95"/>
                    <a:gd name="T13" fmla="*/ 63 h 124"/>
                    <a:gd name="T14" fmla="*/ 61 w 95"/>
                    <a:gd name="T15" fmla="*/ 39 h 124"/>
                    <a:gd name="T16" fmla="*/ 78 w 95"/>
                    <a:gd name="T17" fmla="*/ 9 h 124"/>
                    <a:gd name="T18" fmla="*/ 78 w 95"/>
                    <a:gd name="T19" fmla="*/ 9 h 1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"/>
                    <a:gd name="T31" fmla="*/ 0 h 124"/>
                    <a:gd name="T32" fmla="*/ 95 w 95"/>
                    <a:gd name="T33" fmla="*/ 124 h 1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" h="124">
                      <a:moveTo>
                        <a:pt x="78" y="9"/>
                      </a:moveTo>
                      <a:lnTo>
                        <a:pt x="30" y="0"/>
                      </a:lnTo>
                      <a:lnTo>
                        <a:pt x="0" y="56"/>
                      </a:lnTo>
                      <a:lnTo>
                        <a:pt x="52" y="56"/>
                      </a:lnTo>
                      <a:lnTo>
                        <a:pt x="74" y="120"/>
                      </a:lnTo>
                      <a:lnTo>
                        <a:pt x="95" y="124"/>
                      </a:lnTo>
                      <a:lnTo>
                        <a:pt x="82" y="63"/>
                      </a:lnTo>
                      <a:lnTo>
                        <a:pt x="61" y="39"/>
                      </a:lnTo>
                      <a:lnTo>
                        <a:pt x="78" y="9"/>
                      </a:lnTo>
                      <a:close/>
                    </a:path>
                  </a:pathLst>
                </a:custGeom>
                <a:solidFill>
                  <a:srgbClr val="755E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49" name="Freeform 95"/>
                <p:cNvSpPr>
                  <a:spLocks/>
                </p:cNvSpPr>
                <p:nvPr/>
              </p:nvSpPr>
              <p:spPr bwMode="auto">
                <a:xfrm>
                  <a:off x="3656" y="2750"/>
                  <a:ext cx="55" cy="54"/>
                </a:xfrm>
                <a:custGeom>
                  <a:avLst/>
                  <a:gdLst>
                    <a:gd name="T0" fmla="*/ 55 w 55"/>
                    <a:gd name="T1" fmla="*/ 17 h 54"/>
                    <a:gd name="T2" fmla="*/ 26 w 55"/>
                    <a:gd name="T3" fmla="*/ 54 h 54"/>
                    <a:gd name="T4" fmla="*/ 0 w 55"/>
                    <a:gd name="T5" fmla="*/ 43 h 54"/>
                    <a:gd name="T6" fmla="*/ 22 w 55"/>
                    <a:gd name="T7" fmla="*/ 0 h 54"/>
                    <a:gd name="T8" fmla="*/ 55 w 55"/>
                    <a:gd name="T9" fmla="*/ 17 h 54"/>
                    <a:gd name="T10" fmla="*/ 55 w 55"/>
                    <a:gd name="T11" fmla="*/ 17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5"/>
                    <a:gd name="T19" fmla="*/ 0 h 54"/>
                    <a:gd name="T20" fmla="*/ 55 w 55"/>
                    <a:gd name="T21" fmla="*/ 54 h 5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5" h="54">
                      <a:moveTo>
                        <a:pt x="55" y="17"/>
                      </a:moveTo>
                      <a:lnTo>
                        <a:pt x="26" y="54"/>
                      </a:lnTo>
                      <a:lnTo>
                        <a:pt x="0" y="43"/>
                      </a:lnTo>
                      <a:lnTo>
                        <a:pt x="22" y="0"/>
                      </a:lnTo>
                      <a:lnTo>
                        <a:pt x="55" y="17"/>
                      </a:lnTo>
                      <a:close/>
                    </a:path>
                  </a:pathLst>
                </a:custGeom>
                <a:solidFill>
                  <a:srgbClr val="D4C2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0" name="Freeform 96"/>
                <p:cNvSpPr>
                  <a:spLocks/>
                </p:cNvSpPr>
                <p:nvPr/>
              </p:nvSpPr>
              <p:spPr bwMode="auto">
                <a:xfrm>
                  <a:off x="3258" y="2860"/>
                  <a:ext cx="50" cy="37"/>
                </a:xfrm>
                <a:custGeom>
                  <a:avLst/>
                  <a:gdLst>
                    <a:gd name="T0" fmla="*/ 0 w 50"/>
                    <a:gd name="T1" fmla="*/ 20 h 37"/>
                    <a:gd name="T2" fmla="*/ 30 w 50"/>
                    <a:gd name="T3" fmla="*/ 0 h 37"/>
                    <a:gd name="T4" fmla="*/ 50 w 50"/>
                    <a:gd name="T5" fmla="*/ 18 h 37"/>
                    <a:gd name="T6" fmla="*/ 15 w 50"/>
                    <a:gd name="T7" fmla="*/ 37 h 37"/>
                    <a:gd name="T8" fmla="*/ 0 w 50"/>
                    <a:gd name="T9" fmla="*/ 20 h 37"/>
                    <a:gd name="T10" fmla="*/ 0 w 50"/>
                    <a:gd name="T11" fmla="*/ 20 h 3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0"/>
                    <a:gd name="T19" fmla="*/ 0 h 37"/>
                    <a:gd name="T20" fmla="*/ 50 w 50"/>
                    <a:gd name="T21" fmla="*/ 37 h 3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0" h="37">
                      <a:moveTo>
                        <a:pt x="0" y="20"/>
                      </a:moveTo>
                      <a:lnTo>
                        <a:pt x="30" y="0"/>
                      </a:lnTo>
                      <a:lnTo>
                        <a:pt x="50" y="18"/>
                      </a:lnTo>
                      <a:lnTo>
                        <a:pt x="15" y="37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1" name="Freeform 97"/>
                <p:cNvSpPr>
                  <a:spLocks/>
                </p:cNvSpPr>
                <p:nvPr/>
              </p:nvSpPr>
              <p:spPr bwMode="auto">
                <a:xfrm>
                  <a:off x="3297" y="2849"/>
                  <a:ext cx="76" cy="77"/>
                </a:xfrm>
                <a:custGeom>
                  <a:avLst/>
                  <a:gdLst>
                    <a:gd name="T0" fmla="*/ 66 w 76"/>
                    <a:gd name="T1" fmla="*/ 0 h 77"/>
                    <a:gd name="T2" fmla="*/ 26 w 76"/>
                    <a:gd name="T3" fmla="*/ 44 h 77"/>
                    <a:gd name="T4" fmla="*/ 0 w 76"/>
                    <a:gd name="T5" fmla="*/ 51 h 77"/>
                    <a:gd name="T6" fmla="*/ 35 w 76"/>
                    <a:gd name="T7" fmla="*/ 77 h 77"/>
                    <a:gd name="T8" fmla="*/ 76 w 76"/>
                    <a:gd name="T9" fmla="*/ 51 h 77"/>
                    <a:gd name="T10" fmla="*/ 66 w 76"/>
                    <a:gd name="T11" fmla="*/ 0 h 77"/>
                    <a:gd name="T12" fmla="*/ 66 w 76"/>
                    <a:gd name="T13" fmla="*/ 0 h 7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6"/>
                    <a:gd name="T22" fmla="*/ 0 h 77"/>
                    <a:gd name="T23" fmla="*/ 76 w 76"/>
                    <a:gd name="T24" fmla="*/ 77 h 7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6" h="77">
                      <a:moveTo>
                        <a:pt x="66" y="0"/>
                      </a:moveTo>
                      <a:lnTo>
                        <a:pt x="26" y="44"/>
                      </a:lnTo>
                      <a:lnTo>
                        <a:pt x="0" y="51"/>
                      </a:lnTo>
                      <a:lnTo>
                        <a:pt x="35" y="77"/>
                      </a:lnTo>
                      <a:lnTo>
                        <a:pt x="76" y="51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2" name="Freeform 98"/>
                <p:cNvSpPr>
                  <a:spLocks/>
                </p:cNvSpPr>
                <p:nvPr/>
              </p:nvSpPr>
              <p:spPr bwMode="auto">
                <a:xfrm>
                  <a:off x="3267" y="2693"/>
                  <a:ext cx="100" cy="131"/>
                </a:xfrm>
                <a:custGeom>
                  <a:avLst/>
                  <a:gdLst>
                    <a:gd name="T0" fmla="*/ 96 w 100"/>
                    <a:gd name="T1" fmla="*/ 30 h 131"/>
                    <a:gd name="T2" fmla="*/ 100 w 100"/>
                    <a:gd name="T3" fmla="*/ 94 h 131"/>
                    <a:gd name="T4" fmla="*/ 58 w 100"/>
                    <a:gd name="T5" fmla="*/ 131 h 131"/>
                    <a:gd name="T6" fmla="*/ 17 w 100"/>
                    <a:gd name="T7" fmla="*/ 126 h 131"/>
                    <a:gd name="T8" fmla="*/ 0 w 100"/>
                    <a:gd name="T9" fmla="*/ 76 h 131"/>
                    <a:gd name="T10" fmla="*/ 21 w 100"/>
                    <a:gd name="T11" fmla="*/ 11 h 131"/>
                    <a:gd name="T12" fmla="*/ 80 w 100"/>
                    <a:gd name="T13" fmla="*/ 0 h 131"/>
                    <a:gd name="T14" fmla="*/ 96 w 100"/>
                    <a:gd name="T15" fmla="*/ 30 h 131"/>
                    <a:gd name="T16" fmla="*/ 96 w 100"/>
                    <a:gd name="T17" fmla="*/ 30 h 1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"/>
                    <a:gd name="T28" fmla="*/ 0 h 131"/>
                    <a:gd name="T29" fmla="*/ 100 w 100"/>
                    <a:gd name="T30" fmla="*/ 131 h 1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" h="131">
                      <a:moveTo>
                        <a:pt x="96" y="30"/>
                      </a:moveTo>
                      <a:lnTo>
                        <a:pt x="100" y="94"/>
                      </a:lnTo>
                      <a:lnTo>
                        <a:pt x="58" y="131"/>
                      </a:lnTo>
                      <a:lnTo>
                        <a:pt x="17" y="126"/>
                      </a:lnTo>
                      <a:lnTo>
                        <a:pt x="0" y="76"/>
                      </a:lnTo>
                      <a:lnTo>
                        <a:pt x="21" y="11"/>
                      </a:lnTo>
                      <a:lnTo>
                        <a:pt x="80" y="0"/>
                      </a:lnTo>
                      <a:lnTo>
                        <a:pt x="96" y="30"/>
                      </a:lnTo>
                      <a:close/>
                    </a:path>
                  </a:pathLst>
                </a:custGeom>
                <a:solidFill>
                  <a:srgbClr val="CFC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3" name="Freeform 99"/>
                <p:cNvSpPr>
                  <a:spLocks/>
                </p:cNvSpPr>
                <p:nvPr/>
              </p:nvSpPr>
              <p:spPr bwMode="auto">
                <a:xfrm>
                  <a:off x="3101" y="2630"/>
                  <a:ext cx="76" cy="109"/>
                </a:xfrm>
                <a:custGeom>
                  <a:avLst/>
                  <a:gdLst>
                    <a:gd name="T0" fmla="*/ 11 w 76"/>
                    <a:gd name="T1" fmla="*/ 0 h 109"/>
                    <a:gd name="T2" fmla="*/ 48 w 76"/>
                    <a:gd name="T3" fmla="*/ 17 h 109"/>
                    <a:gd name="T4" fmla="*/ 42 w 76"/>
                    <a:gd name="T5" fmla="*/ 45 h 109"/>
                    <a:gd name="T6" fmla="*/ 76 w 76"/>
                    <a:gd name="T7" fmla="*/ 72 h 109"/>
                    <a:gd name="T8" fmla="*/ 76 w 76"/>
                    <a:gd name="T9" fmla="*/ 109 h 109"/>
                    <a:gd name="T10" fmla="*/ 48 w 76"/>
                    <a:gd name="T11" fmla="*/ 98 h 109"/>
                    <a:gd name="T12" fmla="*/ 26 w 76"/>
                    <a:gd name="T13" fmla="*/ 54 h 109"/>
                    <a:gd name="T14" fmla="*/ 0 w 76"/>
                    <a:gd name="T15" fmla="*/ 43 h 109"/>
                    <a:gd name="T16" fmla="*/ 11 w 76"/>
                    <a:gd name="T17" fmla="*/ 0 h 109"/>
                    <a:gd name="T18" fmla="*/ 11 w 76"/>
                    <a:gd name="T19" fmla="*/ 0 h 10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6"/>
                    <a:gd name="T31" fmla="*/ 0 h 109"/>
                    <a:gd name="T32" fmla="*/ 76 w 76"/>
                    <a:gd name="T33" fmla="*/ 109 h 10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6" h="109">
                      <a:moveTo>
                        <a:pt x="11" y="0"/>
                      </a:moveTo>
                      <a:lnTo>
                        <a:pt x="48" y="17"/>
                      </a:lnTo>
                      <a:lnTo>
                        <a:pt x="42" y="45"/>
                      </a:lnTo>
                      <a:lnTo>
                        <a:pt x="76" y="72"/>
                      </a:lnTo>
                      <a:lnTo>
                        <a:pt x="76" y="109"/>
                      </a:lnTo>
                      <a:lnTo>
                        <a:pt x="48" y="98"/>
                      </a:lnTo>
                      <a:lnTo>
                        <a:pt x="26" y="54"/>
                      </a:lnTo>
                      <a:lnTo>
                        <a:pt x="0" y="4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ADB3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4" name="Freeform 100"/>
                <p:cNvSpPr>
                  <a:spLocks/>
                </p:cNvSpPr>
                <p:nvPr/>
              </p:nvSpPr>
              <p:spPr bwMode="auto">
                <a:xfrm>
                  <a:off x="3288" y="2843"/>
                  <a:ext cx="66" cy="57"/>
                </a:xfrm>
                <a:custGeom>
                  <a:avLst/>
                  <a:gdLst>
                    <a:gd name="T0" fmla="*/ 50 w 66"/>
                    <a:gd name="T1" fmla="*/ 57 h 57"/>
                    <a:gd name="T2" fmla="*/ 0 w 66"/>
                    <a:gd name="T3" fmla="*/ 28 h 57"/>
                    <a:gd name="T4" fmla="*/ 37 w 66"/>
                    <a:gd name="T5" fmla="*/ 0 h 57"/>
                    <a:gd name="T6" fmla="*/ 66 w 66"/>
                    <a:gd name="T7" fmla="*/ 6 h 57"/>
                    <a:gd name="T8" fmla="*/ 50 w 66"/>
                    <a:gd name="T9" fmla="*/ 57 h 57"/>
                    <a:gd name="T10" fmla="*/ 50 w 66"/>
                    <a:gd name="T11" fmla="*/ 57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"/>
                    <a:gd name="T19" fmla="*/ 0 h 57"/>
                    <a:gd name="T20" fmla="*/ 66 w 66"/>
                    <a:gd name="T21" fmla="*/ 57 h 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" h="57">
                      <a:moveTo>
                        <a:pt x="50" y="57"/>
                      </a:moveTo>
                      <a:lnTo>
                        <a:pt x="0" y="28"/>
                      </a:lnTo>
                      <a:lnTo>
                        <a:pt x="37" y="0"/>
                      </a:lnTo>
                      <a:lnTo>
                        <a:pt x="66" y="6"/>
                      </a:lnTo>
                      <a:lnTo>
                        <a:pt x="50" y="57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5" name="Freeform 101"/>
                <p:cNvSpPr>
                  <a:spLocks/>
                </p:cNvSpPr>
                <p:nvPr/>
              </p:nvSpPr>
              <p:spPr bwMode="auto">
                <a:xfrm>
                  <a:off x="3225" y="2730"/>
                  <a:ext cx="151" cy="157"/>
                </a:xfrm>
                <a:custGeom>
                  <a:avLst/>
                  <a:gdLst>
                    <a:gd name="T0" fmla="*/ 74 w 151"/>
                    <a:gd name="T1" fmla="*/ 0 h 157"/>
                    <a:gd name="T2" fmla="*/ 63 w 151"/>
                    <a:gd name="T3" fmla="*/ 65 h 157"/>
                    <a:gd name="T4" fmla="*/ 92 w 151"/>
                    <a:gd name="T5" fmla="*/ 83 h 157"/>
                    <a:gd name="T6" fmla="*/ 151 w 151"/>
                    <a:gd name="T7" fmla="*/ 28 h 157"/>
                    <a:gd name="T8" fmla="*/ 142 w 151"/>
                    <a:gd name="T9" fmla="*/ 102 h 157"/>
                    <a:gd name="T10" fmla="*/ 113 w 151"/>
                    <a:gd name="T11" fmla="*/ 137 h 157"/>
                    <a:gd name="T12" fmla="*/ 103 w 151"/>
                    <a:gd name="T13" fmla="*/ 157 h 157"/>
                    <a:gd name="T14" fmla="*/ 63 w 151"/>
                    <a:gd name="T15" fmla="*/ 137 h 157"/>
                    <a:gd name="T16" fmla="*/ 68 w 151"/>
                    <a:gd name="T17" fmla="*/ 104 h 157"/>
                    <a:gd name="T18" fmla="*/ 0 w 151"/>
                    <a:gd name="T19" fmla="*/ 113 h 157"/>
                    <a:gd name="T20" fmla="*/ 33 w 151"/>
                    <a:gd name="T21" fmla="*/ 72 h 157"/>
                    <a:gd name="T22" fmla="*/ 22 w 151"/>
                    <a:gd name="T23" fmla="*/ 43 h 157"/>
                    <a:gd name="T24" fmla="*/ 42 w 151"/>
                    <a:gd name="T25" fmla="*/ 4 h 157"/>
                    <a:gd name="T26" fmla="*/ 74 w 151"/>
                    <a:gd name="T27" fmla="*/ 0 h 157"/>
                    <a:gd name="T28" fmla="*/ 74 w 151"/>
                    <a:gd name="T29" fmla="*/ 0 h 1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51"/>
                    <a:gd name="T46" fmla="*/ 0 h 157"/>
                    <a:gd name="T47" fmla="*/ 151 w 151"/>
                    <a:gd name="T48" fmla="*/ 157 h 15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51" h="157">
                      <a:moveTo>
                        <a:pt x="74" y="0"/>
                      </a:moveTo>
                      <a:lnTo>
                        <a:pt x="63" y="65"/>
                      </a:lnTo>
                      <a:lnTo>
                        <a:pt x="92" y="83"/>
                      </a:lnTo>
                      <a:lnTo>
                        <a:pt x="151" y="28"/>
                      </a:lnTo>
                      <a:lnTo>
                        <a:pt x="142" y="102"/>
                      </a:lnTo>
                      <a:lnTo>
                        <a:pt x="113" y="137"/>
                      </a:lnTo>
                      <a:lnTo>
                        <a:pt x="103" y="157"/>
                      </a:lnTo>
                      <a:lnTo>
                        <a:pt x="63" y="137"/>
                      </a:lnTo>
                      <a:lnTo>
                        <a:pt x="68" y="104"/>
                      </a:lnTo>
                      <a:lnTo>
                        <a:pt x="0" y="113"/>
                      </a:lnTo>
                      <a:lnTo>
                        <a:pt x="33" y="72"/>
                      </a:lnTo>
                      <a:lnTo>
                        <a:pt x="22" y="43"/>
                      </a:lnTo>
                      <a:lnTo>
                        <a:pt x="42" y="4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ADB3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6" name="Freeform 102"/>
                <p:cNvSpPr>
                  <a:spLocks/>
                </p:cNvSpPr>
                <p:nvPr/>
              </p:nvSpPr>
              <p:spPr bwMode="auto">
                <a:xfrm>
                  <a:off x="3153" y="2393"/>
                  <a:ext cx="210" cy="365"/>
                </a:xfrm>
                <a:custGeom>
                  <a:avLst/>
                  <a:gdLst>
                    <a:gd name="T0" fmla="*/ 146 w 210"/>
                    <a:gd name="T1" fmla="*/ 76 h 365"/>
                    <a:gd name="T2" fmla="*/ 72 w 210"/>
                    <a:gd name="T3" fmla="*/ 32 h 365"/>
                    <a:gd name="T4" fmla="*/ 49 w 210"/>
                    <a:gd name="T5" fmla="*/ 0 h 365"/>
                    <a:gd name="T6" fmla="*/ 38 w 210"/>
                    <a:gd name="T7" fmla="*/ 39 h 365"/>
                    <a:gd name="T8" fmla="*/ 0 w 210"/>
                    <a:gd name="T9" fmla="*/ 32 h 365"/>
                    <a:gd name="T10" fmla="*/ 5 w 210"/>
                    <a:gd name="T11" fmla="*/ 61 h 365"/>
                    <a:gd name="T12" fmla="*/ 40 w 210"/>
                    <a:gd name="T13" fmla="*/ 91 h 365"/>
                    <a:gd name="T14" fmla="*/ 3 w 210"/>
                    <a:gd name="T15" fmla="*/ 126 h 365"/>
                    <a:gd name="T16" fmla="*/ 16 w 210"/>
                    <a:gd name="T17" fmla="*/ 141 h 365"/>
                    <a:gd name="T18" fmla="*/ 59 w 210"/>
                    <a:gd name="T19" fmla="*/ 111 h 365"/>
                    <a:gd name="T20" fmla="*/ 72 w 210"/>
                    <a:gd name="T21" fmla="*/ 141 h 365"/>
                    <a:gd name="T22" fmla="*/ 25 w 210"/>
                    <a:gd name="T23" fmla="*/ 170 h 365"/>
                    <a:gd name="T24" fmla="*/ 25 w 210"/>
                    <a:gd name="T25" fmla="*/ 224 h 365"/>
                    <a:gd name="T26" fmla="*/ 35 w 210"/>
                    <a:gd name="T27" fmla="*/ 254 h 365"/>
                    <a:gd name="T28" fmla="*/ 5 w 210"/>
                    <a:gd name="T29" fmla="*/ 285 h 365"/>
                    <a:gd name="T30" fmla="*/ 24 w 210"/>
                    <a:gd name="T31" fmla="*/ 319 h 365"/>
                    <a:gd name="T32" fmla="*/ 24 w 210"/>
                    <a:gd name="T33" fmla="*/ 361 h 365"/>
                    <a:gd name="T34" fmla="*/ 59 w 210"/>
                    <a:gd name="T35" fmla="*/ 365 h 365"/>
                    <a:gd name="T36" fmla="*/ 61 w 210"/>
                    <a:gd name="T37" fmla="*/ 324 h 365"/>
                    <a:gd name="T38" fmla="*/ 135 w 210"/>
                    <a:gd name="T39" fmla="*/ 319 h 365"/>
                    <a:gd name="T40" fmla="*/ 188 w 210"/>
                    <a:gd name="T41" fmla="*/ 270 h 365"/>
                    <a:gd name="T42" fmla="*/ 210 w 210"/>
                    <a:gd name="T43" fmla="*/ 217 h 365"/>
                    <a:gd name="T44" fmla="*/ 188 w 210"/>
                    <a:gd name="T45" fmla="*/ 104 h 365"/>
                    <a:gd name="T46" fmla="*/ 146 w 210"/>
                    <a:gd name="T47" fmla="*/ 76 h 365"/>
                    <a:gd name="T48" fmla="*/ 146 w 210"/>
                    <a:gd name="T49" fmla="*/ 76 h 36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0"/>
                    <a:gd name="T76" fmla="*/ 0 h 365"/>
                    <a:gd name="T77" fmla="*/ 210 w 210"/>
                    <a:gd name="T78" fmla="*/ 365 h 36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0" h="365">
                      <a:moveTo>
                        <a:pt x="146" y="76"/>
                      </a:moveTo>
                      <a:lnTo>
                        <a:pt x="72" y="32"/>
                      </a:lnTo>
                      <a:lnTo>
                        <a:pt x="49" y="0"/>
                      </a:lnTo>
                      <a:lnTo>
                        <a:pt x="38" y="39"/>
                      </a:lnTo>
                      <a:lnTo>
                        <a:pt x="0" y="32"/>
                      </a:lnTo>
                      <a:lnTo>
                        <a:pt x="5" y="61"/>
                      </a:lnTo>
                      <a:lnTo>
                        <a:pt x="40" y="91"/>
                      </a:lnTo>
                      <a:lnTo>
                        <a:pt x="3" y="126"/>
                      </a:lnTo>
                      <a:lnTo>
                        <a:pt x="16" y="141"/>
                      </a:lnTo>
                      <a:lnTo>
                        <a:pt x="59" y="111"/>
                      </a:lnTo>
                      <a:lnTo>
                        <a:pt x="72" y="141"/>
                      </a:lnTo>
                      <a:lnTo>
                        <a:pt x="25" y="170"/>
                      </a:lnTo>
                      <a:lnTo>
                        <a:pt x="25" y="224"/>
                      </a:lnTo>
                      <a:lnTo>
                        <a:pt x="35" y="254"/>
                      </a:lnTo>
                      <a:lnTo>
                        <a:pt x="5" y="285"/>
                      </a:lnTo>
                      <a:lnTo>
                        <a:pt x="24" y="319"/>
                      </a:lnTo>
                      <a:lnTo>
                        <a:pt x="24" y="361"/>
                      </a:lnTo>
                      <a:lnTo>
                        <a:pt x="59" y="365"/>
                      </a:lnTo>
                      <a:lnTo>
                        <a:pt x="61" y="324"/>
                      </a:lnTo>
                      <a:lnTo>
                        <a:pt x="135" y="319"/>
                      </a:lnTo>
                      <a:lnTo>
                        <a:pt x="188" y="270"/>
                      </a:lnTo>
                      <a:lnTo>
                        <a:pt x="210" y="217"/>
                      </a:lnTo>
                      <a:lnTo>
                        <a:pt x="188" y="104"/>
                      </a:lnTo>
                      <a:lnTo>
                        <a:pt x="146" y="76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7" name="Freeform 103"/>
                <p:cNvSpPr>
                  <a:spLocks/>
                </p:cNvSpPr>
                <p:nvPr/>
              </p:nvSpPr>
              <p:spPr bwMode="auto">
                <a:xfrm>
                  <a:off x="3258" y="2639"/>
                  <a:ext cx="105" cy="134"/>
                </a:xfrm>
                <a:custGeom>
                  <a:avLst/>
                  <a:gdLst>
                    <a:gd name="T0" fmla="*/ 105 w 105"/>
                    <a:gd name="T1" fmla="*/ 26 h 134"/>
                    <a:gd name="T2" fmla="*/ 59 w 105"/>
                    <a:gd name="T3" fmla="*/ 98 h 134"/>
                    <a:gd name="T4" fmla="*/ 76 w 105"/>
                    <a:gd name="T5" fmla="*/ 121 h 134"/>
                    <a:gd name="T6" fmla="*/ 54 w 105"/>
                    <a:gd name="T7" fmla="*/ 134 h 134"/>
                    <a:gd name="T8" fmla="*/ 0 w 105"/>
                    <a:gd name="T9" fmla="*/ 111 h 134"/>
                    <a:gd name="T10" fmla="*/ 0 w 105"/>
                    <a:gd name="T11" fmla="*/ 65 h 134"/>
                    <a:gd name="T12" fmla="*/ 39 w 105"/>
                    <a:gd name="T13" fmla="*/ 30 h 134"/>
                    <a:gd name="T14" fmla="*/ 11 w 105"/>
                    <a:gd name="T15" fmla="*/ 24 h 134"/>
                    <a:gd name="T16" fmla="*/ 35 w 105"/>
                    <a:gd name="T17" fmla="*/ 8 h 134"/>
                    <a:gd name="T18" fmla="*/ 85 w 105"/>
                    <a:gd name="T19" fmla="*/ 0 h 134"/>
                    <a:gd name="T20" fmla="*/ 105 w 105"/>
                    <a:gd name="T21" fmla="*/ 26 h 134"/>
                    <a:gd name="T22" fmla="*/ 105 w 105"/>
                    <a:gd name="T23" fmla="*/ 26 h 13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5"/>
                    <a:gd name="T37" fmla="*/ 0 h 134"/>
                    <a:gd name="T38" fmla="*/ 105 w 105"/>
                    <a:gd name="T39" fmla="*/ 134 h 13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5" h="134">
                      <a:moveTo>
                        <a:pt x="105" y="26"/>
                      </a:moveTo>
                      <a:lnTo>
                        <a:pt x="59" y="98"/>
                      </a:lnTo>
                      <a:lnTo>
                        <a:pt x="76" y="121"/>
                      </a:lnTo>
                      <a:lnTo>
                        <a:pt x="54" y="134"/>
                      </a:lnTo>
                      <a:lnTo>
                        <a:pt x="0" y="111"/>
                      </a:lnTo>
                      <a:lnTo>
                        <a:pt x="0" y="65"/>
                      </a:lnTo>
                      <a:lnTo>
                        <a:pt x="39" y="30"/>
                      </a:lnTo>
                      <a:lnTo>
                        <a:pt x="11" y="24"/>
                      </a:lnTo>
                      <a:lnTo>
                        <a:pt x="35" y="8"/>
                      </a:lnTo>
                      <a:lnTo>
                        <a:pt x="85" y="0"/>
                      </a:lnTo>
                      <a:lnTo>
                        <a:pt x="105" y="26"/>
                      </a:lnTo>
                      <a:close/>
                    </a:path>
                  </a:pathLst>
                </a:custGeom>
                <a:solidFill>
                  <a:srgbClr val="ADAB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8" name="Freeform 104"/>
                <p:cNvSpPr>
                  <a:spLocks/>
                </p:cNvSpPr>
                <p:nvPr/>
              </p:nvSpPr>
              <p:spPr bwMode="auto">
                <a:xfrm>
                  <a:off x="3310" y="2549"/>
                  <a:ext cx="65" cy="66"/>
                </a:xfrm>
                <a:custGeom>
                  <a:avLst/>
                  <a:gdLst>
                    <a:gd name="T0" fmla="*/ 29 w 65"/>
                    <a:gd name="T1" fmla="*/ 11 h 66"/>
                    <a:gd name="T2" fmla="*/ 65 w 65"/>
                    <a:gd name="T3" fmla="*/ 35 h 66"/>
                    <a:gd name="T4" fmla="*/ 53 w 65"/>
                    <a:gd name="T5" fmla="*/ 66 h 66"/>
                    <a:gd name="T6" fmla="*/ 16 w 65"/>
                    <a:gd name="T7" fmla="*/ 48 h 66"/>
                    <a:gd name="T8" fmla="*/ 0 w 65"/>
                    <a:gd name="T9" fmla="*/ 0 h 66"/>
                    <a:gd name="T10" fmla="*/ 29 w 65"/>
                    <a:gd name="T11" fmla="*/ 11 h 66"/>
                    <a:gd name="T12" fmla="*/ 29 w 65"/>
                    <a:gd name="T13" fmla="*/ 11 h 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5"/>
                    <a:gd name="T22" fmla="*/ 0 h 66"/>
                    <a:gd name="T23" fmla="*/ 65 w 65"/>
                    <a:gd name="T24" fmla="*/ 66 h 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5" h="66">
                      <a:moveTo>
                        <a:pt x="29" y="11"/>
                      </a:moveTo>
                      <a:lnTo>
                        <a:pt x="65" y="35"/>
                      </a:lnTo>
                      <a:lnTo>
                        <a:pt x="53" y="66"/>
                      </a:lnTo>
                      <a:lnTo>
                        <a:pt x="16" y="48"/>
                      </a:lnTo>
                      <a:lnTo>
                        <a:pt x="0" y="0"/>
                      </a:lnTo>
                      <a:lnTo>
                        <a:pt x="29" y="11"/>
                      </a:lnTo>
                      <a:close/>
                    </a:path>
                  </a:pathLst>
                </a:custGeom>
                <a:solidFill>
                  <a:srgbClr val="E8BF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59" name="Freeform 105"/>
                <p:cNvSpPr>
                  <a:spLocks/>
                </p:cNvSpPr>
                <p:nvPr/>
              </p:nvSpPr>
              <p:spPr bwMode="auto">
                <a:xfrm>
                  <a:off x="3452" y="2673"/>
                  <a:ext cx="56" cy="89"/>
                </a:xfrm>
                <a:custGeom>
                  <a:avLst/>
                  <a:gdLst>
                    <a:gd name="T0" fmla="*/ 8 w 56"/>
                    <a:gd name="T1" fmla="*/ 0 h 89"/>
                    <a:gd name="T2" fmla="*/ 0 w 56"/>
                    <a:gd name="T3" fmla="*/ 89 h 89"/>
                    <a:gd name="T4" fmla="*/ 48 w 56"/>
                    <a:gd name="T5" fmla="*/ 68 h 89"/>
                    <a:gd name="T6" fmla="*/ 56 w 56"/>
                    <a:gd name="T7" fmla="*/ 53 h 89"/>
                    <a:gd name="T8" fmla="*/ 48 w 56"/>
                    <a:gd name="T9" fmla="*/ 11 h 89"/>
                    <a:gd name="T10" fmla="*/ 8 w 56"/>
                    <a:gd name="T11" fmla="*/ 0 h 89"/>
                    <a:gd name="T12" fmla="*/ 8 w 56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89"/>
                    <a:gd name="T23" fmla="*/ 56 w 56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89">
                      <a:moveTo>
                        <a:pt x="8" y="0"/>
                      </a:moveTo>
                      <a:lnTo>
                        <a:pt x="0" y="89"/>
                      </a:lnTo>
                      <a:lnTo>
                        <a:pt x="48" y="68"/>
                      </a:lnTo>
                      <a:lnTo>
                        <a:pt x="56" y="53"/>
                      </a:lnTo>
                      <a:lnTo>
                        <a:pt x="48" y="1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0" name="Freeform 106"/>
                <p:cNvSpPr>
                  <a:spLocks/>
                </p:cNvSpPr>
                <p:nvPr/>
              </p:nvSpPr>
              <p:spPr bwMode="auto">
                <a:xfrm>
                  <a:off x="3356" y="2750"/>
                  <a:ext cx="50" cy="89"/>
                </a:xfrm>
                <a:custGeom>
                  <a:avLst/>
                  <a:gdLst>
                    <a:gd name="T0" fmla="*/ 35 w 50"/>
                    <a:gd name="T1" fmla="*/ 12 h 89"/>
                    <a:gd name="T2" fmla="*/ 50 w 50"/>
                    <a:gd name="T3" fmla="*/ 89 h 89"/>
                    <a:gd name="T4" fmla="*/ 13 w 50"/>
                    <a:gd name="T5" fmla="*/ 87 h 89"/>
                    <a:gd name="T6" fmla="*/ 0 w 50"/>
                    <a:gd name="T7" fmla="*/ 24 h 89"/>
                    <a:gd name="T8" fmla="*/ 7 w 50"/>
                    <a:gd name="T9" fmla="*/ 0 h 89"/>
                    <a:gd name="T10" fmla="*/ 37 w 50"/>
                    <a:gd name="T11" fmla="*/ 0 h 89"/>
                    <a:gd name="T12" fmla="*/ 35 w 50"/>
                    <a:gd name="T13" fmla="*/ 12 h 89"/>
                    <a:gd name="T14" fmla="*/ 35 w 50"/>
                    <a:gd name="T15" fmla="*/ 12 h 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0"/>
                    <a:gd name="T25" fmla="*/ 0 h 89"/>
                    <a:gd name="T26" fmla="*/ 50 w 50"/>
                    <a:gd name="T27" fmla="*/ 89 h 8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0" h="89">
                      <a:moveTo>
                        <a:pt x="35" y="12"/>
                      </a:moveTo>
                      <a:lnTo>
                        <a:pt x="50" y="89"/>
                      </a:lnTo>
                      <a:lnTo>
                        <a:pt x="13" y="87"/>
                      </a:lnTo>
                      <a:lnTo>
                        <a:pt x="0" y="24"/>
                      </a:lnTo>
                      <a:lnTo>
                        <a:pt x="7" y="0"/>
                      </a:lnTo>
                      <a:lnTo>
                        <a:pt x="37" y="0"/>
                      </a:lnTo>
                      <a:lnTo>
                        <a:pt x="35" y="12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1" name="Freeform 107"/>
                <p:cNvSpPr>
                  <a:spLocks/>
                </p:cNvSpPr>
                <p:nvPr/>
              </p:nvSpPr>
              <p:spPr bwMode="auto">
                <a:xfrm>
                  <a:off x="3334" y="2538"/>
                  <a:ext cx="76" cy="355"/>
                </a:xfrm>
                <a:custGeom>
                  <a:avLst/>
                  <a:gdLst>
                    <a:gd name="T0" fmla="*/ 0 w 76"/>
                    <a:gd name="T1" fmla="*/ 24 h 355"/>
                    <a:gd name="T2" fmla="*/ 4 w 76"/>
                    <a:gd name="T3" fmla="*/ 46 h 355"/>
                    <a:gd name="T4" fmla="*/ 28 w 76"/>
                    <a:gd name="T5" fmla="*/ 53 h 355"/>
                    <a:gd name="T6" fmla="*/ 22 w 76"/>
                    <a:gd name="T7" fmla="*/ 85 h 355"/>
                    <a:gd name="T8" fmla="*/ 31 w 76"/>
                    <a:gd name="T9" fmla="*/ 107 h 355"/>
                    <a:gd name="T10" fmla="*/ 0 w 76"/>
                    <a:gd name="T11" fmla="*/ 105 h 355"/>
                    <a:gd name="T12" fmla="*/ 22 w 76"/>
                    <a:gd name="T13" fmla="*/ 272 h 355"/>
                    <a:gd name="T14" fmla="*/ 22 w 76"/>
                    <a:gd name="T15" fmla="*/ 355 h 355"/>
                    <a:gd name="T16" fmla="*/ 76 w 76"/>
                    <a:gd name="T17" fmla="*/ 301 h 355"/>
                    <a:gd name="T18" fmla="*/ 42 w 76"/>
                    <a:gd name="T19" fmla="*/ 292 h 355"/>
                    <a:gd name="T20" fmla="*/ 39 w 76"/>
                    <a:gd name="T21" fmla="*/ 249 h 355"/>
                    <a:gd name="T22" fmla="*/ 63 w 76"/>
                    <a:gd name="T23" fmla="*/ 212 h 355"/>
                    <a:gd name="T24" fmla="*/ 31 w 76"/>
                    <a:gd name="T25" fmla="*/ 20 h 355"/>
                    <a:gd name="T26" fmla="*/ 26 w 76"/>
                    <a:gd name="T27" fmla="*/ 0 h 355"/>
                    <a:gd name="T28" fmla="*/ 0 w 76"/>
                    <a:gd name="T29" fmla="*/ 24 h 355"/>
                    <a:gd name="T30" fmla="*/ 0 w 76"/>
                    <a:gd name="T31" fmla="*/ 24 h 35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6"/>
                    <a:gd name="T49" fmla="*/ 0 h 355"/>
                    <a:gd name="T50" fmla="*/ 76 w 76"/>
                    <a:gd name="T51" fmla="*/ 355 h 35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6" h="355">
                      <a:moveTo>
                        <a:pt x="0" y="24"/>
                      </a:moveTo>
                      <a:lnTo>
                        <a:pt x="4" y="46"/>
                      </a:lnTo>
                      <a:lnTo>
                        <a:pt x="28" y="53"/>
                      </a:lnTo>
                      <a:lnTo>
                        <a:pt x="22" y="85"/>
                      </a:lnTo>
                      <a:lnTo>
                        <a:pt x="31" y="107"/>
                      </a:lnTo>
                      <a:lnTo>
                        <a:pt x="0" y="105"/>
                      </a:lnTo>
                      <a:lnTo>
                        <a:pt x="22" y="272"/>
                      </a:lnTo>
                      <a:lnTo>
                        <a:pt x="22" y="355"/>
                      </a:lnTo>
                      <a:lnTo>
                        <a:pt x="76" y="301"/>
                      </a:lnTo>
                      <a:lnTo>
                        <a:pt x="42" y="292"/>
                      </a:lnTo>
                      <a:lnTo>
                        <a:pt x="39" y="249"/>
                      </a:lnTo>
                      <a:lnTo>
                        <a:pt x="63" y="212"/>
                      </a:lnTo>
                      <a:lnTo>
                        <a:pt x="31" y="20"/>
                      </a:lnTo>
                      <a:lnTo>
                        <a:pt x="26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2" name="Freeform 108"/>
                <p:cNvSpPr>
                  <a:spLocks/>
                </p:cNvSpPr>
                <p:nvPr/>
              </p:nvSpPr>
              <p:spPr bwMode="auto">
                <a:xfrm>
                  <a:off x="3326" y="2075"/>
                  <a:ext cx="148" cy="235"/>
                </a:xfrm>
                <a:custGeom>
                  <a:avLst/>
                  <a:gdLst>
                    <a:gd name="T0" fmla="*/ 10 w 148"/>
                    <a:gd name="T1" fmla="*/ 0 h 235"/>
                    <a:gd name="T2" fmla="*/ 80 w 148"/>
                    <a:gd name="T3" fmla="*/ 15 h 235"/>
                    <a:gd name="T4" fmla="*/ 123 w 148"/>
                    <a:gd name="T5" fmla="*/ 126 h 235"/>
                    <a:gd name="T6" fmla="*/ 148 w 148"/>
                    <a:gd name="T7" fmla="*/ 235 h 235"/>
                    <a:gd name="T8" fmla="*/ 30 w 148"/>
                    <a:gd name="T9" fmla="*/ 235 h 235"/>
                    <a:gd name="T10" fmla="*/ 0 w 148"/>
                    <a:gd name="T11" fmla="*/ 142 h 235"/>
                    <a:gd name="T12" fmla="*/ 10 w 148"/>
                    <a:gd name="T13" fmla="*/ 0 h 235"/>
                    <a:gd name="T14" fmla="*/ 10 w 148"/>
                    <a:gd name="T15" fmla="*/ 0 h 23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8"/>
                    <a:gd name="T25" fmla="*/ 0 h 235"/>
                    <a:gd name="T26" fmla="*/ 148 w 148"/>
                    <a:gd name="T27" fmla="*/ 235 h 23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8" h="235">
                      <a:moveTo>
                        <a:pt x="10" y="0"/>
                      </a:moveTo>
                      <a:lnTo>
                        <a:pt x="80" y="15"/>
                      </a:lnTo>
                      <a:lnTo>
                        <a:pt x="123" y="126"/>
                      </a:lnTo>
                      <a:lnTo>
                        <a:pt x="148" y="235"/>
                      </a:lnTo>
                      <a:lnTo>
                        <a:pt x="30" y="235"/>
                      </a:lnTo>
                      <a:lnTo>
                        <a:pt x="0" y="14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BDC7F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3" name="Freeform 109"/>
                <p:cNvSpPr>
                  <a:spLocks/>
                </p:cNvSpPr>
                <p:nvPr/>
              </p:nvSpPr>
              <p:spPr bwMode="auto">
                <a:xfrm>
                  <a:off x="3334" y="2256"/>
                  <a:ext cx="233" cy="289"/>
                </a:xfrm>
                <a:custGeom>
                  <a:avLst/>
                  <a:gdLst>
                    <a:gd name="T0" fmla="*/ 183 w 233"/>
                    <a:gd name="T1" fmla="*/ 200 h 289"/>
                    <a:gd name="T2" fmla="*/ 177 w 233"/>
                    <a:gd name="T3" fmla="*/ 215 h 289"/>
                    <a:gd name="T4" fmla="*/ 166 w 233"/>
                    <a:gd name="T5" fmla="*/ 265 h 289"/>
                    <a:gd name="T6" fmla="*/ 96 w 233"/>
                    <a:gd name="T7" fmla="*/ 289 h 289"/>
                    <a:gd name="T8" fmla="*/ 39 w 233"/>
                    <a:gd name="T9" fmla="*/ 285 h 289"/>
                    <a:gd name="T10" fmla="*/ 2 w 233"/>
                    <a:gd name="T11" fmla="*/ 191 h 289"/>
                    <a:gd name="T12" fmla="*/ 0 w 233"/>
                    <a:gd name="T13" fmla="*/ 69 h 289"/>
                    <a:gd name="T14" fmla="*/ 16 w 233"/>
                    <a:gd name="T15" fmla="*/ 45 h 289"/>
                    <a:gd name="T16" fmla="*/ 42 w 233"/>
                    <a:gd name="T17" fmla="*/ 35 h 289"/>
                    <a:gd name="T18" fmla="*/ 70 w 233"/>
                    <a:gd name="T19" fmla="*/ 35 h 289"/>
                    <a:gd name="T20" fmla="*/ 129 w 233"/>
                    <a:gd name="T21" fmla="*/ 8 h 289"/>
                    <a:gd name="T22" fmla="*/ 196 w 233"/>
                    <a:gd name="T23" fmla="*/ 0 h 289"/>
                    <a:gd name="T24" fmla="*/ 233 w 233"/>
                    <a:gd name="T25" fmla="*/ 35 h 289"/>
                    <a:gd name="T26" fmla="*/ 233 w 233"/>
                    <a:gd name="T27" fmla="*/ 128 h 289"/>
                    <a:gd name="T28" fmla="*/ 183 w 233"/>
                    <a:gd name="T29" fmla="*/ 200 h 289"/>
                    <a:gd name="T30" fmla="*/ 183 w 233"/>
                    <a:gd name="T31" fmla="*/ 200 h 28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3"/>
                    <a:gd name="T49" fmla="*/ 0 h 289"/>
                    <a:gd name="T50" fmla="*/ 233 w 233"/>
                    <a:gd name="T51" fmla="*/ 289 h 28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3" h="289">
                      <a:moveTo>
                        <a:pt x="183" y="200"/>
                      </a:moveTo>
                      <a:lnTo>
                        <a:pt x="177" y="215"/>
                      </a:lnTo>
                      <a:lnTo>
                        <a:pt x="166" y="265"/>
                      </a:lnTo>
                      <a:lnTo>
                        <a:pt x="96" y="289"/>
                      </a:lnTo>
                      <a:lnTo>
                        <a:pt x="39" y="285"/>
                      </a:lnTo>
                      <a:lnTo>
                        <a:pt x="2" y="191"/>
                      </a:lnTo>
                      <a:lnTo>
                        <a:pt x="0" y="69"/>
                      </a:lnTo>
                      <a:lnTo>
                        <a:pt x="16" y="45"/>
                      </a:lnTo>
                      <a:lnTo>
                        <a:pt x="42" y="35"/>
                      </a:lnTo>
                      <a:lnTo>
                        <a:pt x="70" y="35"/>
                      </a:lnTo>
                      <a:lnTo>
                        <a:pt x="129" y="8"/>
                      </a:lnTo>
                      <a:lnTo>
                        <a:pt x="196" y="0"/>
                      </a:lnTo>
                      <a:lnTo>
                        <a:pt x="233" y="35"/>
                      </a:lnTo>
                      <a:lnTo>
                        <a:pt x="233" y="128"/>
                      </a:lnTo>
                      <a:lnTo>
                        <a:pt x="183" y="200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4" name="Freeform 110"/>
                <p:cNvSpPr>
                  <a:spLocks/>
                </p:cNvSpPr>
                <p:nvPr/>
              </p:nvSpPr>
              <p:spPr bwMode="auto">
                <a:xfrm>
                  <a:off x="3395" y="2462"/>
                  <a:ext cx="31" cy="66"/>
                </a:xfrm>
                <a:custGeom>
                  <a:avLst/>
                  <a:gdLst>
                    <a:gd name="T0" fmla="*/ 18 w 31"/>
                    <a:gd name="T1" fmla="*/ 7 h 66"/>
                    <a:gd name="T2" fmla="*/ 31 w 31"/>
                    <a:gd name="T3" fmla="*/ 64 h 66"/>
                    <a:gd name="T4" fmla="*/ 9 w 31"/>
                    <a:gd name="T5" fmla="*/ 66 h 66"/>
                    <a:gd name="T6" fmla="*/ 0 w 31"/>
                    <a:gd name="T7" fmla="*/ 0 h 66"/>
                    <a:gd name="T8" fmla="*/ 18 w 31"/>
                    <a:gd name="T9" fmla="*/ 7 h 66"/>
                    <a:gd name="T10" fmla="*/ 18 w 31"/>
                    <a:gd name="T11" fmla="*/ 7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66"/>
                    <a:gd name="T20" fmla="*/ 31 w 31"/>
                    <a:gd name="T21" fmla="*/ 66 h 6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66">
                      <a:moveTo>
                        <a:pt x="18" y="7"/>
                      </a:moveTo>
                      <a:lnTo>
                        <a:pt x="31" y="64"/>
                      </a:lnTo>
                      <a:lnTo>
                        <a:pt x="9" y="66"/>
                      </a:lnTo>
                      <a:lnTo>
                        <a:pt x="0" y="0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solidFill>
                  <a:srgbClr val="D6E3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5" name="Freeform 111"/>
                <p:cNvSpPr>
                  <a:spLocks/>
                </p:cNvSpPr>
                <p:nvPr/>
              </p:nvSpPr>
              <p:spPr bwMode="auto">
                <a:xfrm>
                  <a:off x="3530" y="2477"/>
                  <a:ext cx="229" cy="246"/>
                </a:xfrm>
                <a:custGeom>
                  <a:avLst/>
                  <a:gdLst>
                    <a:gd name="T0" fmla="*/ 198 w 229"/>
                    <a:gd name="T1" fmla="*/ 146 h 246"/>
                    <a:gd name="T2" fmla="*/ 202 w 229"/>
                    <a:gd name="T3" fmla="*/ 192 h 246"/>
                    <a:gd name="T4" fmla="*/ 220 w 229"/>
                    <a:gd name="T5" fmla="*/ 194 h 246"/>
                    <a:gd name="T6" fmla="*/ 227 w 229"/>
                    <a:gd name="T7" fmla="*/ 246 h 246"/>
                    <a:gd name="T8" fmla="*/ 179 w 229"/>
                    <a:gd name="T9" fmla="*/ 236 h 246"/>
                    <a:gd name="T10" fmla="*/ 170 w 229"/>
                    <a:gd name="T11" fmla="*/ 205 h 246"/>
                    <a:gd name="T12" fmla="*/ 122 w 229"/>
                    <a:gd name="T13" fmla="*/ 177 h 246"/>
                    <a:gd name="T14" fmla="*/ 15 w 229"/>
                    <a:gd name="T15" fmla="*/ 177 h 246"/>
                    <a:gd name="T16" fmla="*/ 11 w 229"/>
                    <a:gd name="T17" fmla="*/ 157 h 246"/>
                    <a:gd name="T18" fmla="*/ 113 w 229"/>
                    <a:gd name="T19" fmla="*/ 135 h 246"/>
                    <a:gd name="T20" fmla="*/ 124 w 229"/>
                    <a:gd name="T21" fmla="*/ 57 h 246"/>
                    <a:gd name="T22" fmla="*/ 52 w 229"/>
                    <a:gd name="T23" fmla="*/ 77 h 246"/>
                    <a:gd name="T24" fmla="*/ 0 w 229"/>
                    <a:gd name="T25" fmla="*/ 66 h 246"/>
                    <a:gd name="T26" fmla="*/ 0 w 229"/>
                    <a:gd name="T27" fmla="*/ 7 h 246"/>
                    <a:gd name="T28" fmla="*/ 100 w 229"/>
                    <a:gd name="T29" fmla="*/ 0 h 246"/>
                    <a:gd name="T30" fmla="*/ 178 w 229"/>
                    <a:gd name="T31" fmla="*/ 11 h 246"/>
                    <a:gd name="T32" fmla="*/ 216 w 229"/>
                    <a:gd name="T33" fmla="*/ 77 h 246"/>
                    <a:gd name="T34" fmla="*/ 229 w 229"/>
                    <a:gd name="T35" fmla="*/ 111 h 246"/>
                    <a:gd name="T36" fmla="*/ 198 w 229"/>
                    <a:gd name="T37" fmla="*/ 146 h 246"/>
                    <a:gd name="T38" fmla="*/ 198 w 229"/>
                    <a:gd name="T39" fmla="*/ 146 h 2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29"/>
                    <a:gd name="T61" fmla="*/ 0 h 246"/>
                    <a:gd name="T62" fmla="*/ 229 w 229"/>
                    <a:gd name="T63" fmla="*/ 246 h 2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29" h="246">
                      <a:moveTo>
                        <a:pt x="198" y="146"/>
                      </a:moveTo>
                      <a:lnTo>
                        <a:pt x="202" y="192"/>
                      </a:lnTo>
                      <a:lnTo>
                        <a:pt x="220" y="194"/>
                      </a:lnTo>
                      <a:lnTo>
                        <a:pt x="227" y="246"/>
                      </a:lnTo>
                      <a:lnTo>
                        <a:pt x="179" y="236"/>
                      </a:lnTo>
                      <a:lnTo>
                        <a:pt x="170" y="205"/>
                      </a:lnTo>
                      <a:lnTo>
                        <a:pt x="122" y="177"/>
                      </a:lnTo>
                      <a:lnTo>
                        <a:pt x="15" y="177"/>
                      </a:lnTo>
                      <a:lnTo>
                        <a:pt x="11" y="157"/>
                      </a:lnTo>
                      <a:lnTo>
                        <a:pt x="113" y="135"/>
                      </a:lnTo>
                      <a:lnTo>
                        <a:pt x="124" y="57"/>
                      </a:lnTo>
                      <a:lnTo>
                        <a:pt x="52" y="77"/>
                      </a:lnTo>
                      <a:lnTo>
                        <a:pt x="0" y="66"/>
                      </a:lnTo>
                      <a:lnTo>
                        <a:pt x="0" y="7"/>
                      </a:lnTo>
                      <a:lnTo>
                        <a:pt x="100" y="0"/>
                      </a:lnTo>
                      <a:lnTo>
                        <a:pt x="178" y="11"/>
                      </a:lnTo>
                      <a:lnTo>
                        <a:pt x="216" y="77"/>
                      </a:lnTo>
                      <a:lnTo>
                        <a:pt x="229" y="111"/>
                      </a:lnTo>
                      <a:lnTo>
                        <a:pt x="198" y="146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6" name="Freeform 112"/>
                <p:cNvSpPr>
                  <a:spLocks/>
                </p:cNvSpPr>
                <p:nvPr/>
              </p:nvSpPr>
              <p:spPr bwMode="auto">
                <a:xfrm>
                  <a:off x="3158" y="2460"/>
                  <a:ext cx="599" cy="442"/>
                </a:xfrm>
                <a:custGeom>
                  <a:avLst/>
                  <a:gdLst>
                    <a:gd name="T0" fmla="*/ 276 w 599"/>
                    <a:gd name="T1" fmla="*/ 15 h 442"/>
                    <a:gd name="T2" fmla="*/ 291 w 599"/>
                    <a:gd name="T3" fmla="*/ 35 h 442"/>
                    <a:gd name="T4" fmla="*/ 266 w 599"/>
                    <a:gd name="T5" fmla="*/ 78 h 442"/>
                    <a:gd name="T6" fmla="*/ 229 w 599"/>
                    <a:gd name="T7" fmla="*/ 78 h 442"/>
                    <a:gd name="T8" fmla="*/ 165 w 599"/>
                    <a:gd name="T9" fmla="*/ 50 h 442"/>
                    <a:gd name="T10" fmla="*/ 143 w 599"/>
                    <a:gd name="T11" fmla="*/ 96 h 442"/>
                    <a:gd name="T12" fmla="*/ 122 w 599"/>
                    <a:gd name="T13" fmla="*/ 91 h 442"/>
                    <a:gd name="T14" fmla="*/ 57 w 599"/>
                    <a:gd name="T15" fmla="*/ 129 h 442"/>
                    <a:gd name="T16" fmla="*/ 30 w 599"/>
                    <a:gd name="T17" fmla="*/ 187 h 442"/>
                    <a:gd name="T18" fmla="*/ 0 w 599"/>
                    <a:gd name="T19" fmla="*/ 233 h 442"/>
                    <a:gd name="T20" fmla="*/ 69 w 599"/>
                    <a:gd name="T21" fmla="*/ 233 h 442"/>
                    <a:gd name="T22" fmla="*/ 89 w 599"/>
                    <a:gd name="T23" fmla="*/ 203 h 442"/>
                    <a:gd name="T24" fmla="*/ 100 w 599"/>
                    <a:gd name="T25" fmla="*/ 144 h 442"/>
                    <a:gd name="T26" fmla="*/ 139 w 599"/>
                    <a:gd name="T27" fmla="*/ 142 h 442"/>
                    <a:gd name="T28" fmla="*/ 168 w 599"/>
                    <a:gd name="T29" fmla="*/ 146 h 442"/>
                    <a:gd name="T30" fmla="*/ 159 w 599"/>
                    <a:gd name="T31" fmla="*/ 94 h 442"/>
                    <a:gd name="T32" fmla="*/ 213 w 599"/>
                    <a:gd name="T33" fmla="*/ 103 h 442"/>
                    <a:gd name="T34" fmla="*/ 250 w 599"/>
                    <a:gd name="T35" fmla="*/ 370 h 442"/>
                    <a:gd name="T36" fmla="*/ 285 w 599"/>
                    <a:gd name="T37" fmla="*/ 418 h 442"/>
                    <a:gd name="T38" fmla="*/ 307 w 599"/>
                    <a:gd name="T39" fmla="*/ 413 h 442"/>
                    <a:gd name="T40" fmla="*/ 361 w 599"/>
                    <a:gd name="T41" fmla="*/ 400 h 442"/>
                    <a:gd name="T42" fmla="*/ 303 w 599"/>
                    <a:gd name="T43" fmla="*/ 377 h 442"/>
                    <a:gd name="T44" fmla="*/ 283 w 599"/>
                    <a:gd name="T45" fmla="*/ 370 h 442"/>
                    <a:gd name="T46" fmla="*/ 328 w 599"/>
                    <a:gd name="T47" fmla="*/ 340 h 442"/>
                    <a:gd name="T48" fmla="*/ 402 w 599"/>
                    <a:gd name="T49" fmla="*/ 355 h 442"/>
                    <a:gd name="T50" fmla="*/ 479 w 599"/>
                    <a:gd name="T51" fmla="*/ 331 h 442"/>
                    <a:gd name="T52" fmla="*/ 346 w 599"/>
                    <a:gd name="T53" fmla="*/ 298 h 442"/>
                    <a:gd name="T54" fmla="*/ 339 w 599"/>
                    <a:gd name="T55" fmla="*/ 272 h 442"/>
                    <a:gd name="T56" fmla="*/ 303 w 599"/>
                    <a:gd name="T57" fmla="*/ 233 h 442"/>
                    <a:gd name="T58" fmla="*/ 342 w 599"/>
                    <a:gd name="T59" fmla="*/ 222 h 442"/>
                    <a:gd name="T60" fmla="*/ 422 w 599"/>
                    <a:gd name="T61" fmla="*/ 222 h 442"/>
                    <a:gd name="T62" fmla="*/ 394 w 599"/>
                    <a:gd name="T63" fmla="*/ 185 h 442"/>
                    <a:gd name="T64" fmla="*/ 492 w 599"/>
                    <a:gd name="T65" fmla="*/ 174 h 442"/>
                    <a:gd name="T66" fmla="*/ 599 w 599"/>
                    <a:gd name="T67" fmla="*/ 128 h 442"/>
                    <a:gd name="T68" fmla="*/ 522 w 599"/>
                    <a:gd name="T69" fmla="*/ 94 h 442"/>
                    <a:gd name="T70" fmla="*/ 426 w 599"/>
                    <a:gd name="T71" fmla="*/ 85 h 442"/>
                    <a:gd name="T72" fmla="*/ 414 w 599"/>
                    <a:gd name="T73" fmla="*/ 83 h 442"/>
                    <a:gd name="T74" fmla="*/ 383 w 599"/>
                    <a:gd name="T75" fmla="*/ 9 h 442"/>
                    <a:gd name="T76" fmla="*/ 333 w 599"/>
                    <a:gd name="T77" fmla="*/ 0 h 44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599"/>
                    <a:gd name="T118" fmla="*/ 0 h 442"/>
                    <a:gd name="T119" fmla="*/ 599 w 599"/>
                    <a:gd name="T120" fmla="*/ 442 h 44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599" h="442">
                      <a:moveTo>
                        <a:pt x="333" y="0"/>
                      </a:moveTo>
                      <a:lnTo>
                        <a:pt x="276" y="15"/>
                      </a:lnTo>
                      <a:lnTo>
                        <a:pt x="328" y="37"/>
                      </a:lnTo>
                      <a:lnTo>
                        <a:pt x="291" y="35"/>
                      </a:lnTo>
                      <a:lnTo>
                        <a:pt x="291" y="68"/>
                      </a:lnTo>
                      <a:lnTo>
                        <a:pt x="266" y="78"/>
                      </a:lnTo>
                      <a:lnTo>
                        <a:pt x="233" y="55"/>
                      </a:lnTo>
                      <a:lnTo>
                        <a:pt x="229" y="78"/>
                      </a:lnTo>
                      <a:lnTo>
                        <a:pt x="196" y="65"/>
                      </a:lnTo>
                      <a:lnTo>
                        <a:pt x="165" y="50"/>
                      </a:lnTo>
                      <a:lnTo>
                        <a:pt x="135" y="48"/>
                      </a:lnTo>
                      <a:lnTo>
                        <a:pt x="143" y="96"/>
                      </a:lnTo>
                      <a:lnTo>
                        <a:pt x="137" y="120"/>
                      </a:lnTo>
                      <a:lnTo>
                        <a:pt x="122" y="91"/>
                      </a:lnTo>
                      <a:lnTo>
                        <a:pt x="85" y="124"/>
                      </a:lnTo>
                      <a:lnTo>
                        <a:pt x="57" y="129"/>
                      </a:lnTo>
                      <a:lnTo>
                        <a:pt x="22" y="174"/>
                      </a:lnTo>
                      <a:lnTo>
                        <a:pt x="30" y="187"/>
                      </a:lnTo>
                      <a:lnTo>
                        <a:pt x="2" y="203"/>
                      </a:lnTo>
                      <a:lnTo>
                        <a:pt x="0" y="233"/>
                      </a:lnTo>
                      <a:lnTo>
                        <a:pt x="57" y="220"/>
                      </a:lnTo>
                      <a:lnTo>
                        <a:pt x="69" y="233"/>
                      </a:lnTo>
                      <a:lnTo>
                        <a:pt x="89" y="224"/>
                      </a:lnTo>
                      <a:lnTo>
                        <a:pt x="89" y="203"/>
                      </a:lnTo>
                      <a:lnTo>
                        <a:pt x="118" y="178"/>
                      </a:lnTo>
                      <a:lnTo>
                        <a:pt x="100" y="144"/>
                      </a:lnTo>
                      <a:lnTo>
                        <a:pt x="111" y="137"/>
                      </a:lnTo>
                      <a:lnTo>
                        <a:pt x="139" y="142"/>
                      </a:lnTo>
                      <a:lnTo>
                        <a:pt x="150" y="118"/>
                      </a:lnTo>
                      <a:lnTo>
                        <a:pt x="168" y="146"/>
                      </a:lnTo>
                      <a:lnTo>
                        <a:pt x="178" y="137"/>
                      </a:lnTo>
                      <a:lnTo>
                        <a:pt x="159" y="94"/>
                      </a:lnTo>
                      <a:lnTo>
                        <a:pt x="176" y="113"/>
                      </a:lnTo>
                      <a:lnTo>
                        <a:pt x="213" y="103"/>
                      </a:lnTo>
                      <a:lnTo>
                        <a:pt x="229" y="228"/>
                      </a:lnTo>
                      <a:lnTo>
                        <a:pt x="250" y="370"/>
                      </a:lnTo>
                      <a:lnTo>
                        <a:pt x="255" y="418"/>
                      </a:lnTo>
                      <a:lnTo>
                        <a:pt x="285" y="418"/>
                      </a:lnTo>
                      <a:lnTo>
                        <a:pt x="307" y="442"/>
                      </a:lnTo>
                      <a:lnTo>
                        <a:pt x="307" y="413"/>
                      </a:lnTo>
                      <a:lnTo>
                        <a:pt x="353" y="411"/>
                      </a:lnTo>
                      <a:lnTo>
                        <a:pt x="361" y="400"/>
                      </a:lnTo>
                      <a:lnTo>
                        <a:pt x="333" y="400"/>
                      </a:lnTo>
                      <a:lnTo>
                        <a:pt x="303" y="377"/>
                      </a:lnTo>
                      <a:lnTo>
                        <a:pt x="270" y="383"/>
                      </a:lnTo>
                      <a:lnTo>
                        <a:pt x="283" y="370"/>
                      </a:lnTo>
                      <a:lnTo>
                        <a:pt x="316" y="357"/>
                      </a:lnTo>
                      <a:lnTo>
                        <a:pt x="328" y="340"/>
                      </a:lnTo>
                      <a:lnTo>
                        <a:pt x="376" y="340"/>
                      </a:lnTo>
                      <a:lnTo>
                        <a:pt x="402" y="355"/>
                      </a:lnTo>
                      <a:lnTo>
                        <a:pt x="498" y="346"/>
                      </a:lnTo>
                      <a:lnTo>
                        <a:pt x="479" y="331"/>
                      </a:lnTo>
                      <a:lnTo>
                        <a:pt x="403" y="331"/>
                      </a:lnTo>
                      <a:lnTo>
                        <a:pt x="346" y="298"/>
                      </a:lnTo>
                      <a:lnTo>
                        <a:pt x="333" y="300"/>
                      </a:lnTo>
                      <a:lnTo>
                        <a:pt x="339" y="272"/>
                      </a:lnTo>
                      <a:lnTo>
                        <a:pt x="302" y="277"/>
                      </a:lnTo>
                      <a:lnTo>
                        <a:pt x="303" y="233"/>
                      </a:lnTo>
                      <a:lnTo>
                        <a:pt x="339" y="252"/>
                      </a:lnTo>
                      <a:lnTo>
                        <a:pt x="342" y="222"/>
                      </a:lnTo>
                      <a:lnTo>
                        <a:pt x="392" y="233"/>
                      </a:lnTo>
                      <a:lnTo>
                        <a:pt x="422" y="222"/>
                      </a:lnTo>
                      <a:lnTo>
                        <a:pt x="422" y="194"/>
                      </a:lnTo>
                      <a:lnTo>
                        <a:pt x="394" y="185"/>
                      </a:lnTo>
                      <a:lnTo>
                        <a:pt x="414" y="181"/>
                      </a:lnTo>
                      <a:lnTo>
                        <a:pt x="492" y="174"/>
                      </a:lnTo>
                      <a:lnTo>
                        <a:pt x="522" y="176"/>
                      </a:lnTo>
                      <a:lnTo>
                        <a:pt x="599" y="128"/>
                      </a:lnTo>
                      <a:lnTo>
                        <a:pt x="588" y="94"/>
                      </a:lnTo>
                      <a:lnTo>
                        <a:pt x="522" y="94"/>
                      </a:lnTo>
                      <a:lnTo>
                        <a:pt x="481" y="68"/>
                      </a:lnTo>
                      <a:lnTo>
                        <a:pt x="426" y="85"/>
                      </a:lnTo>
                      <a:lnTo>
                        <a:pt x="424" y="63"/>
                      </a:lnTo>
                      <a:lnTo>
                        <a:pt x="414" y="83"/>
                      </a:lnTo>
                      <a:lnTo>
                        <a:pt x="383" y="66"/>
                      </a:lnTo>
                      <a:lnTo>
                        <a:pt x="383" y="9"/>
                      </a:ln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7" name="Freeform 113"/>
                <p:cNvSpPr>
                  <a:spLocks/>
                </p:cNvSpPr>
                <p:nvPr/>
              </p:nvSpPr>
              <p:spPr bwMode="auto">
                <a:xfrm>
                  <a:off x="3406" y="2401"/>
                  <a:ext cx="87" cy="98"/>
                </a:xfrm>
                <a:custGeom>
                  <a:avLst/>
                  <a:gdLst>
                    <a:gd name="T0" fmla="*/ 87 w 87"/>
                    <a:gd name="T1" fmla="*/ 38 h 98"/>
                    <a:gd name="T2" fmla="*/ 68 w 87"/>
                    <a:gd name="T3" fmla="*/ 29 h 98"/>
                    <a:gd name="T4" fmla="*/ 61 w 87"/>
                    <a:gd name="T5" fmla="*/ 0 h 98"/>
                    <a:gd name="T6" fmla="*/ 48 w 87"/>
                    <a:gd name="T7" fmla="*/ 3 h 98"/>
                    <a:gd name="T8" fmla="*/ 52 w 87"/>
                    <a:gd name="T9" fmla="*/ 31 h 98"/>
                    <a:gd name="T10" fmla="*/ 18 w 87"/>
                    <a:gd name="T11" fmla="*/ 50 h 98"/>
                    <a:gd name="T12" fmla="*/ 0 w 87"/>
                    <a:gd name="T13" fmla="*/ 57 h 98"/>
                    <a:gd name="T14" fmla="*/ 18 w 87"/>
                    <a:gd name="T15" fmla="*/ 98 h 98"/>
                    <a:gd name="T16" fmla="*/ 22 w 87"/>
                    <a:gd name="T17" fmla="*/ 81 h 98"/>
                    <a:gd name="T18" fmla="*/ 61 w 87"/>
                    <a:gd name="T19" fmla="*/ 42 h 98"/>
                    <a:gd name="T20" fmla="*/ 85 w 87"/>
                    <a:gd name="T21" fmla="*/ 53 h 98"/>
                    <a:gd name="T22" fmla="*/ 87 w 87"/>
                    <a:gd name="T23" fmla="*/ 38 h 98"/>
                    <a:gd name="T24" fmla="*/ 87 w 87"/>
                    <a:gd name="T25" fmla="*/ 38 h 9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7"/>
                    <a:gd name="T40" fmla="*/ 0 h 98"/>
                    <a:gd name="T41" fmla="*/ 87 w 87"/>
                    <a:gd name="T42" fmla="*/ 98 h 9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7" h="98">
                      <a:moveTo>
                        <a:pt x="87" y="38"/>
                      </a:moveTo>
                      <a:lnTo>
                        <a:pt x="68" y="29"/>
                      </a:lnTo>
                      <a:lnTo>
                        <a:pt x="61" y="0"/>
                      </a:lnTo>
                      <a:lnTo>
                        <a:pt x="48" y="3"/>
                      </a:lnTo>
                      <a:lnTo>
                        <a:pt x="52" y="31"/>
                      </a:lnTo>
                      <a:lnTo>
                        <a:pt x="18" y="50"/>
                      </a:lnTo>
                      <a:lnTo>
                        <a:pt x="0" y="57"/>
                      </a:lnTo>
                      <a:lnTo>
                        <a:pt x="18" y="98"/>
                      </a:lnTo>
                      <a:lnTo>
                        <a:pt x="22" y="81"/>
                      </a:lnTo>
                      <a:lnTo>
                        <a:pt x="61" y="42"/>
                      </a:lnTo>
                      <a:lnTo>
                        <a:pt x="85" y="53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8" name="Freeform 114"/>
                <p:cNvSpPr>
                  <a:spLocks/>
                </p:cNvSpPr>
                <p:nvPr/>
              </p:nvSpPr>
              <p:spPr bwMode="auto">
                <a:xfrm>
                  <a:off x="3360" y="2204"/>
                  <a:ext cx="61" cy="104"/>
                </a:xfrm>
                <a:custGeom>
                  <a:avLst/>
                  <a:gdLst>
                    <a:gd name="T0" fmla="*/ 35 w 61"/>
                    <a:gd name="T1" fmla="*/ 0 h 104"/>
                    <a:gd name="T2" fmla="*/ 0 w 61"/>
                    <a:gd name="T3" fmla="*/ 13 h 104"/>
                    <a:gd name="T4" fmla="*/ 16 w 61"/>
                    <a:gd name="T5" fmla="*/ 39 h 104"/>
                    <a:gd name="T6" fmla="*/ 5 w 61"/>
                    <a:gd name="T7" fmla="*/ 80 h 104"/>
                    <a:gd name="T8" fmla="*/ 24 w 61"/>
                    <a:gd name="T9" fmla="*/ 104 h 104"/>
                    <a:gd name="T10" fmla="*/ 61 w 61"/>
                    <a:gd name="T11" fmla="*/ 74 h 104"/>
                    <a:gd name="T12" fmla="*/ 57 w 61"/>
                    <a:gd name="T13" fmla="*/ 19 h 104"/>
                    <a:gd name="T14" fmla="*/ 35 w 61"/>
                    <a:gd name="T15" fmla="*/ 0 h 104"/>
                    <a:gd name="T16" fmla="*/ 35 w 61"/>
                    <a:gd name="T17" fmla="*/ 0 h 10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1"/>
                    <a:gd name="T28" fmla="*/ 0 h 104"/>
                    <a:gd name="T29" fmla="*/ 61 w 61"/>
                    <a:gd name="T30" fmla="*/ 104 h 10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1" h="104">
                      <a:moveTo>
                        <a:pt x="35" y="0"/>
                      </a:moveTo>
                      <a:lnTo>
                        <a:pt x="0" y="13"/>
                      </a:lnTo>
                      <a:lnTo>
                        <a:pt x="16" y="39"/>
                      </a:lnTo>
                      <a:lnTo>
                        <a:pt x="5" y="80"/>
                      </a:lnTo>
                      <a:lnTo>
                        <a:pt x="24" y="104"/>
                      </a:lnTo>
                      <a:lnTo>
                        <a:pt x="61" y="74"/>
                      </a:lnTo>
                      <a:lnTo>
                        <a:pt x="57" y="19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69" name="Freeform 115"/>
                <p:cNvSpPr>
                  <a:spLocks/>
                </p:cNvSpPr>
                <p:nvPr/>
              </p:nvSpPr>
              <p:spPr bwMode="auto">
                <a:xfrm>
                  <a:off x="3193" y="2175"/>
                  <a:ext cx="183" cy="366"/>
                </a:xfrm>
                <a:custGeom>
                  <a:avLst/>
                  <a:gdLst>
                    <a:gd name="T0" fmla="*/ 83 w 183"/>
                    <a:gd name="T1" fmla="*/ 0 h 366"/>
                    <a:gd name="T2" fmla="*/ 82 w 183"/>
                    <a:gd name="T3" fmla="*/ 46 h 366"/>
                    <a:gd name="T4" fmla="*/ 95 w 183"/>
                    <a:gd name="T5" fmla="*/ 139 h 366"/>
                    <a:gd name="T6" fmla="*/ 80 w 183"/>
                    <a:gd name="T7" fmla="*/ 135 h 366"/>
                    <a:gd name="T8" fmla="*/ 11 w 183"/>
                    <a:gd name="T9" fmla="*/ 96 h 366"/>
                    <a:gd name="T10" fmla="*/ 0 w 183"/>
                    <a:gd name="T11" fmla="*/ 105 h 366"/>
                    <a:gd name="T12" fmla="*/ 61 w 183"/>
                    <a:gd name="T13" fmla="*/ 155 h 366"/>
                    <a:gd name="T14" fmla="*/ 91 w 183"/>
                    <a:gd name="T15" fmla="*/ 187 h 366"/>
                    <a:gd name="T16" fmla="*/ 100 w 183"/>
                    <a:gd name="T17" fmla="*/ 229 h 366"/>
                    <a:gd name="T18" fmla="*/ 102 w 183"/>
                    <a:gd name="T19" fmla="*/ 285 h 366"/>
                    <a:gd name="T20" fmla="*/ 124 w 183"/>
                    <a:gd name="T21" fmla="*/ 335 h 366"/>
                    <a:gd name="T22" fmla="*/ 154 w 183"/>
                    <a:gd name="T23" fmla="*/ 359 h 366"/>
                    <a:gd name="T24" fmla="*/ 183 w 183"/>
                    <a:gd name="T25" fmla="*/ 366 h 366"/>
                    <a:gd name="T26" fmla="*/ 169 w 183"/>
                    <a:gd name="T27" fmla="*/ 322 h 366"/>
                    <a:gd name="T28" fmla="*/ 163 w 183"/>
                    <a:gd name="T29" fmla="*/ 259 h 366"/>
                    <a:gd name="T30" fmla="*/ 161 w 183"/>
                    <a:gd name="T31" fmla="*/ 172 h 366"/>
                    <a:gd name="T32" fmla="*/ 157 w 183"/>
                    <a:gd name="T33" fmla="*/ 131 h 366"/>
                    <a:gd name="T34" fmla="*/ 145 w 183"/>
                    <a:gd name="T35" fmla="*/ 29 h 366"/>
                    <a:gd name="T36" fmla="*/ 83 w 183"/>
                    <a:gd name="T37" fmla="*/ 0 h 366"/>
                    <a:gd name="T38" fmla="*/ 83 w 183"/>
                    <a:gd name="T39" fmla="*/ 0 h 36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83"/>
                    <a:gd name="T61" fmla="*/ 0 h 366"/>
                    <a:gd name="T62" fmla="*/ 183 w 183"/>
                    <a:gd name="T63" fmla="*/ 366 h 36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83" h="366">
                      <a:moveTo>
                        <a:pt x="83" y="0"/>
                      </a:moveTo>
                      <a:lnTo>
                        <a:pt x="82" y="46"/>
                      </a:lnTo>
                      <a:lnTo>
                        <a:pt x="95" y="139"/>
                      </a:lnTo>
                      <a:lnTo>
                        <a:pt x="80" y="135"/>
                      </a:lnTo>
                      <a:lnTo>
                        <a:pt x="11" y="96"/>
                      </a:lnTo>
                      <a:lnTo>
                        <a:pt x="0" y="105"/>
                      </a:lnTo>
                      <a:lnTo>
                        <a:pt x="61" y="155"/>
                      </a:lnTo>
                      <a:lnTo>
                        <a:pt x="91" y="187"/>
                      </a:lnTo>
                      <a:lnTo>
                        <a:pt x="100" y="229"/>
                      </a:lnTo>
                      <a:lnTo>
                        <a:pt x="102" y="285"/>
                      </a:lnTo>
                      <a:lnTo>
                        <a:pt x="124" y="335"/>
                      </a:lnTo>
                      <a:lnTo>
                        <a:pt x="154" y="359"/>
                      </a:lnTo>
                      <a:lnTo>
                        <a:pt x="183" y="366"/>
                      </a:lnTo>
                      <a:lnTo>
                        <a:pt x="169" y="322"/>
                      </a:lnTo>
                      <a:lnTo>
                        <a:pt x="163" y="259"/>
                      </a:lnTo>
                      <a:lnTo>
                        <a:pt x="161" y="172"/>
                      </a:lnTo>
                      <a:lnTo>
                        <a:pt x="157" y="131"/>
                      </a:lnTo>
                      <a:lnTo>
                        <a:pt x="145" y="29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7557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0" name="Freeform 116"/>
                <p:cNvSpPr>
                  <a:spLocks/>
                </p:cNvSpPr>
                <p:nvPr/>
              </p:nvSpPr>
              <p:spPr bwMode="auto">
                <a:xfrm>
                  <a:off x="3306" y="2191"/>
                  <a:ext cx="207" cy="156"/>
                </a:xfrm>
                <a:custGeom>
                  <a:avLst/>
                  <a:gdLst>
                    <a:gd name="T0" fmla="*/ 187 w 207"/>
                    <a:gd name="T1" fmla="*/ 80 h 156"/>
                    <a:gd name="T2" fmla="*/ 135 w 207"/>
                    <a:gd name="T3" fmla="*/ 104 h 156"/>
                    <a:gd name="T4" fmla="*/ 102 w 207"/>
                    <a:gd name="T5" fmla="*/ 130 h 156"/>
                    <a:gd name="T6" fmla="*/ 81 w 207"/>
                    <a:gd name="T7" fmla="*/ 110 h 156"/>
                    <a:gd name="T8" fmla="*/ 44 w 207"/>
                    <a:gd name="T9" fmla="*/ 121 h 156"/>
                    <a:gd name="T10" fmla="*/ 44 w 207"/>
                    <a:gd name="T11" fmla="*/ 156 h 156"/>
                    <a:gd name="T12" fmla="*/ 0 w 207"/>
                    <a:gd name="T13" fmla="*/ 71 h 156"/>
                    <a:gd name="T14" fmla="*/ 26 w 207"/>
                    <a:gd name="T15" fmla="*/ 39 h 156"/>
                    <a:gd name="T16" fmla="*/ 24 w 207"/>
                    <a:gd name="T17" fmla="*/ 0 h 156"/>
                    <a:gd name="T18" fmla="*/ 39 w 207"/>
                    <a:gd name="T19" fmla="*/ 13 h 156"/>
                    <a:gd name="T20" fmla="*/ 44 w 207"/>
                    <a:gd name="T21" fmla="*/ 86 h 156"/>
                    <a:gd name="T22" fmla="*/ 59 w 207"/>
                    <a:gd name="T23" fmla="*/ 100 h 156"/>
                    <a:gd name="T24" fmla="*/ 113 w 207"/>
                    <a:gd name="T25" fmla="*/ 87 h 156"/>
                    <a:gd name="T26" fmla="*/ 165 w 207"/>
                    <a:gd name="T27" fmla="*/ 50 h 156"/>
                    <a:gd name="T28" fmla="*/ 205 w 207"/>
                    <a:gd name="T29" fmla="*/ 52 h 156"/>
                    <a:gd name="T30" fmla="*/ 207 w 207"/>
                    <a:gd name="T31" fmla="*/ 82 h 156"/>
                    <a:gd name="T32" fmla="*/ 187 w 207"/>
                    <a:gd name="T33" fmla="*/ 80 h 156"/>
                    <a:gd name="T34" fmla="*/ 187 w 207"/>
                    <a:gd name="T35" fmla="*/ 80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07"/>
                    <a:gd name="T55" fmla="*/ 0 h 156"/>
                    <a:gd name="T56" fmla="*/ 207 w 207"/>
                    <a:gd name="T57" fmla="*/ 156 h 15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07" h="156">
                      <a:moveTo>
                        <a:pt x="187" y="80"/>
                      </a:moveTo>
                      <a:lnTo>
                        <a:pt x="135" y="104"/>
                      </a:lnTo>
                      <a:lnTo>
                        <a:pt x="102" y="130"/>
                      </a:lnTo>
                      <a:lnTo>
                        <a:pt x="81" y="110"/>
                      </a:lnTo>
                      <a:lnTo>
                        <a:pt x="44" y="121"/>
                      </a:lnTo>
                      <a:lnTo>
                        <a:pt x="44" y="156"/>
                      </a:lnTo>
                      <a:lnTo>
                        <a:pt x="0" y="71"/>
                      </a:lnTo>
                      <a:lnTo>
                        <a:pt x="26" y="39"/>
                      </a:lnTo>
                      <a:lnTo>
                        <a:pt x="24" y="0"/>
                      </a:lnTo>
                      <a:lnTo>
                        <a:pt x="39" y="13"/>
                      </a:lnTo>
                      <a:lnTo>
                        <a:pt x="44" y="86"/>
                      </a:lnTo>
                      <a:lnTo>
                        <a:pt x="59" y="100"/>
                      </a:lnTo>
                      <a:lnTo>
                        <a:pt x="113" y="87"/>
                      </a:lnTo>
                      <a:lnTo>
                        <a:pt x="165" y="50"/>
                      </a:lnTo>
                      <a:lnTo>
                        <a:pt x="205" y="52"/>
                      </a:lnTo>
                      <a:lnTo>
                        <a:pt x="207" y="82"/>
                      </a:lnTo>
                      <a:lnTo>
                        <a:pt x="187" y="8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1" name="Freeform 117"/>
                <p:cNvSpPr>
                  <a:spLocks/>
                </p:cNvSpPr>
                <p:nvPr/>
              </p:nvSpPr>
              <p:spPr bwMode="auto">
                <a:xfrm>
                  <a:off x="3428" y="2273"/>
                  <a:ext cx="178" cy="87"/>
                </a:xfrm>
                <a:custGeom>
                  <a:avLst/>
                  <a:gdLst>
                    <a:gd name="T0" fmla="*/ 15 w 178"/>
                    <a:gd name="T1" fmla="*/ 87 h 87"/>
                    <a:gd name="T2" fmla="*/ 0 w 178"/>
                    <a:gd name="T3" fmla="*/ 48 h 87"/>
                    <a:gd name="T4" fmla="*/ 35 w 178"/>
                    <a:gd name="T5" fmla="*/ 28 h 87"/>
                    <a:gd name="T6" fmla="*/ 87 w 178"/>
                    <a:gd name="T7" fmla="*/ 18 h 87"/>
                    <a:gd name="T8" fmla="*/ 91 w 178"/>
                    <a:gd name="T9" fmla="*/ 0 h 87"/>
                    <a:gd name="T10" fmla="*/ 174 w 178"/>
                    <a:gd name="T11" fmla="*/ 33 h 87"/>
                    <a:gd name="T12" fmla="*/ 178 w 178"/>
                    <a:gd name="T13" fmla="*/ 65 h 87"/>
                    <a:gd name="T14" fmla="*/ 130 w 178"/>
                    <a:gd name="T15" fmla="*/ 72 h 87"/>
                    <a:gd name="T16" fmla="*/ 28 w 178"/>
                    <a:gd name="T17" fmla="*/ 87 h 87"/>
                    <a:gd name="T18" fmla="*/ 15 w 178"/>
                    <a:gd name="T19" fmla="*/ 87 h 87"/>
                    <a:gd name="T20" fmla="*/ 15 w 178"/>
                    <a:gd name="T21" fmla="*/ 87 h 8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8"/>
                    <a:gd name="T34" fmla="*/ 0 h 87"/>
                    <a:gd name="T35" fmla="*/ 178 w 178"/>
                    <a:gd name="T36" fmla="*/ 87 h 8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8" h="87">
                      <a:moveTo>
                        <a:pt x="15" y="87"/>
                      </a:moveTo>
                      <a:lnTo>
                        <a:pt x="0" y="48"/>
                      </a:lnTo>
                      <a:lnTo>
                        <a:pt x="35" y="28"/>
                      </a:lnTo>
                      <a:lnTo>
                        <a:pt x="87" y="18"/>
                      </a:lnTo>
                      <a:lnTo>
                        <a:pt x="91" y="0"/>
                      </a:lnTo>
                      <a:lnTo>
                        <a:pt x="174" y="33"/>
                      </a:lnTo>
                      <a:lnTo>
                        <a:pt x="178" y="65"/>
                      </a:lnTo>
                      <a:lnTo>
                        <a:pt x="130" y="72"/>
                      </a:lnTo>
                      <a:lnTo>
                        <a:pt x="28" y="87"/>
                      </a:lnTo>
                      <a:lnTo>
                        <a:pt x="15" y="87"/>
                      </a:lnTo>
                      <a:close/>
                    </a:path>
                  </a:pathLst>
                </a:custGeom>
                <a:solidFill>
                  <a:srgbClr val="B8B3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2" name="Freeform 118"/>
                <p:cNvSpPr>
                  <a:spLocks/>
                </p:cNvSpPr>
                <p:nvPr/>
              </p:nvSpPr>
              <p:spPr bwMode="auto">
                <a:xfrm>
                  <a:off x="3456" y="2306"/>
                  <a:ext cx="72" cy="48"/>
                </a:xfrm>
                <a:custGeom>
                  <a:avLst/>
                  <a:gdLst>
                    <a:gd name="T0" fmla="*/ 72 w 72"/>
                    <a:gd name="T1" fmla="*/ 35 h 48"/>
                    <a:gd name="T2" fmla="*/ 44 w 72"/>
                    <a:gd name="T3" fmla="*/ 0 h 48"/>
                    <a:gd name="T4" fmla="*/ 24 w 72"/>
                    <a:gd name="T5" fmla="*/ 4 h 48"/>
                    <a:gd name="T6" fmla="*/ 4 w 72"/>
                    <a:gd name="T7" fmla="*/ 26 h 48"/>
                    <a:gd name="T8" fmla="*/ 0 w 72"/>
                    <a:gd name="T9" fmla="*/ 48 h 48"/>
                    <a:gd name="T10" fmla="*/ 72 w 72"/>
                    <a:gd name="T11" fmla="*/ 35 h 48"/>
                    <a:gd name="T12" fmla="*/ 72 w 72"/>
                    <a:gd name="T13" fmla="*/ 35 h 4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48"/>
                    <a:gd name="T23" fmla="*/ 72 w 72"/>
                    <a:gd name="T24" fmla="*/ 48 h 4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48">
                      <a:moveTo>
                        <a:pt x="72" y="35"/>
                      </a:moveTo>
                      <a:lnTo>
                        <a:pt x="44" y="0"/>
                      </a:lnTo>
                      <a:lnTo>
                        <a:pt x="24" y="4"/>
                      </a:lnTo>
                      <a:lnTo>
                        <a:pt x="4" y="26"/>
                      </a:lnTo>
                      <a:lnTo>
                        <a:pt x="0" y="48"/>
                      </a:lnTo>
                      <a:lnTo>
                        <a:pt x="72" y="35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3" name="Freeform 119"/>
                <p:cNvSpPr>
                  <a:spLocks/>
                </p:cNvSpPr>
                <p:nvPr/>
              </p:nvSpPr>
              <p:spPr bwMode="auto">
                <a:xfrm>
                  <a:off x="3545" y="2216"/>
                  <a:ext cx="92" cy="81"/>
                </a:xfrm>
                <a:custGeom>
                  <a:avLst/>
                  <a:gdLst>
                    <a:gd name="T0" fmla="*/ 61 w 92"/>
                    <a:gd name="T1" fmla="*/ 81 h 81"/>
                    <a:gd name="T2" fmla="*/ 0 w 92"/>
                    <a:gd name="T3" fmla="*/ 75 h 81"/>
                    <a:gd name="T4" fmla="*/ 5 w 92"/>
                    <a:gd name="T5" fmla="*/ 29 h 81"/>
                    <a:gd name="T6" fmla="*/ 55 w 92"/>
                    <a:gd name="T7" fmla="*/ 0 h 81"/>
                    <a:gd name="T8" fmla="*/ 92 w 92"/>
                    <a:gd name="T9" fmla="*/ 35 h 81"/>
                    <a:gd name="T10" fmla="*/ 61 w 92"/>
                    <a:gd name="T11" fmla="*/ 81 h 81"/>
                    <a:gd name="T12" fmla="*/ 61 w 92"/>
                    <a:gd name="T13" fmla="*/ 81 h 8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81"/>
                    <a:gd name="T23" fmla="*/ 92 w 92"/>
                    <a:gd name="T24" fmla="*/ 81 h 8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81">
                      <a:moveTo>
                        <a:pt x="61" y="81"/>
                      </a:moveTo>
                      <a:lnTo>
                        <a:pt x="0" y="75"/>
                      </a:lnTo>
                      <a:lnTo>
                        <a:pt x="5" y="29"/>
                      </a:lnTo>
                      <a:lnTo>
                        <a:pt x="55" y="0"/>
                      </a:lnTo>
                      <a:lnTo>
                        <a:pt x="92" y="35"/>
                      </a:lnTo>
                      <a:lnTo>
                        <a:pt x="61" y="81"/>
                      </a:lnTo>
                      <a:close/>
                    </a:path>
                  </a:pathLst>
                </a:custGeom>
                <a:solidFill>
                  <a:srgbClr val="BA8F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4" name="Freeform 120"/>
                <p:cNvSpPr>
                  <a:spLocks/>
                </p:cNvSpPr>
                <p:nvPr/>
              </p:nvSpPr>
              <p:spPr bwMode="auto">
                <a:xfrm>
                  <a:off x="3404" y="2384"/>
                  <a:ext cx="43" cy="59"/>
                </a:xfrm>
                <a:custGeom>
                  <a:avLst/>
                  <a:gdLst>
                    <a:gd name="T0" fmla="*/ 43 w 43"/>
                    <a:gd name="T1" fmla="*/ 4 h 59"/>
                    <a:gd name="T2" fmla="*/ 20 w 43"/>
                    <a:gd name="T3" fmla="*/ 59 h 59"/>
                    <a:gd name="T4" fmla="*/ 0 w 43"/>
                    <a:gd name="T5" fmla="*/ 54 h 59"/>
                    <a:gd name="T6" fmla="*/ 30 w 43"/>
                    <a:gd name="T7" fmla="*/ 0 h 59"/>
                    <a:gd name="T8" fmla="*/ 43 w 43"/>
                    <a:gd name="T9" fmla="*/ 4 h 59"/>
                    <a:gd name="T10" fmla="*/ 43 w 43"/>
                    <a:gd name="T11" fmla="*/ 4 h 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3"/>
                    <a:gd name="T19" fmla="*/ 0 h 59"/>
                    <a:gd name="T20" fmla="*/ 43 w 43"/>
                    <a:gd name="T21" fmla="*/ 59 h 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3" h="59">
                      <a:moveTo>
                        <a:pt x="43" y="4"/>
                      </a:moveTo>
                      <a:lnTo>
                        <a:pt x="20" y="59"/>
                      </a:lnTo>
                      <a:lnTo>
                        <a:pt x="0" y="54"/>
                      </a:lnTo>
                      <a:lnTo>
                        <a:pt x="30" y="0"/>
                      </a:lnTo>
                      <a:lnTo>
                        <a:pt x="43" y="4"/>
                      </a:lnTo>
                      <a:close/>
                    </a:path>
                  </a:pathLst>
                </a:custGeom>
                <a:solidFill>
                  <a:srgbClr val="EDD1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5" name="Freeform 121"/>
                <p:cNvSpPr>
                  <a:spLocks/>
                </p:cNvSpPr>
                <p:nvPr/>
              </p:nvSpPr>
              <p:spPr bwMode="auto">
                <a:xfrm>
                  <a:off x="3278" y="2436"/>
                  <a:ext cx="122" cy="61"/>
                </a:xfrm>
                <a:custGeom>
                  <a:avLst/>
                  <a:gdLst>
                    <a:gd name="T0" fmla="*/ 10 w 122"/>
                    <a:gd name="T1" fmla="*/ 20 h 61"/>
                    <a:gd name="T2" fmla="*/ 26 w 122"/>
                    <a:gd name="T3" fmla="*/ 0 h 61"/>
                    <a:gd name="T4" fmla="*/ 48 w 122"/>
                    <a:gd name="T5" fmla="*/ 0 h 61"/>
                    <a:gd name="T6" fmla="*/ 102 w 122"/>
                    <a:gd name="T7" fmla="*/ 35 h 61"/>
                    <a:gd name="T8" fmla="*/ 122 w 122"/>
                    <a:gd name="T9" fmla="*/ 61 h 61"/>
                    <a:gd name="T10" fmla="*/ 80 w 122"/>
                    <a:gd name="T11" fmla="*/ 61 h 61"/>
                    <a:gd name="T12" fmla="*/ 58 w 122"/>
                    <a:gd name="T13" fmla="*/ 55 h 61"/>
                    <a:gd name="T14" fmla="*/ 67 w 122"/>
                    <a:gd name="T15" fmla="*/ 28 h 61"/>
                    <a:gd name="T16" fmla="*/ 39 w 122"/>
                    <a:gd name="T17" fmla="*/ 18 h 61"/>
                    <a:gd name="T18" fmla="*/ 21 w 122"/>
                    <a:gd name="T19" fmla="*/ 35 h 61"/>
                    <a:gd name="T20" fmla="*/ 0 w 122"/>
                    <a:gd name="T21" fmla="*/ 22 h 61"/>
                    <a:gd name="T22" fmla="*/ 10 w 122"/>
                    <a:gd name="T23" fmla="*/ 20 h 61"/>
                    <a:gd name="T24" fmla="*/ 10 w 122"/>
                    <a:gd name="T25" fmla="*/ 20 h 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2"/>
                    <a:gd name="T40" fmla="*/ 0 h 61"/>
                    <a:gd name="T41" fmla="*/ 122 w 122"/>
                    <a:gd name="T42" fmla="*/ 61 h 6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2" h="61">
                      <a:moveTo>
                        <a:pt x="10" y="20"/>
                      </a:moveTo>
                      <a:lnTo>
                        <a:pt x="26" y="0"/>
                      </a:lnTo>
                      <a:lnTo>
                        <a:pt x="48" y="0"/>
                      </a:lnTo>
                      <a:lnTo>
                        <a:pt x="102" y="35"/>
                      </a:lnTo>
                      <a:lnTo>
                        <a:pt x="122" y="61"/>
                      </a:lnTo>
                      <a:lnTo>
                        <a:pt x="80" y="61"/>
                      </a:lnTo>
                      <a:lnTo>
                        <a:pt x="58" y="55"/>
                      </a:lnTo>
                      <a:lnTo>
                        <a:pt x="67" y="28"/>
                      </a:lnTo>
                      <a:lnTo>
                        <a:pt x="39" y="18"/>
                      </a:lnTo>
                      <a:lnTo>
                        <a:pt x="21" y="35"/>
                      </a:lnTo>
                      <a:lnTo>
                        <a:pt x="0" y="22"/>
                      </a:lnTo>
                      <a:lnTo>
                        <a:pt x="10" y="20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6" name="Freeform 122"/>
                <p:cNvSpPr>
                  <a:spLocks/>
                </p:cNvSpPr>
                <p:nvPr/>
              </p:nvSpPr>
              <p:spPr bwMode="auto">
                <a:xfrm>
                  <a:off x="3138" y="2240"/>
                  <a:ext cx="122" cy="151"/>
                </a:xfrm>
                <a:custGeom>
                  <a:avLst/>
                  <a:gdLst>
                    <a:gd name="T0" fmla="*/ 22 w 122"/>
                    <a:gd name="T1" fmla="*/ 124 h 151"/>
                    <a:gd name="T2" fmla="*/ 59 w 122"/>
                    <a:gd name="T3" fmla="*/ 98 h 151"/>
                    <a:gd name="T4" fmla="*/ 35 w 122"/>
                    <a:gd name="T5" fmla="*/ 57 h 151"/>
                    <a:gd name="T6" fmla="*/ 0 w 122"/>
                    <a:gd name="T7" fmla="*/ 33 h 151"/>
                    <a:gd name="T8" fmla="*/ 26 w 122"/>
                    <a:gd name="T9" fmla="*/ 3 h 151"/>
                    <a:gd name="T10" fmla="*/ 64 w 122"/>
                    <a:gd name="T11" fmla="*/ 0 h 151"/>
                    <a:gd name="T12" fmla="*/ 98 w 122"/>
                    <a:gd name="T13" fmla="*/ 13 h 151"/>
                    <a:gd name="T14" fmla="*/ 64 w 122"/>
                    <a:gd name="T15" fmla="*/ 48 h 151"/>
                    <a:gd name="T16" fmla="*/ 122 w 122"/>
                    <a:gd name="T17" fmla="*/ 94 h 151"/>
                    <a:gd name="T18" fmla="*/ 79 w 122"/>
                    <a:gd name="T19" fmla="*/ 111 h 151"/>
                    <a:gd name="T20" fmla="*/ 96 w 122"/>
                    <a:gd name="T21" fmla="*/ 148 h 151"/>
                    <a:gd name="T22" fmla="*/ 59 w 122"/>
                    <a:gd name="T23" fmla="*/ 151 h 151"/>
                    <a:gd name="T24" fmla="*/ 22 w 122"/>
                    <a:gd name="T25" fmla="*/ 124 h 151"/>
                    <a:gd name="T26" fmla="*/ 22 w 122"/>
                    <a:gd name="T27" fmla="*/ 124 h 15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22"/>
                    <a:gd name="T43" fmla="*/ 0 h 151"/>
                    <a:gd name="T44" fmla="*/ 122 w 122"/>
                    <a:gd name="T45" fmla="*/ 151 h 15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22" h="151">
                      <a:moveTo>
                        <a:pt x="22" y="124"/>
                      </a:moveTo>
                      <a:lnTo>
                        <a:pt x="59" y="98"/>
                      </a:lnTo>
                      <a:lnTo>
                        <a:pt x="35" y="57"/>
                      </a:lnTo>
                      <a:lnTo>
                        <a:pt x="0" y="33"/>
                      </a:lnTo>
                      <a:lnTo>
                        <a:pt x="26" y="3"/>
                      </a:lnTo>
                      <a:lnTo>
                        <a:pt x="64" y="0"/>
                      </a:lnTo>
                      <a:lnTo>
                        <a:pt x="98" y="13"/>
                      </a:lnTo>
                      <a:lnTo>
                        <a:pt x="64" y="48"/>
                      </a:lnTo>
                      <a:lnTo>
                        <a:pt x="122" y="94"/>
                      </a:lnTo>
                      <a:lnTo>
                        <a:pt x="79" y="111"/>
                      </a:lnTo>
                      <a:lnTo>
                        <a:pt x="96" y="148"/>
                      </a:lnTo>
                      <a:lnTo>
                        <a:pt x="59" y="151"/>
                      </a:lnTo>
                      <a:lnTo>
                        <a:pt x="22" y="124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7" name="Freeform 123"/>
                <p:cNvSpPr>
                  <a:spLocks/>
                </p:cNvSpPr>
                <p:nvPr/>
              </p:nvSpPr>
              <p:spPr bwMode="auto">
                <a:xfrm>
                  <a:off x="3193" y="2190"/>
                  <a:ext cx="95" cy="98"/>
                </a:xfrm>
                <a:custGeom>
                  <a:avLst/>
                  <a:gdLst>
                    <a:gd name="T0" fmla="*/ 0 w 95"/>
                    <a:gd name="T1" fmla="*/ 3 h 98"/>
                    <a:gd name="T2" fmla="*/ 67 w 95"/>
                    <a:gd name="T3" fmla="*/ 74 h 98"/>
                    <a:gd name="T4" fmla="*/ 91 w 95"/>
                    <a:gd name="T5" fmla="*/ 98 h 98"/>
                    <a:gd name="T6" fmla="*/ 95 w 95"/>
                    <a:gd name="T7" fmla="*/ 70 h 98"/>
                    <a:gd name="T8" fmla="*/ 41 w 95"/>
                    <a:gd name="T9" fmla="*/ 0 h 98"/>
                    <a:gd name="T10" fmla="*/ 0 w 95"/>
                    <a:gd name="T11" fmla="*/ 3 h 98"/>
                    <a:gd name="T12" fmla="*/ 0 w 95"/>
                    <a:gd name="T13" fmla="*/ 3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5"/>
                    <a:gd name="T22" fmla="*/ 0 h 98"/>
                    <a:gd name="T23" fmla="*/ 95 w 95"/>
                    <a:gd name="T24" fmla="*/ 98 h 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5" h="98">
                      <a:moveTo>
                        <a:pt x="0" y="3"/>
                      </a:moveTo>
                      <a:lnTo>
                        <a:pt x="67" y="74"/>
                      </a:lnTo>
                      <a:lnTo>
                        <a:pt x="91" y="98"/>
                      </a:lnTo>
                      <a:lnTo>
                        <a:pt x="95" y="70"/>
                      </a:lnTo>
                      <a:lnTo>
                        <a:pt x="4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8" name="Freeform 124"/>
                <p:cNvSpPr>
                  <a:spLocks/>
                </p:cNvSpPr>
                <p:nvPr/>
              </p:nvSpPr>
              <p:spPr bwMode="auto">
                <a:xfrm>
                  <a:off x="3524" y="2306"/>
                  <a:ext cx="204" cy="213"/>
                </a:xfrm>
                <a:custGeom>
                  <a:avLst/>
                  <a:gdLst>
                    <a:gd name="T0" fmla="*/ 121 w 204"/>
                    <a:gd name="T1" fmla="*/ 0 h 213"/>
                    <a:gd name="T2" fmla="*/ 84 w 204"/>
                    <a:gd name="T3" fmla="*/ 19 h 213"/>
                    <a:gd name="T4" fmla="*/ 0 w 204"/>
                    <a:gd name="T5" fmla="*/ 39 h 213"/>
                    <a:gd name="T6" fmla="*/ 2 w 204"/>
                    <a:gd name="T7" fmla="*/ 152 h 213"/>
                    <a:gd name="T8" fmla="*/ 60 w 204"/>
                    <a:gd name="T9" fmla="*/ 213 h 213"/>
                    <a:gd name="T10" fmla="*/ 204 w 204"/>
                    <a:gd name="T11" fmla="*/ 193 h 213"/>
                    <a:gd name="T12" fmla="*/ 121 w 204"/>
                    <a:gd name="T13" fmla="*/ 0 h 213"/>
                    <a:gd name="T14" fmla="*/ 121 w 204"/>
                    <a:gd name="T15" fmla="*/ 0 h 21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4"/>
                    <a:gd name="T25" fmla="*/ 0 h 213"/>
                    <a:gd name="T26" fmla="*/ 204 w 204"/>
                    <a:gd name="T27" fmla="*/ 213 h 21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4" h="213">
                      <a:moveTo>
                        <a:pt x="121" y="0"/>
                      </a:moveTo>
                      <a:lnTo>
                        <a:pt x="84" y="19"/>
                      </a:lnTo>
                      <a:lnTo>
                        <a:pt x="0" y="39"/>
                      </a:lnTo>
                      <a:lnTo>
                        <a:pt x="2" y="152"/>
                      </a:lnTo>
                      <a:lnTo>
                        <a:pt x="60" y="213"/>
                      </a:lnTo>
                      <a:lnTo>
                        <a:pt x="204" y="19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A173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79" name="Freeform 125"/>
                <p:cNvSpPr>
                  <a:spLocks/>
                </p:cNvSpPr>
                <p:nvPr/>
              </p:nvSpPr>
              <p:spPr bwMode="auto">
                <a:xfrm>
                  <a:off x="3426" y="2325"/>
                  <a:ext cx="283" cy="383"/>
                </a:xfrm>
                <a:custGeom>
                  <a:avLst/>
                  <a:gdLst>
                    <a:gd name="T0" fmla="*/ 165 w 283"/>
                    <a:gd name="T1" fmla="*/ 0 h 383"/>
                    <a:gd name="T2" fmla="*/ 100 w 283"/>
                    <a:gd name="T3" fmla="*/ 20 h 383"/>
                    <a:gd name="T4" fmla="*/ 78 w 283"/>
                    <a:gd name="T5" fmla="*/ 0 h 383"/>
                    <a:gd name="T6" fmla="*/ 34 w 283"/>
                    <a:gd name="T7" fmla="*/ 16 h 383"/>
                    <a:gd name="T8" fmla="*/ 0 w 283"/>
                    <a:gd name="T9" fmla="*/ 50 h 383"/>
                    <a:gd name="T10" fmla="*/ 50 w 283"/>
                    <a:gd name="T11" fmla="*/ 59 h 383"/>
                    <a:gd name="T12" fmla="*/ 71 w 283"/>
                    <a:gd name="T13" fmla="*/ 157 h 383"/>
                    <a:gd name="T14" fmla="*/ 154 w 283"/>
                    <a:gd name="T15" fmla="*/ 190 h 383"/>
                    <a:gd name="T16" fmla="*/ 165 w 283"/>
                    <a:gd name="T17" fmla="*/ 213 h 383"/>
                    <a:gd name="T18" fmla="*/ 204 w 283"/>
                    <a:gd name="T19" fmla="*/ 194 h 383"/>
                    <a:gd name="T20" fmla="*/ 226 w 283"/>
                    <a:gd name="T21" fmla="*/ 227 h 383"/>
                    <a:gd name="T22" fmla="*/ 171 w 283"/>
                    <a:gd name="T23" fmla="*/ 248 h 383"/>
                    <a:gd name="T24" fmla="*/ 154 w 283"/>
                    <a:gd name="T25" fmla="*/ 277 h 383"/>
                    <a:gd name="T26" fmla="*/ 219 w 283"/>
                    <a:gd name="T27" fmla="*/ 314 h 383"/>
                    <a:gd name="T28" fmla="*/ 182 w 283"/>
                    <a:gd name="T29" fmla="*/ 357 h 383"/>
                    <a:gd name="T30" fmla="*/ 193 w 283"/>
                    <a:gd name="T31" fmla="*/ 383 h 383"/>
                    <a:gd name="T32" fmla="*/ 243 w 283"/>
                    <a:gd name="T33" fmla="*/ 357 h 383"/>
                    <a:gd name="T34" fmla="*/ 283 w 283"/>
                    <a:gd name="T35" fmla="*/ 379 h 383"/>
                    <a:gd name="T36" fmla="*/ 280 w 283"/>
                    <a:gd name="T37" fmla="*/ 342 h 383"/>
                    <a:gd name="T38" fmla="*/ 261 w 283"/>
                    <a:gd name="T39" fmla="*/ 322 h 383"/>
                    <a:gd name="T40" fmla="*/ 243 w 283"/>
                    <a:gd name="T41" fmla="*/ 281 h 383"/>
                    <a:gd name="T42" fmla="*/ 261 w 283"/>
                    <a:gd name="T43" fmla="*/ 216 h 383"/>
                    <a:gd name="T44" fmla="*/ 243 w 283"/>
                    <a:gd name="T45" fmla="*/ 137 h 383"/>
                    <a:gd name="T46" fmla="*/ 189 w 283"/>
                    <a:gd name="T47" fmla="*/ 161 h 383"/>
                    <a:gd name="T48" fmla="*/ 150 w 283"/>
                    <a:gd name="T49" fmla="*/ 157 h 383"/>
                    <a:gd name="T50" fmla="*/ 150 w 283"/>
                    <a:gd name="T51" fmla="*/ 114 h 383"/>
                    <a:gd name="T52" fmla="*/ 195 w 283"/>
                    <a:gd name="T53" fmla="*/ 129 h 383"/>
                    <a:gd name="T54" fmla="*/ 195 w 283"/>
                    <a:gd name="T55" fmla="*/ 92 h 383"/>
                    <a:gd name="T56" fmla="*/ 128 w 283"/>
                    <a:gd name="T57" fmla="*/ 66 h 383"/>
                    <a:gd name="T58" fmla="*/ 132 w 283"/>
                    <a:gd name="T59" fmla="*/ 39 h 383"/>
                    <a:gd name="T60" fmla="*/ 185 w 283"/>
                    <a:gd name="T61" fmla="*/ 22 h 383"/>
                    <a:gd name="T62" fmla="*/ 165 w 283"/>
                    <a:gd name="T63" fmla="*/ 0 h 383"/>
                    <a:gd name="T64" fmla="*/ 165 w 283"/>
                    <a:gd name="T65" fmla="*/ 0 h 38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3"/>
                    <a:gd name="T100" fmla="*/ 0 h 383"/>
                    <a:gd name="T101" fmla="*/ 283 w 283"/>
                    <a:gd name="T102" fmla="*/ 383 h 38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3" h="383">
                      <a:moveTo>
                        <a:pt x="165" y="0"/>
                      </a:moveTo>
                      <a:lnTo>
                        <a:pt x="100" y="20"/>
                      </a:lnTo>
                      <a:lnTo>
                        <a:pt x="78" y="0"/>
                      </a:lnTo>
                      <a:lnTo>
                        <a:pt x="34" y="16"/>
                      </a:lnTo>
                      <a:lnTo>
                        <a:pt x="0" y="50"/>
                      </a:lnTo>
                      <a:lnTo>
                        <a:pt x="50" y="59"/>
                      </a:lnTo>
                      <a:lnTo>
                        <a:pt x="71" y="157"/>
                      </a:lnTo>
                      <a:lnTo>
                        <a:pt x="154" y="190"/>
                      </a:lnTo>
                      <a:lnTo>
                        <a:pt x="165" y="213"/>
                      </a:lnTo>
                      <a:lnTo>
                        <a:pt x="204" y="194"/>
                      </a:lnTo>
                      <a:lnTo>
                        <a:pt x="226" y="227"/>
                      </a:lnTo>
                      <a:lnTo>
                        <a:pt x="171" y="248"/>
                      </a:lnTo>
                      <a:lnTo>
                        <a:pt x="154" y="277"/>
                      </a:lnTo>
                      <a:lnTo>
                        <a:pt x="219" y="314"/>
                      </a:lnTo>
                      <a:lnTo>
                        <a:pt x="182" y="357"/>
                      </a:lnTo>
                      <a:lnTo>
                        <a:pt x="193" y="383"/>
                      </a:lnTo>
                      <a:lnTo>
                        <a:pt x="243" y="357"/>
                      </a:lnTo>
                      <a:lnTo>
                        <a:pt x="283" y="379"/>
                      </a:lnTo>
                      <a:lnTo>
                        <a:pt x="280" y="342"/>
                      </a:lnTo>
                      <a:lnTo>
                        <a:pt x="261" y="322"/>
                      </a:lnTo>
                      <a:lnTo>
                        <a:pt x="243" y="281"/>
                      </a:lnTo>
                      <a:lnTo>
                        <a:pt x="261" y="216"/>
                      </a:lnTo>
                      <a:lnTo>
                        <a:pt x="243" y="137"/>
                      </a:lnTo>
                      <a:lnTo>
                        <a:pt x="189" y="161"/>
                      </a:lnTo>
                      <a:lnTo>
                        <a:pt x="150" y="157"/>
                      </a:lnTo>
                      <a:lnTo>
                        <a:pt x="150" y="114"/>
                      </a:lnTo>
                      <a:lnTo>
                        <a:pt x="195" y="129"/>
                      </a:lnTo>
                      <a:lnTo>
                        <a:pt x="195" y="92"/>
                      </a:lnTo>
                      <a:lnTo>
                        <a:pt x="128" y="66"/>
                      </a:lnTo>
                      <a:lnTo>
                        <a:pt x="132" y="39"/>
                      </a:lnTo>
                      <a:lnTo>
                        <a:pt x="185" y="22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94291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0" name="Freeform 126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357" cy="233"/>
                </a:xfrm>
                <a:custGeom>
                  <a:avLst/>
                  <a:gdLst>
                    <a:gd name="T0" fmla="*/ 81 w 357"/>
                    <a:gd name="T1" fmla="*/ 11 h 233"/>
                    <a:gd name="T2" fmla="*/ 135 w 357"/>
                    <a:gd name="T3" fmla="*/ 85 h 233"/>
                    <a:gd name="T4" fmla="*/ 94 w 357"/>
                    <a:gd name="T5" fmla="*/ 107 h 233"/>
                    <a:gd name="T6" fmla="*/ 7 w 357"/>
                    <a:gd name="T7" fmla="*/ 94 h 233"/>
                    <a:gd name="T8" fmla="*/ 0 w 357"/>
                    <a:gd name="T9" fmla="*/ 122 h 233"/>
                    <a:gd name="T10" fmla="*/ 81 w 357"/>
                    <a:gd name="T11" fmla="*/ 155 h 233"/>
                    <a:gd name="T12" fmla="*/ 138 w 357"/>
                    <a:gd name="T13" fmla="*/ 163 h 233"/>
                    <a:gd name="T14" fmla="*/ 101 w 357"/>
                    <a:gd name="T15" fmla="*/ 196 h 233"/>
                    <a:gd name="T16" fmla="*/ 149 w 357"/>
                    <a:gd name="T17" fmla="*/ 209 h 233"/>
                    <a:gd name="T18" fmla="*/ 168 w 357"/>
                    <a:gd name="T19" fmla="*/ 233 h 233"/>
                    <a:gd name="T20" fmla="*/ 246 w 357"/>
                    <a:gd name="T21" fmla="*/ 179 h 233"/>
                    <a:gd name="T22" fmla="*/ 270 w 357"/>
                    <a:gd name="T23" fmla="*/ 200 h 233"/>
                    <a:gd name="T24" fmla="*/ 333 w 357"/>
                    <a:gd name="T25" fmla="*/ 118 h 233"/>
                    <a:gd name="T26" fmla="*/ 357 w 357"/>
                    <a:gd name="T27" fmla="*/ 68 h 233"/>
                    <a:gd name="T28" fmla="*/ 270 w 357"/>
                    <a:gd name="T29" fmla="*/ 7 h 233"/>
                    <a:gd name="T30" fmla="*/ 192 w 357"/>
                    <a:gd name="T31" fmla="*/ 0 h 233"/>
                    <a:gd name="T32" fmla="*/ 81 w 357"/>
                    <a:gd name="T33" fmla="*/ 11 h 233"/>
                    <a:gd name="T34" fmla="*/ 81 w 357"/>
                    <a:gd name="T35" fmla="*/ 11 h 23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57"/>
                    <a:gd name="T55" fmla="*/ 0 h 233"/>
                    <a:gd name="T56" fmla="*/ 357 w 357"/>
                    <a:gd name="T57" fmla="*/ 233 h 23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57" h="233">
                      <a:moveTo>
                        <a:pt x="81" y="11"/>
                      </a:moveTo>
                      <a:lnTo>
                        <a:pt x="135" y="85"/>
                      </a:lnTo>
                      <a:lnTo>
                        <a:pt x="94" y="107"/>
                      </a:lnTo>
                      <a:lnTo>
                        <a:pt x="7" y="94"/>
                      </a:lnTo>
                      <a:lnTo>
                        <a:pt x="0" y="122"/>
                      </a:lnTo>
                      <a:lnTo>
                        <a:pt x="81" y="155"/>
                      </a:lnTo>
                      <a:lnTo>
                        <a:pt x="138" y="163"/>
                      </a:lnTo>
                      <a:lnTo>
                        <a:pt x="101" y="196"/>
                      </a:lnTo>
                      <a:lnTo>
                        <a:pt x="149" y="209"/>
                      </a:lnTo>
                      <a:lnTo>
                        <a:pt x="168" y="233"/>
                      </a:lnTo>
                      <a:lnTo>
                        <a:pt x="246" y="179"/>
                      </a:lnTo>
                      <a:lnTo>
                        <a:pt x="270" y="200"/>
                      </a:lnTo>
                      <a:lnTo>
                        <a:pt x="333" y="118"/>
                      </a:lnTo>
                      <a:lnTo>
                        <a:pt x="357" y="68"/>
                      </a:lnTo>
                      <a:lnTo>
                        <a:pt x="270" y="7"/>
                      </a:lnTo>
                      <a:lnTo>
                        <a:pt x="192" y="0"/>
                      </a:lnTo>
                      <a:lnTo>
                        <a:pt x="81" y="11"/>
                      </a:lnTo>
                      <a:close/>
                    </a:path>
                  </a:pathLst>
                </a:custGeom>
                <a:solidFill>
                  <a:srgbClr val="C299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1" name="Freeform 127"/>
                <p:cNvSpPr>
                  <a:spLocks/>
                </p:cNvSpPr>
                <p:nvPr/>
              </p:nvSpPr>
              <p:spPr bwMode="auto">
                <a:xfrm>
                  <a:off x="3399" y="2075"/>
                  <a:ext cx="83" cy="42"/>
                </a:xfrm>
                <a:custGeom>
                  <a:avLst/>
                  <a:gdLst>
                    <a:gd name="T0" fmla="*/ 0 w 83"/>
                    <a:gd name="T1" fmla="*/ 0 h 42"/>
                    <a:gd name="T2" fmla="*/ 44 w 83"/>
                    <a:gd name="T3" fmla="*/ 42 h 42"/>
                    <a:gd name="T4" fmla="*/ 83 w 83"/>
                    <a:gd name="T5" fmla="*/ 28 h 42"/>
                    <a:gd name="T6" fmla="*/ 77 w 83"/>
                    <a:gd name="T7" fmla="*/ 0 h 42"/>
                    <a:gd name="T8" fmla="*/ 0 w 83"/>
                    <a:gd name="T9" fmla="*/ 0 h 42"/>
                    <a:gd name="T10" fmla="*/ 0 w 83"/>
                    <a:gd name="T11" fmla="*/ 0 h 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3"/>
                    <a:gd name="T19" fmla="*/ 0 h 42"/>
                    <a:gd name="T20" fmla="*/ 83 w 83"/>
                    <a:gd name="T21" fmla="*/ 42 h 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3" h="42">
                      <a:moveTo>
                        <a:pt x="0" y="0"/>
                      </a:moveTo>
                      <a:lnTo>
                        <a:pt x="44" y="42"/>
                      </a:lnTo>
                      <a:lnTo>
                        <a:pt x="83" y="28"/>
                      </a:lnTo>
                      <a:lnTo>
                        <a:pt x="7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2" name="Freeform 128"/>
                <p:cNvSpPr>
                  <a:spLocks/>
                </p:cNvSpPr>
                <p:nvPr/>
              </p:nvSpPr>
              <p:spPr bwMode="auto">
                <a:xfrm>
                  <a:off x="3526" y="2001"/>
                  <a:ext cx="130" cy="87"/>
                </a:xfrm>
                <a:custGeom>
                  <a:avLst/>
                  <a:gdLst>
                    <a:gd name="T0" fmla="*/ 17 w 130"/>
                    <a:gd name="T1" fmla="*/ 0 h 87"/>
                    <a:gd name="T2" fmla="*/ 130 w 130"/>
                    <a:gd name="T3" fmla="*/ 20 h 87"/>
                    <a:gd name="T4" fmla="*/ 111 w 130"/>
                    <a:gd name="T5" fmla="*/ 87 h 87"/>
                    <a:gd name="T6" fmla="*/ 50 w 130"/>
                    <a:gd name="T7" fmla="*/ 87 h 87"/>
                    <a:gd name="T8" fmla="*/ 0 w 130"/>
                    <a:gd name="T9" fmla="*/ 48 h 87"/>
                    <a:gd name="T10" fmla="*/ 0 w 130"/>
                    <a:gd name="T11" fmla="*/ 26 h 87"/>
                    <a:gd name="T12" fmla="*/ 17 w 130"/>
                    <a:gd name="T13" fmla="*/ 0 h 87"/>
                    <a:gd name="T14" fmla="*/ 17 w 130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0"/>
                    <a:gd name="T25" fmla="*/ 0 h 87"/>
                    <a:gd name="T26" fmla="*/ 130 w 130"/>
                    <a:gd name="T27" fmla="*/ 87 h 8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0" h="87">
                      <a:moveTo>
                        <a:pt x="17" y="0"/>
                      </a:moveTo>
                      <a:lnTo>
                        <a:pt x="130" y="20"/>
                      </a:lnTo>
                      <a:lnTo>
                        <a:pt x="111" y="87"/>
                      </a:lnTo>
                      <a:lnTo>
                        <a:pt x="50" y="87"/>
                      </a:lnTo>
                      <a:lnTo>
                        <a:pt x="0" y="48"/>
                      </a:lnTo>
                      <a:lnTo>
                        <a:pt x="0" y="26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C2B0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3" name="Freeform 129"/>
                <p:cNvSpPr>
                  <a:spLocks/>
                </p:cNvSpPr>
                <p:nvPr/>
              </p:nvSpPr>
              <p:spPr bwMode="auto">
                <a:xfrm>
                  <a:off x="3526" y="2010"/>
                  <a:ext cx="74" cy="69"/>
                </a:xfrm>
                <a:custGeom>
                  <a:avLst/>
                  <a:gdLst>
                    <a:gd name="T0" fmla="*/ 13 w 74"/>
                    <a:gd name="T1" fmla="*/ 0 h 69"/>
                    <a:gd name="T2" fmla="*/ 74 w 74"/>
                    <a:gd name="T3" fmla="*/ 24 h 69"/>
                    <a:gd name="T4" fmla="*/ 45 w 74"/>
                    <a:gd name="T5" fmla="*/ 69 h 69"/>
                    <a:gd name="T6" fmla="*/ 0 w 74"/>
                    <a:gd name="T7" fmla="*/ 39 h 69"/>
                    <a:gd name="T8" fmla="*/ 13 w 74"/>
                    <a:gd name="T9" fmla="*/ 0 h 69"/>
                    <a:gd name="T10" fmla="*/ 13 w 74"/>
                    <a:gd name="T11" fmla="*/ 0 h 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69"/>
                    <a:gd name="T20" fmla="*/ 74 w 74"/>
                    <a:gd name="T21" fmla="*/ 69 h 6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69">
                      <a:moveTo>
                        <a:pt x="13" y="0"/>
                      </a:moveTo>
                      <a:lnTo>
                        <a:pt x="74" y="24"/>
                      </a:lnTo>
                      <a:lnTo>
                        <a:pt x="45" y="69"/>
                      </a:lnTo>
                      <a:lnTo>
                        <a:pt x="0" y="39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2CC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4" name="Freeform 130"/>
                <p:cNvSpPr>
                  <a:spLocks/>
                </p:cNvSpPr>
                <p:nvPr/>
              </p:nvSpPr>
              <p:spPr bwMode="auto">
                <a:xfrm>
                  <a:off x="3358" y="1484"/>
                  <a:ext cx="385" cy="411"/>
                </a:xfrm>
                <a:custGeom>
                  <a:avLst/>
                  <a:gdLst>
                    <a:gd name="T0" fmla="*/ 335 w 385"/>
                    <a:gd name="T1" fmla="*/ 8 h 411"/>
                    <a:gd name="T2" fmla="*/ 0 w 385"/>
                    <a:gd name="T3" fmla="*/ 0 h 411"/>
                    <a:gd name="T4" fmla="*/ 52 w 385"/>
                    <a:gd name="T5" fmla="*/ 247 h 411"/>
                    <a:gd name="T6" fmla="*/ 79 w 385"/>
                    <a:gd name="T7" fmla="*/ 352 h 411"/>
                    <a:gd name="T8" fmla="*/ 200 w 385"/>
                    <a:gd name="T9" fmla="*/ 411 h 411"/>
                    <a:gd name="T10" fmla="*/ 351 w 385"/>
                    <a:gd name="T11" fmla="*/ 304 h 411"/>
                    <a:gd name="T12" fmla="*/ 385 w 385"/>
                    <a:gd name="T13" fmla="*/ 152 h 411"/>
                    <a:gd name="T14" fmla="*/ 335 w 385"/>
                    <a:gd name="T15" fmla="*/ 8 h 411"/>
                    <a:gd name="T16" fmla="*/ 335 w 385"/>
                    <a:gd name="T17" fmla="*/ 8 h 4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5"/>
                    <a:gd name="T28" fmla="*/ 0 h 411"/>
                    <a:gd name="T29" fmla="*/ 385 w 385"/>
                    <a:gd name="T30" fmla="*/ 411 h 41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5" h="411">
                      <a:moveTo>
                        <a:pt x="335" y="8"/>
                      </a:moveTo>
                      <a:lnTo>
                        <a:pt x="0" y="0"/>
                      </a:lnTo>
                      <a:lnTo>
                        <a:pt x="52" y="247"/>
                      </a:lnTo>
                      <a:lnTo>
                        <a:pt x="79" y="352"/>
                      </a:lnTo>
                      <a:lnTo>
                        <a:pt x="200" y="411"/>
                      </a:lnTo>
                      <a:lnTo>
                        <a:pt x="351" y="304"/>
                      </a:lnTo>
                      <a:lnTo>
                        <a:pt x="385" y="152"/>
                      </a:lnTo>
                      <a:lnTo>
                        <a:pt x="335" y="8"/>
                      </a:lnTo>
                      <a:close/>
                    </a:path>
                  </a:pathLst>
                </a:custGeom>
                <a:solidFill>
                  <a:srgbClr val="96AB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5" name="Freeform 131"/>
                <p:cNvSpPr>
                  <a:spLocks/>
                </p:cNvSpPr>
                <p:nvPr/>
              </p:nvSpPr>
              <p:spPr bwMode="auto">
                <a:xfrm>
                  <a:off x="3534" y="1542"/>
                  <a:ext cx="164" cy="126"/>
                </a:xfrm>
                <a:custGeom>
                  <a:avLst/>
                  <a:gdLst>
                    <a:gd name="T0" fmla="*/ 77 w 164"/>
                    <a:gd name="T1" fmla="*/ 0 h 126"/>
                    <a:gd name="T2" fmla="*/ 16 w 164"/>
                    <a:gd name="T3" fmla="*/ 7 h 126"/>
                    <a:gd name="T4" fmla="*/ 0 w 164"/>
                    <a:gd name="T5" fmla="*/ 53 h 126"/>
                    <a:gd name="T6" fmla="*/ 46 w 164"/>
                    <a:gd name="T7" fmla="*/ 61 h 126"/>
                    <a:gd name="T8" fmla="*/ 20 w 164"/>
                    <a:gd name="T9" fmla="*/ 94 h 126"/>
                    <a:gd name="T10" fmla="*/ 53 w 164"/>
                    <a:gd name="T11" fmla="*/ 126 h 126"/>
                    <a:gd name="T12" fmla="*/ 103 w 164"/>
                    <a:gd name="T13" fmla="*/ 68 h 126"/>
                    <a:gd name="T14" fmla="*/ 111 w 164"/>
                    <a:gd name="T15" fmla="*/ 122 h 126"/>
                    <a:gd name="T16" fmla="*/ 164 w 164"/>
                    <a:gd name="T17" fmla="*/ 109 h 126"/>
                    <a:gd name="T18" fmla="*/ 159 w 164"/>
                    <a:gd name="T19" fmla="*/ 57 h 126"/>
                    <a:gd name="T20" fmla="*/ 148 w 164"/>
                    <a:gd name="T21" fmla="*/ 0 h 126"/>
                    <a:gd name="T22" fmla="*/ 77 w 164"/>
                    <a:gd name="T23" fmla="*/ 0 h 126"/>
                    <a:gd name="T24" fmla="*/ 77 w 164"/>
                    <a:gd name="T25" fmla="*/ 0 h 12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4"/>
                    <a:gd name="T40" fmla="*/ 0 h 126"/>
                    <a:gd name="T41" fmla="*/ 164 w 164"/>
                    <a:gd name="T42" fmla="*/ 126 h 12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4" h="126">
                      <a:moveTo>
                        <a:pt x="77" y="0"/>
                      </a:moveTo>
                      <a:lnTo>
                        <a:pt x="16" y="7"/>
                      </a:lnTo>
                      <a:lnTo>
                        <a:pt x="0" y="53"/>
                      </a:lnTo>
                      <a:lnTo>
                        <a:pt x="46" y="61"/>
                      </a:lnTo>
                      <a:lnTo>
                        <a:pt x="20" y="94"/>
                      </a:lnTo>
                      <a:lnTo>
                        <a:pt x="53" y="126"/>
                      </a:lnTo>
                      <a:lnTo>
                        <a:pt x="103" y="68"/>
                      </a:lnTo>
                      <a:lnTo>
                        <a:pt x="111" y="122"/>
                      </a:lnTo>
                      <a:lnTo>
                        <a:pt x="164" y="109"/>
                      </a:lnTo>
                      <a:lnTo>
                        <a:pt x="159" y="57"/>
                      </a:lnTo>
                      <a:lnTo>
                        <a:pt x="148" y="0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6" name="Freeform 132"/>
                <p:cNvSpPr>
                  <a:spLocks/>
                </p:cNvSpPr>
                <p:nvPr/>
              </p:nvSpPr>
              <p:spPr bwMode="auto">
                <a:xfrm>
                  <a:off x="3558" y="1479"/>
                  <a:ext cx="166" cy="165"/>
                </a:xfrm>
                <a:custGeom>
                  <a:avLst/>
                  <a:gdLst>
                    <a:gd name="T0" fmla="*/ 116 w 166"/>
                    <a:gd name="T1" fmla="*/ 124 h 165"/>
                    <a:gd name="T2" fmla="*/ 53 w 166"/>
                    <a:gd name="T3" fmla="*/ 165 h 165"/>
                    <a:gd name="T4" fmla="*/ 42 w 166"/>
                    <a:gd name="T5" fmla="*/ 128 h 165"/>
                    <a:gd name="T6" fmla="*/ 120 w 166"/>
                    <a:gd name="T7" fmla="*/ 96 h 165"/>
                    <a:gd name="T8" fmla="*/ 98 w 166"/>
                    <a:gd name="T9" fmla="*/ 74 h 165"/>
                    <a:gd name="T10" fmla="*/ 42 w 166"/>
                    <a:gd name="T11" fmla="*/ 67 h 165"/>
                    <a:gd name="T12" fmla="*/ 57 w 166"/>
                    <a:gd name="T13" fmla="*/ 37 h 165"/>
                    <a:gd name="T14" fmla="*/ 0 w 166"/>
                    <a:gd name="T15" fmla="*/ 0 h 165"/>
                    <a:gd name="T16" fmla="*/ 113 w 166"/>
                    <a:gd name="T17" fmla="*/ 20 h 165"/>
                    <a:gd name="T18" fmla="*/ 166 w 166"/>
                    <a:gd name="T19" fmla="*/ 104 h 165"/>
                    <a:gd name="T20" fmla="*/ 162 w 166"/>
                    <a:gd name="T21" fmla="*/ 141 h 165"/>
                    <a:gd name="T22" fmla="*/ 116 w 166"/>
                    <a:gd name="T23" fmla="*/ 124 h 165"/>
                    <a:gd name="T24" fmla="*/ 116 w 166"/>
                    <a:gd name="T25" fmla="*/ 124 h 16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6"/>
                    <a:gd name="T40" fmla="*/ 0 h 165"/>
                    <a:gd name="T41" fmla="*/ 166 w 166"/>
                    <a:gd name="T42" fmla="*/ 165 h 16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6" h="165">
                      <a:moveTo>
                        <a:pt x="116" y="124"/>
                      </a:moveTo>
                      <a:lnTo>
                        <a:pt x="53" y="165"/>
                      </a:lnTo>
                      <a:lnTo>
                        <a:pt x="42" y="128"/>
                      </a:lnTo>
                      <a:lnTo>
                        <a:pt x="120" y="96"/>
                      </a:lnTo>
                      <a:lnTo>
                        <a:pt x="98" y="74"/>
                      </a:lnTo>
                      <a:lnTo>
                        <a:pt x="42" y="67"/>
                      </a:lnTo>
                      <a:lnTo>
                        <a:pt x="57" y="37"/>
                      </a:lnTo>
                      <a:lnTo>
                        <a:pt x="0" y="0"/>
                      </a:lnTo>
                      <a:lnTo>
                        <a:pt x="113" y="20"/>
                      </a:lnTo>
                      <a:lnTo>
                        <a:pt x="166" y="104"/>
                      </a:lnTo>
                      <a:lnTo>
                        <a:pt x="162" y="141"/>
                      </a:lnTo>
                      <a:lnTo>
                        <a:pt x="116" y="124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7" name="Freeform 133"/>
                <p:cNvSpPr>
                  <a:spLocks/>
                </p:cNvSpPr>
                <p:nvPr/>
              </p:nvSpPr>
              <p:spPr bwMode="auto">
                <a:xfrm>
                  <a:off x="3517" y="1651"/>
                  <a:ext cx="239" cy="318"/>
                </a:xfrm>
                <a:custGeom>
                  <a:avLst/>
                  <a:gdLst>
                    <a:gd name="T0" fmla="*/ 161 w 239"/>
                    <a:gd name="T1" fmla="*/ 0 h 318"/>
                    <a:gd name="T2" fmla="*/ 113 w 239"/>
                    <a:gd name="T3" fmla="*/ 30 h 318"/>
                    <a:gd name="T4" fmla="*/ 63 w 239"/>
                    <a:gd name="T5" fmla="*/ 19 h 318"/>
                    <a:gd name="T6" fmla="*/ 4 w 239"/>
                    <a:gd name="T7" fmla="*/ 33 h 318"/>
                    <a:gd name="T8" fmla="*/ 83 w 239"/>
                    <a:gd name="T9" fmla="*/ 50 h 318"/>
                    <a:gd name="T10" fmla="*/ 37 w 239"/>
                    <a:gd name="T11" fmla="*/ 70 h 318"/>
                    <a:gd name="T12" fmla="*/ 50 w 239"/>
                    <a:gd name="T13" fmla="*/ 115 h 318"/>
                    <a:gd name="T14" fmla="*/ 7 w 239"/>
                    <a:gd name="T15" fmla="*/ 120 h 318"/>
                    <a:gd name="T16" fmla="*/ 0 w 239"/>
                    <a:gd name="T17" fmla="*/ 167 h 318"/>
                    <a:gd name="T18" fmla="*/ 26 w 239"/>
                    <a:gd name="T19" fmla="*/ 239 h 318"/>
                    <a:gd name="T20" fmla="*/ 87 w 239"/>
                    <a:gd name="T21" fmla="*/ 318 h 318"/>
                    <a:gd name="T22" fmla="*/ 174 w 239"/>
                    <a:gd name="T23" fmla="*/ 304 h 318"/>
                    <a:gd name="T24" fmla="*/ 233 w 239"/>
                    <a:gd name="T25" fmla="*/ 185 h 318"/>
                    <a:gd name="T26" fmla="*/ 239 w 239"/>
                    <a:gd name="T27" fmla="*/ 50 h 318"/>
                    <a:gd name="T28" fmla="*/ 161 w 239"/>
                    <a:gd name="T29" fmla="*/ 0 h 318"/>
                    <a:gd name="T30" fmla="*/ 161 w 239"/>
                    <a:gd name="T31" fmla="*/ 0 h 31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9"/>
                    <a:gd name="T49" fmla="*/ 0 h 318"/>
                    <a:gd name="T50" fmla="*/ 239 w 239"/>
                    <a:gd name="T51" fmla="*/ 318 h 31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9" h="318">
                      <a:moveTo>
                        <a:pt x="161" y="0"/>
                      </a:moveTo>
                      <a:lnTo>
                        <a:pt x="113" y="30"/>
                      </a:lnTo>
                      <a:lnTo>
                        <a:pt x="63" y="19"/>
                      </a:lnTo>
                      <a:lnTo>
                        <a:pt x="4" y="33"/>
                      </a:lnTo>
                      <a:lnTo>
                        <a:pt x="83" y="50"/>
                      </a:lnTo>
                      <a:lnTo>
                        <a:pt x="37" y="70"/>
                      </a:lnTo>
                      <a:lnTo>
                        <a:pt x="50" y="115"/>
                      </a:lnTo>
                      <a:lnTo>
                        <a:pt x="7" y="120"/>
                      </a:lnTo>
                      <a:lnTo>
                        <a:pt x="0" y="167"/>
                      </a:lnTo>
                      <a:lnTo>
                        <a:pt x="26" y="239"/>
                      </a:lnTo>
                      <a:lnTo>
                        <a:pt x="87" y="318"/>
                      </a:lnTo>
                      <a:lnTo>
                        <a:pt x="174" y="304"/>
                      </a:lnTo>
                      <a:lnTo>
                        <a:pt x="233" y="185"/>
                      </a:lnTo>
                      <a:lnTo>
                        <a:pt x="239" y="50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A394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8" name="Freeform 134"/>
                <p:cNvSpPr>
                  <a:spLocks/>
                </p:cNvSpPr>
                <p:nvPr/>
              </p:nvSpPr>
              <p:spPr bwMode="auto">
                <a:xfrm>
                  <a:off x="3656" y="1484"/>
                  <a:ext cx="220" cy="200"/>
                </a:xfrm>
                <a:custGeom>
                  <a:avLst/>
                  <a:gdLst>
                    <a:gd name="T0" fmla="*/ 201 w 220"/>
                    <a:gd name="T1" fmla="*/ 15 h 200"/>
                    <a:gd name="T2" fmla="*/ 220 w 220"/>
                    <a:gd name="T3" fmla="*/ 152 h 200"/>
                    <a:gd name="T4" fmla="*/ 181 w 220"/>
                    <a:gd name="T5" fmla="*/ 200 h 200"/>
                    <a:gd name="T6" fmla="*/ 64 w 220"/>
                    <a:gd name="T7" fmla="*/ 193 h 200"/>
                    <a:gd name="T8" fmla="*/ 26 w 220"/>
                    <a:gd name="T9" fmla="*/ 102 h 200"/>
                    <a:gd name="T10" fmla="*/ 0 w 220"/>
                    <a:gd name="T11" fmla="*/ 0 h 200"/>
                    <a:gd name="T12" fmla="*/ 137 w 220"/>
                    <a:gd name="T13" fmla="*/ 0 h 200"/>
                    <a:gd name="T14" fmla="*/ 201 w 220"/>
                    <a:gd name="T15" fmla="*/ 15 h 200"/>
                    <a:gd name="T16" fmla="*/ 201 w 220"/>
                    <a:gd name="T17" fmla="*/ 15 h 2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20"/>
                    <a:gd name="T28" fmla="*/ 0 h 200"/>
                    <a:gd name="T29" fmla="*/ 220 w 220"/>
                    <a:gd name="T30" fmla="*/ 200 h 2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20" h="200">
                      <a:moveTo>
                        <a:pt x="201" y="15"/>
                      </a:moveTo>
                      <a:lnTo>
                        <a:pt x="220" y="152"/>
                      </a:lnTo>
                      <a:lnTo>
                        <a:pt x="181" y="200"/>
                      </a:lnTo>
                      <a:lnTo>
                        <a:pt x="64" y="193"/>
                      </a:lnTo>
                      <a:lnTo>
                        <a:pt x="26" y="102"/>
                      </a:lnTo>
                      <a:lnTo>
                        <a:pt x="0" y="0"/>
                      </a:lnTo>
                      <a:lnTo>
                        <a:pt x="137" y="0"/>
                      </a:lnTo>
                      <a:lnTo>
                        <a:pt x="201" y="15"/>
                      </a:lnTo>
                      <a:close/>
                    </a:path>
                  </a:pathLst>
                </a:custGeom>
                <a:solidFill>
                  <a:srgbClr val="9E85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89" name="Freeform 135"/>
                <p:cNvSpPr>
                  <a:spLocks/>
                </p:cNvSpPr>
                <p:nvPr/>
              </p:nvSpPr>
              <p:spPr bwMode="auto">
                <a:xfrm>
                  <a:off x="3576" y="1651"/>
                  <a:ext cx="193" cy="278"/>
                </a:xfrm>
                <a:custGeom>
                  <a:avLst/>
                  <a:gdLst>
                    <a:gd name="T0" fmla="*/ 111 w 193"/>
                    <a:gd name="T1" fmla="*/ 0 h 278"/>
                    <a:gd name="T2" fmla="*/ 65 w 193"/>
                    <a:gd name="T3" fmla="*/ 57 h 278"/>
                    <a:gd name="T4" fmla="*/ 45 w 193"/>
                    <a:gd name="T5" fmla="*/ 107 h 278"/>
                    <a:gd name="T6" fmla="*/ 43 w 193"/>
                    <a:gd name="T7" fmla="*/ 137 h 278"/>
                    <a:gd name="T8" fmla="*/ 0 w 193"/>
                    <a:gd name="T9" fmla="*/ 165 h 278"/>
                    <a:gd name="T10" fmla="*/ 11 w 193"/>
                    <a:gd name="T11" fmla="*/ 209 h 278"/>
                    <a:gd name="T12" fmla="*/ 58 w 193"/>
                    <a:gd name="T13" fmla="*/ 220 h 278"/>
                    <a:gd name="T14" fmla="*/ 32 w 193"/>
                    <a:gd name="T15" fmla="*/ 278 h 278"/>
                    <a:gd name="T16" fmla="*/ 80 w 193"/>
                    <a:gd name="T17" fmla="*/ 278 h 278"/>
                    <a:gd name="T18" fmla="*/ 141 w 193"/>
                    <a:gd name="T19" fmla="*/ 272 h 278"/>
                    <a:gd name="T20" fmla="*/ 193 w 193"/>
                    <a:gd name="T21" fmla="*/ 144 h 278"/>
                    <a:gd name="T22" fmla="*/ 174 w 193"/>
                    <a:gd name="T23" fmla="*/ 61 h 278"/>
                    <a:gd name="T24" fmla="*/ 111 w 193"/>
                    <a:gd name="T25" fmla="*/ 0 h 278"/>
                    <a:gd name="T26" fmla="*/ 111 w 193"/>
                    <a:gd name="T27" fmla="*/ 0 h 27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93"/>
                    <a:gd name="T43" fmla="*/ 0 h 278"/>
                    <a:gd name="T44" fmla="*/ 193 w 193"/>
                    <a:gd name="T45" fmla="*/ 278 h 27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93" h="278">
                      <a:moveTo>
                        <a:pt x="111" y="0"/>
                      </a:moveTo>
                      <a:lnTo>
                        <a:pt x="65" y="57"/>
                      </a:lnTo>
                      <a:lnTo>
                        <a:pt x="45" y="107"/>
                      </a:lnTo>
                      <a:lnTo>
                        <a:pt x="43" y="137"/>
                      </a:lnTo>
                      <a:lnTo>
                        <a:pt x="0" y="165"/>
                      </a:lnTo>
                      <a:lnTo>
                        <a:pt x="11" y="209"/>
                      </a:lnTo>
                      <a:lnTo>
                        <a:pt x="58" y="220"/>
                      </a:lnTo>
                      <a:lnTo>
                        <a:pt x="32" y="278"/>
                      </a:lnTo>
                      <a:lnTo>
                        <a:pt x="80" y="278"/>
                      </a:lnTo>
                      <a:lnTo>
                        <a:pt x="141" y="272"/>
                      </a:lnTo>
                      <a:lnTo>
                        <a:pt x="193" y="144"/>
                      </a:lnTo>
                      <a:lnTo>
                        <a:pt x="174" y="6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8F82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0" name="Freeform 136"/>
                <p:cNvSpPr>
                  <a:spLocks/>
                </p:cNvSpPr>
                <p:nvPr/>
              </p:nvSpPr>
              <p:spPr bwMode="auto">
                <a:xfrm>
                  <a:off x="3804" y="1523"/>
                  <a:ext cx="50" cy="117"/>
                </a:xfrm>
                <a:custGeom>
                  <a:avLst/>
                  <a:gdLst>
                    <a:gd name="T0" fmla="*/ 29 w 50"/>
                    <a:gd name="T1" fmla="*/ 6 h 117"/>
                    <a:gd name="T2" fmla="*/ 50 w 50"/>
                    <a:gd name="T3" fmla="*/ 91 h 117"/>
                    <a:gd name="T4" fmla="*/ 22 w 50"/>
                    <a:gd name="T5" fmla="*/ 117 h 117"/>
                    <a:gd name="T6" fmla="*/ 0 w 50"/>
                    <a:gd name="T7" fmla="*/ 50 h 117"/>
                    <a:gd name="T8" fmla="*/ 0 w 50"/>
                    <a:gd name="T9" fmla="*/ 0 h 117"/>
                    <a:gd name="T10" fmla="*/ 29 w 50"/>
                    <a:gd name="T11" fmla="*/ 6 h 117"/>
                    <a:gd name="T12" fmla="*/ 29 w 50"/>
                    <a:gd name="T13" fmla="*/ 6 h 1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0"/>
                    <a:gd name="T22" fmla="*/ 0 h 117"/>
                    <a:gd name="T23" fmla="*/ 50 w 50"/>
                    <a:gd name="T24" fmla="*/ 117 h 1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0" h="117">
                      <a:moveTo>
                        <a:pt x="29" y="6"/>
                      </a:moveTo>
                      <a:lnTo>
                        <a:pt x="50" y="91"/>
                      </a:lnTo>
                      <a:lnTo>
                        <a:pt x="22" y="117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29" y="6"/>
                      </a:lnTo>
                      <a:close/>
                    </a:path>
                  </a:pathLst>
                </a:custGeom>
                <a:solidFill>
                  <a:srgbClr val="BAB8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1" name="Freeform 137"/>
                <p:cNvSpPr>
                  <a:spLocks/>
                </p:cNvSpPr>
                <p:nvPr/>
              </p:nvSpPr>
              <p:spPr bwMode="auto">
                <a:xfrm>
                  <a:off x="3743" y="1479"/>
                  <a:ext cx="164" cy="191"/>
                </a:xfrm>
                <a:custGeom>
                  <a:avLst/>
                  <a:gdLst>
                    <a:gd name="T0" fmla="*/ 0 w 164"/>
                    <a:gd name="T1" fmla="*/ 150 h 191"/>
                    <a:gd name="T2" fmla="*/ 3 w 164"/>
                    <a:gd name="T3" fmla="*/ 78 h 191"/>
                    <a:gd name="T4" fmla="*/ 70 w 164"/>
                    <a:gd name="T5" fmla="*/ 81 h 191"/>
                    <a:gd name="T6" fmla="*/ 76 w 164"/>
                    <a:gd name="T7" fmla="*/ 157 h 191"/>
                    <a:gd name="T8" fmla="*/ 111 w 164"/>
                    <a:gd name="T9" fmla="*/ 141 h 191"/>
                    <a:gd name="T10" fmla="*/ 94 w 164"/>
                    <a:gd name="T11" fmla="*/ 50 h 191"/>
                    <a:gd name="T12" fmla="*/ 50 w 164"/>
                    <a:gd name="T13" fmla="*/ 0 h 191"/>
                    <a:gd name="T14" fmla="*/ 164 w 164"/>
                    <a:gd name="T15" fmla="*/ 17 h 191"/>
                    <a:gd name="T16" fmla="*/ 144 w 164"/>
                    <a:gd name="T17" fmla="*/ 135 h 191"/>
                    <a:gd name="T18" fmla="*/ 107 w 164"/>
                    <a:gd name="T19" fmla="*/ 191 h 191"/>
                    <a:gd name="T20" fmla="*/ 7 w 164"/>
                    <a:gd name="T21" fmla="*/ 185 h 191"/>
                    <a:gd name="T22" fmla="*/ 0 w 164"/>
                    <a:gd name="T23" fmla="*/ 150 h 191"/>
                    <a:gd name="T24" fmla="*/ 0 w 164"/>
                    <a:gd name="T25" fmla="*/ 150 h 19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4"/>
                    <a:gd name="T40" fmla="*/ 0 h 191"/>
                    <a:gd name="T41" fmla="*/ 164 w 164"/>
                    <a:gd name="T42" fmla="*/ 191 h 19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4" h="191">
                      <a:moveTo>
                        <a:pt x="0" y="150"/>
                      </a:moveTo>
                      <a:lnTo>
                        <a:pt x="3" y="78"/>
                      </a:lnTo>
                      <a:lnTo>
                        <a:pt x="70" y="81"/>
                      </a:lnTo>
                      <a:lnTo>
                        <a:pt x="76" y="157"/>
                      </a:lnTo>
                      <a:lnTo>
                        <a:pt x="111" y="141"/>
                      </a:lnTo>
                      <a:lnTo>
                        <a:pt x="94" y="50"/>
                      </a:lnTo>
                      <a:lnTo>
                        <a:pt x="50" y="0"/>
                      </a:lnTo>
                      <a:lnTo>
                        <a:pt x="164" y="17"/>
                      </a:lnTo>
                      <a:lnTo>
                        <a:pt x="144" y="135"/>
                      </a:lnTo>
                      <a:lnTo>
                        <a:pt x="107" y="191"/>
                      </a:lnTo>
                      <a:lnTo>
                        <a:pt x="7" y="185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2" name="Freeform 138"/>
                <p:cNvSpPr>
                  <a:spLocks/>
                </p:cNvSpPr>
                <p:nvPr/>
              </p:nvSpPr>
              <p:spPr bwMode="auto">
                <a:xfrm>
                  <a:off x="3641" y="1475"/>
                  <a:ext cx="79" cy="176"/>
                </a:xfrm>
                <a:custGeom>
                  <a:avLst/>
                  <a:gdLst>
                    <a:gd name="T0" fmla="*/ 79 w 79"/>
                    <a:gd name="T1" fmla="*/ 148 h 176"/>
                    <a:gd name="T2" fmla="*/ 79 w 79"/>
                    <a:gd name="T3" fmla="*/ 71 h 176"/>
                    <a:gd name="T4" fmla="*/ 24 w 79"/>
                    <a:gd name="T5" fmla="*/ 54 h 176"/>
                    <a:gd name="T6" fmla="*/ 68 w 79"/>
                    <a:gd name="T7" fmla="*/ 45 h 176"/>
                    <a:gd name="T8" fmla="*/ 61 w 79"/>
                    <a:gd name="T9" fmla="*/ 0 h 176"/>
                    <a:gd name="T10" fmla="*/ 0 w 79"/>
                    <a:gd name="T11" fmla="*/ 9 h 176"/>
                    <a:gd name="T12" fmla="*/ 7 w 79"/>
                    <a:gd name="T13" fmla="*/ 100 h 176"/>
                    <a:gd name="T14" fmla="*/ 30 w 79"/>
                    <a:gd name="T15" fmla="*/ 176 h 176"/>
                    <a:gd name="T16" fmla="*/ 79 w 79"/>
                    <a:gd name="T17" fmla="*/ 148 h 176"/>
                    <a:gd name="T18" fmla="*/ 79 w 79"/>
                    <a:gd name="T19" fmla="*/ 148 h 1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9"/>
                    <a:gd name="T31" fmla="*/ 0 h 176"/>
                    <a:gd name="T32" fmla="*/ 79 w 79"/>
                    <a:gd name="T33" fmla="*/ 176 h 1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9" h="176">
                      <a:moveTo>
                        <a:pt x="79" y="148"/>
                      </a:moveTo>
                      <a:lnTo>
                        <a:pt x="79" y="71"/>
                      </a:lnTo>
                      <a:lnTo>
                        <a:pt x="24" y="54"/>
                      </a:lnTo>
                      <a:lnTo>
                        <a:pt x="68" y="45"/>
                      </a:lnTo>
                      <a:lnTo>
                        <a:pt x="61" y="0"/>
                      </a:lnTo>
                      <a:lnTo>
                        <a:pt x="0" y="9"/>
                      </a:lnTo>
                      <a:lnTo>
                        <a:pt x="7" y="100"/>
                      </a:lnTo>
                      <a:lnTo>
                        <a:pt x="30" y="176"/>
                      </a:lnTo>
                      <a:lnTo>
                        <a:pt x="79" y="148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3" name="Freeform 139"/>
                <p:cNvSpPr>
                  <a:spLocks/>
                </p:cNvSpPr>
                <p:nvPr/>
              </p:nvSpPr>
              <p:spPr bwMode="auto">
                <a:xfrm>
                  <a:off x="3804" y="1479"/>
                  <a:ext cx="235" cy="370"/>
                </a:xfrm>
                <a:custGeom>
                  <a:avLst/>
                  <a:gdLst>
                    <a:gd name="T0" fmla="*/ 174 w 235"/>
                    <a:gd name="T1" fmla="*/ 46 h 370"/>
                    <a:gd name="T2" fmla="*/ 235 w 235"/>
                    <a:gd name="T3" fmla="*/ 237 h 370"/>
                    <a:gd name="T4" fmla="*/ 207 w 235"/>
                    <a:gd name="T5" fmla="*/ 357 h 370"/>
                    <a:gd name="T6" fmla="*/ 50 w 235"/>
                    <a:gd name="T7" fmla="*/ 370 h 370"/>
                    <a:gd name="T8" fmla="*/ 0 w 235"/>
                    <a:gd name="T9" fmla="*/ 316 h 370"/>
                    <a:gd name="T10" fmla="*/ 59 w 235"/>
                    <a:gd name="T11" fmla="*/ 191 h 370"/>
                    <a:gd name="T12" fmla="*/ 42 w 235"/>
                    <a:gd name="T13" fmla="*/ 104 h 370"/>
                    <a:gd name="T14" fmla="*/ 53 w 235"/>
                    <a:gd name="T15" fmla="*/ 0 h 370"/>
                    <a:gd name="T16" fmla="*/ 174 w 235"/>
                    <a:gd name="T17" fmla="*/ 46 h 370"/>
                    <a:gd name="T18" fmla="*/ 174 w 235"/>
                    <a:gd name="T19" fmla="*/ 46 h 3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5"/>
                    <a:gd name="T31" fmla="*/ 0 h 370"/>
                    <a:gd name="T32" fmla="*/ 235 w 235"/>
                    <a:gd name="T33" fmla="*/ 370 h 37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5" h="370">
                      <a:moveTo>
                        <a:pt x="174" y="46"/>
                      </a:moveTo>
                      <a:lnTo>
                        <a:pt x="235" y="237"/>
                      </a:lnTo>
                      <a:lnTo>
                        <a:pt x="207" y="357"/>
                      </a:lnTo>
                      <a:lnTo>
                        <a:pt x="50" y="370"/>
                      </a:lnTo>
                      <a:lnTo>
                        <a:pt x="0" y="316"/>
                      </a:lnTo>
                      <a:lnTo>
                        <a:pt x="59" y="191"/>
                      </a:lnTo>
                      <a:lnTo>
                        <a:pt x="42" y="104"/>
                      </a:lnTo>
                      <a:lnTo>
                        <a:pt x="53" y="0"/>
                      </a:lnTo>
                      <a:lnTo>
                        <a:pt x="174" y="46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4" name="Freeform 140"/>
                <p:cNvSpPr>
                  <a:spLocks/>
                </p:cNvSpPr>
                <p:nvPr/>
              </p:nvSpPr>
              <p:spPr bwMode="auto">
                <a:xfrm>
                  <a:off x="3952" y="1919"/>
                  <a:ext cx="140" cy="293"/>
                </a:xfrm>
                <a:custGeom>
                  <a:avLst/>
                  <a:gdLst>
                    <a:gd name="T0" fmla="*/ 113 w 140"/>
                    <a:gd name="T1" fmla="*/ 0 h 293"/>
                    <a:gd name="T2" fmla="*/ 140 w 140"/>
                    <a:gd name="T3" fmla="*/ 156 h 293"/>
                    <a:gd name="T4" fmla="*/ 124 w 140"/>
                    <a:gd name="T5" fmla="*/ 293 h 293"/>
                    <a:gd name="T6" fmla="*/ 18 w 140"/>
                    <a:gd name="T7" fmla="*/ 243 h 293"/>
                    <a:gd name="T8" fmla="*/ 0 w 140"/>
                    <a:gd name="T9" fmla="*/ 119 h 293"/>
                    <a:gd name="T10" fmla="*/ 22 w 140"/>
                    <a:gd name="T11" fmla="*/ 21 h 293"/>
                    <a:gd name="T12" fmla="*/ 113 w 140"/>
                    <a:gd name="T13" fmla="*/ 0 h 293"/>
                    <a:gd name="T14" fmla="*/ 113 w 140"/>
                    <a:gd name="T15" fmla="*/ 0 h 29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0"/>
                    <a:gd name="T25" fmla="*/ 0 h 293"/>
                    <a:gd name="T26" fmla="*/ 140 w 140"/>
                    <a:gd name="T27" fmla="*/ 293 h 29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0" h="293">
                      <a:moveTo>
                        <a:pt x="113" y="0"/>
                      </a:moveTo>
                      <a:lnTo>
                        <a:pt x="140" y="156"/>
                      </a:lnTo>
                      <a:lnTo>
                        <a:pt x="124" y="293"/>
                      </a:lnTo>
                      <a:lnTo>
                        <a:pt x="18" y="243"/>
                      </a:lnTo>
                      <a:lnTo>
                        <a:pt x="0" y="119"/>
                      </a:lnTo>
                      <a:lnTo>
                        <a:pt x="22" y="21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5" name="Freeform 141"/>
                <p:cNvSpPr>
                  <a:spLocks/>
                </p:cNvSpPr>
                <p:nvPr/>
              </p:nvSpPr>
              <p:spPr bwMode="auto">
                <a:xfrm>
                  <a:off x="3867" y="1655"/>
                  <a:ext cx="100" cy="83"/>
                </a:xfrm>
                <a:custGeom>
                  <a:avLst/>
                  <a:gdLst>
                    <a:gd name="T0" fmla="*/ 100 w 100"/>
                    <a:gd name="T1" fmla="*/ 22 h 83"/>
                    <a:gd name="T2" fmla="*/ 13 w 100"/>
                    <a:gd name="T3" fmla="*/ 83 h 83"/>
                    <a:gd name="T4" fmla="*/ 0 w 100"/>
                    <a:gd name="T5" fmla="*/ 18 h 83"/>
                    <a:gd name="T6" fmla="*/ 37 w 100"/>
                    <a:gd name="T7" fmla="*/ 37 h 83"/>
                    <a:gd name="T8" fmla="*/ 57 w 100"/>
                    <a:gd name="T9" fmla="*/ 0 h 83"/>
                    <a:gd name="T10" fmla="*/ 100 w 100"/>
                    <a:gd name="T11" fmla="*/ 22 h 83"/>
                    <a:gd name="T12" fmla="*/ 100 w 100"/>
                    <a:gd name="T13" fmla="*/ 22 h 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0"/>
                    <a:gd name="T22" fmla="*/ 0 h 83"/>
                    <a:gd name="T23" fmla="*/ 100 w 100"/>
                    <a:gd name="T24" fmla="*/ 83 h 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0" h="83">
                      <a:moveTo>
                        <a:pt x="100" y="22"/>
                      </a:moveTo>
                      <a:lnTo>
                        <a:pt x="13" y="83"/>
                      </a:lnTo>
                      <a:lnTo>
                        <a:pt x="0" y="18"/>
                      </a:lnTo>
                      <a:lnTo>
                        <a:pt x="37" y="37"/>
                      </a:lnTo>
                      <a:lnTo>
                        <a:pt x="57" y="0"/>
                      </a:lnTo>
                      <a:lnTo>
                        <a:pt x="100" y="22"/>
                      </a:lnTo>
                      <a:close/>
                    </a:path>
                  </a:pathLst>
                </a:custGeom>
                <a:solidFill>
                  <a:srgbClr val="DEAB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6" name="Freeform 142"/>
                <p:cNvSpPr>
                  <a:spLocks/>
                </p:cNvSpPr>
                <p:nvPr/>
              </p:nvSpPr>
              <p:spPr bwMode="auto">
                <a:xfrm>
                  <a:off x="3857" y="1951"/>
                  <a:ext cx="87" cy="63"/>
                </a:xfrm>
                <a:custGeom>
                  <a:avLst/>
                  <a:gdLst>
                    <a:gd name="T0" fmla="*/ 0 w 87"/>
                    <a:gd name="T1" fmla="*/ 22 h 63"/>
                    <a:gd name="T2" fmla="*/ 87 w 87"/>
                    <a:gd name="T3" fmla="*/ 0 h 63"/>
                    <a:gd name="T4" fmla="*/ 63 w 87"/>
                    <a:gd name="T5" fmla="*/ 63 h 63"/>
                    <a:gd name="T6" fmla="*/ 4 w 87"/>
                    <a:gd name="T7" fmla="*/ 59 h 63"/>
                    <a:gd name="T8" fmla="*/ 0 w 87"/>
                    <a:gd name="T9" fmla="*/ 22 h 63"/>
                    <a:gd name="T10" fmla="*/ 0 w 87"/>
                    <a:gd name="T11" fmla="*/ 22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7"/>
                    <a:gd name="T19" fmla="*/ 0 h 63"/>
                    <a:gd name="T20" fmla="*/ 87 w 87"/>
                    <a:gd name="T21" fmla="*/ 63 h 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7" h="63">
                      <a:moveTo>
                        <a:pt x="0" y="22"/>
                      </a:moveTo>
                      <a:lnTo>
                        <a:pt x="87" y="0"/>
                      </a:lnTo>
                      <a:lnTo>
                        <a:pt x="63" y="63"/>
                      </a:lnTo>
                      <a:lnTo>
                        <a:pt x="4" y="59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E8A3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7" name="Freeform 143"/>
                <p:cNvSpPr>
                  <a:spLocks/>
                </p:cNvSpPr>
                <p:nvPr/>
              </p:nvSpPr>
              <p:spPr bwMode="auto">
                <a:xfrm>
                  <a:off x="3870" y="2075"/>
                  <a:ext cx="239" cy="322"/>
                </a:xfrm>
                <a:custGeom>
                  <a:avLst/>
                  <a:gdLst>
                    <a:gd name="T0" fmla="*/ 82 w 239"/>
                    <a:gd name="T1" fmla="*/ 4 h 322"/>
                    <a:gd name="T2" fmla="*/ 126 w 239"/>
                    <a:gd name="T3" fmla="*/ 78 h 322"/>
                    <a:gd name="T4" fmla="*/ 159 w 239"/>
                    <a:gd name="T5" fmla="*/ 9 h 322"/>
                    <a:gd name="T6" fmla="*/ 195 w 239"/>
                    <a:gd name="T7" fmla="*/ 0 h 322"/>
                    <a:gd name="T8" fmla="*/ 239 w 239"/>
                    <a:gd name="T9" fmla="*/ 133 h 322"/>
                    <a:gd name="T10" fmla="*/ 235 w 239"/>
                    <a:gd name="T11" fmla="*/ 222 h 322"/>
                    <a:gd name="T12" fmla="*/ 185 w 239"/>
                    <a:gd name="T13" fmla="*/ 155 h 322"/>
                    <a:gd name="T14" fmla="*/ 141 w 239"/>
                    <a:gd name="T15" fmla="*/ 144 h 322"/>
                    <a:gd name="T16" fmla="*/ 91 w 239"/>
                    <a:gd name="T17" fmla="*/ 107 h 322"/>
                    <a:gd name="T18" fmla="*/ 91 w 239"/>
                    <a:gd name="T19" fmla="*/ 181 h 322"/>
                    <a:gd name="T20" fmla="*/ 152 w 239"/>
                    <a:gd name="T21" fmla="*/ 189 h 322"/>
                    <a:gd name="T22" fmla="*/ 198 w 239"/>
                    <a:gd name="T23" fmla="*/ 213 h 322"/>
                    <a:gd name="T24" fmla="*/ 213 w 239"/>
                    <a:gd name="T25" fmla="*/ 266 h 322"/>
                    <a:gd name="T26" fmla="*/ 156 w 239"/>
                    <a:gd name="T27" fmla="*/ 259 h 322"/>
                    <a:gd name="T28" fmla="*/ 222 w 239"/>
                    <a:gd name="T29" fmla="*/ 320 h 322"/>
                    <a:gd name="T30" fmla="*/ 137 w 239"/>
                    <a:gd name="T31" fmla="*/ 320 h 322"/>
                    <a:gd name="T32" fmla="*/ 58 w 239"/>
                    <a:gd name="T33" fmla="*/ 322 h 322"/>
                    <a:gd name="T34" fmla="*/ 61 w 239"/>
                    <a:gd name="T35" fmla="*/ 296 h 322"/>
                    <a:gd name="T36" fmla="*/ 10 w 239"/>
                    <a:gd name="T37" fmla="*/ 316 h 322"/>
                    <a:gd name="T38" fmla="*/ 10 w 239"/>
                    <a:gd name="T39" fmla="*/ 279 h 322"/>
                    <a:gd name="T40" fmla="*/ 78 w 239"/>
                    <a:gd name="T41" fmla="*/ 255 h 322"/>
                    <a:gd name="T42" fmla="*/ 43 w 239"/>
                    <a:gd name="T43" fmla="*/ 194 h 322"/>
                    <a:gd name="T44" fmla="*/ 0 w 239"/>
                    <a:gd name="T45" fmla="*/ 181 h 322"/>
                    <a:gd name="T46" fmla="*/ 43 w 239"/>
                    <a:gd name="T47" fmla="*/ 133 h 322"/>
                    <a:gd name="T48" fmla="*/ 6 w 239"/>
                    <a:gd name="T49" fmla="*/ 115 h 322"/>
                    <a:gd name="T50" fmla="*/ 47 w 239"/>
                    <a:gd name="T51" fmla="*/ 70 h 322"/>
                    <a:gd name="T52" fmla="*/ 54 w 239"/>
                    <a:gd name="T53" fmla="*/ 0 h 322"/>
                    <a:gd name="T54" fmla="*/ 82 w 239"/>
                    <a:gd name="T55" fmla="*/ 4 h 322"/>
                    <a:gd name="T56" fmla="*/ 82 w 239"/>
                    <a:gd name="T57" fmla="*/ 4 h 3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39"/>
                    <a:gd name="T88" fmla="*/ 0 h 322"/>
                    <a:gd name="T89" fmla="*/ 239 w 239"/>
                    <a:gd name="T90" fmla="*/ 322 h 3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39" h="322">
                      <a:moveTo>
                        <a:pt x="82" y="4"/>
                      </a:moveTo>
                      <a:lnTo>
                        <a:pt x="126" y="78"/>
                      </a:lnTo>
                      <a:lnTo>
                        <a:pt x="159" y="9"/>
                      </a:lnTo>
                      <a:lnTo>
                        <a:pt x="195" y="0"/>
                      </a:lnTo>
                      <a:lnTo>
                        <a:pt x="239" y="133"/>
                      </a:lnTo>
                      <a:lnTo>
                        <a:pt x="235" y="222"/>
                      </a:lnTo>
                      <a:lnTo>
                        <a:pt x="185" y="155"/>
                      </a:lnTo>
                      <a:lnTo>
                        <a:pt x="141" y="144"/>
                      </a:lnTo>
                      <a:lnTo>
                        <a:pt x="91" y="107"/>
                      </a:lnTo>
                      <a:lnTo>
                        <a:pt x="91" y="181"/>
                      </a:lnTo>
                      <a:lnTo>
                        <a:pt x="152" y="189"/>
                      </a:lnTo>
                      <a:lnTo>
                        <a:pt x="198" y="213"/>
                      </a:lnTo>
                      <a:lnTo>
                        <a:pt x="213" y="266"/>
                      </a:lnTo>
                      <a:lnTo>
                        <a:pt x="156" y="259"/>
                      </a:lnTo>
                      <a:lnTo>
                        <a:pt x="222" y="320"/>
                      </a:lnTo>
                      <a:lnTo>
                        <a:pt x="137" y="320"/>
                      </a:lnTo>
                      <a:lnTo>
                        <a:pt x="58" y="322"/>
                      </a:lnTo>
                      <a:lnTo>
                        <a:pt x="61" y="296"/>
                      </a:lnTo>
                      <a:lnTo>
                        <a:pt x="10" y="316"/>
                      </a:lnTo>
                      <a:lnTo>
                        <a:pt x="10" y="279"/>
                      </a:lnTo>
                      <a:lnTo>
                        <a:pt x="78" y="255"/>
                      </a:lnTo>
                      <a:lnTo>
                        <a:pt x="43" y="194"/>
                      </a:lnTo>
                      <a:lnTo>
                        <a:pt x="0" y="181"/>
                      </a:lnTo>
                      <a:lnTo>
                        <a:pt x="43" y="133"/>
                      </a:lnTo>
                      <a:lnTo>
                        <a:pt x="6" y="115"/>
                      </a:lnTo>
                      <a:lnTo>
                        <a:pt x="47" y="70"/>
                      </a:lnTo>
                      <a:lnTo>
                        <a:pt x="54" y="0"/>
                      </a:lnTo>
                      <a:lnTo>
                        <a:pt x="82" y="4"/>
                      </a:lnTo>
                      <a:close/>
                    </a:path>
                  </a:pathLst>
                </a:custGeom>
                <a:solidFill>
                  <a:srgbClr val="7557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8" name="Freeform 144"/>
                <p:cNvSpPr>
                  <a:spLocks/>
                </p:cNvSpPr>
                <p:nvPr/>
              </p:nvSpPr>
              <p:spPr bwMode="auto">
                <a:xfrm>
                  <a:off x="3907" y="1871"/>
                  <a:ext cx="98" cy="134"/>
                </a:xfrm>
                <a:custGeom>
                  <a:avLst/>
                  <a:gdLst>
                    <a:gd name="T0" fmla="*/ 0 w 98"/>
                    <a:gd name="T1" fmla="*/ 0 h 134"/>
                    <a:gd name="T2" fmla="*/ 60 w 98"/>
                    <a:gd name="T3" fmla="*/ 76 h 134"/>
                    <a:gd name="T4" fmla="*/ 24 w 98"/>
                    <a:gd name="T5" fmla="*/ 134 h 134"/>
                    <a:gd name="T6" fmla="*/ 95 w 98"/>
                    <a:gd name="T7" fmla="*/ 134 h 134"/>
                    <a:gd name="T8" fmla="*/ 98 w 98"/>
                    <a:gd name="T9" fmla="*/ 69 h 134"/>
                    <a:gd name="T10" fmla="*/ 89 w 98"/>
                    <a:gd name="T11" fmla="*/ 28 h 134"/>
                    <a:gd name="T12" fmla="*/ 0 w 98"/>
                    <a:gd name="T13" fmla="*/ 0 h 134"/>
                    <a:gd name="T14" fmla="*/ 0 w 98"/>
                    <a:gd name="T15" fmla="*/ 0 h 1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8"/>
                    <a:gd name="T25" fmla="*/ 0 h 134"/>
                    <a:gd name="T26" fmla="*/ 98 w 98"/>
                    <a:gd name="T27" fmla="*/ 134 h 13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8" h="134">
                      <a:moveTo>
                        <a:pt x="0" y="0"/>
                      </a:moveTo>
                      <a:lnTo>
                        <a:pt x="60" y="76"/>
                      </a:lnTo>
                      <a:lnTo>
                        <a:pt x="24" y="134"/>
                      </a:lnTo>
                      <a:lnTo>
                        <a:pt x="95" y="134"/>
                      </a:lnTo>
                      <a:lnTo>
                        <a:pt x="98" y="69"/>
                      </a:lnTo>
                      <a:lnTo>
                        <a:pt x="89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199" name="Freeform 145"/>
                <p:cNvSpPr>
                  <a:spLocks/>
                </p:cNvSpPr>
                <p:nvPr/>
              </p:nvSpPr>
              <p:spPr bwMode="auto">
                <a:xfrm>
                  <a:off x="3833" y="1853"/>
                  <a:ext cx="80" cy="109"/>
                </a:xfrm>
                <a:custGeom>
                  <a:avLst/>
                  <a:gdLst>
                    <a:gd name="T0" fmla="*/ 80 w 80"/>
                    <a:gd name="T1" fmla="*/ 26 h 109"/>
                    <a:gd name="T2" fmla="*/ 74 w 80"/>
                    <a:gd name="T3" fmla="*/ 87 h 109"/>
                    <a:gd name="T4" fmla="*/ 30 w 80"/>
                    <a:gd name="T5" fmla="*/ 109 h 109"/>
                    <a:gd name="T6" fmla="*/ 0 w 80"/>
                    <a:gd name="T7" fmla="*/ 26 h 109"/>
                    <a:gd name="T8" fmla="*/ 54 w 80"/>
                    <a:gd name="T9" fmla="*/ 0 h 109"/>
                    <a:gd name="T10" fmla="*/ 80 w 80"/>
                    <a:gd name="T11" fmla="*/ 26 h 109"/>
                    <a:gd name="T12" fmla="*/ 80 w 80"/>
                    <a:gd name="T13" fmla="*/ 26 h 10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0"/>
                    <a:gd name="T22" fmla="*/ 0 h 109"/>
                    <a:gd name="T23" fmla="*/ 80 w 80"/>
                    <a:gd name="T24" fmla="*/ 109 h 10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0" h="109">
                      <a:moveTo>
                        <a:pt x="80" y="26"/>
                      </a:moveTo>
                      <a:lnTo>
                        <a:pt x="74" y="87"/>
                      </a:lnTo>
                      <a:lnTo>
                        <a:pt x="30" y="109"/>
                      </a:lnTo>
                      <a:lnTo>
                        <a:pt x="0" y="26"/>
                      </a:lnTo>
                      <a:lnTo>
                        <a:pt x="54" y="0"/>
                      </a:lnTo>
                      <a:lnTo>
                        <a:pt x="80" y="26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0" name="Freeform 146"/>
                <p:cNvSpPr>
                  <a:spLocks/>
                </p:cNvSpPr>
                <p:nvPr/>
              </p:nvSpPr>
              <p:spPr bwMode="auto">
                <a:xfrm>
                  <a:off x="3724" y="1479"/>
                  <a:ext cx="363" cy="935"/>
                </a:xfrm>
                <a:custGeom>
                  <a:avLst/>
                  <a:gdLst>
                    <a:gd name="T0" fmla="*/ 46 w 363"/>
                    <a:gd name="T1" fmla="*/ 935 h 935"/>
                    <a:gd name="T2" fmla="*/ 100 w 363"/>
                    <a:gd name="T3" fmla="*/ 859 h 935"/>
                    <a:gd name="T4" fmla="*/ 106 w 363"/>
                    <a:gd name="T5" fmla="*/ 749 h 935"/>
                    <a:gd name="T6" fmla="*/ 106 w 363"/>
                    <a:gd name="T7" fmla="*/ 714 h 935"/>
                    <a:gd name="T8" fmla="*/ 113 w 363"/>
                    <a:gd name="T9" fmla="*/ 687 h 935"/>
                    <a:gd name="T10" fmla="*/ 128 w 363"/>
                    <a:gd name="T11" fmla="*/ 625 h 935"/>
                    <a:gd name="T12" fmla="*/ 261 w 363"/>
                    <a:gd name="T13" fmla="*/ 553 h 935"/>
                    <a:gd name="T14" fmla="*/ 198 w 363"/>
                    <a:gd name="T15" fmla="*/ 533 h 935"/>
                    <a:gd name="T16" fmla="*/ 141 w 363"/>
                    <a:gd name="T17" fmla="*/ 487 h 935"/>
                    <a:gd name="T18" fmla="*/ 100 w 363"/>
                    <a:gd name="T19" fmla="*/ 468 h 935"/>
                    <a:gd name="T20" fmla="*/ 218 w 363"/>
                    <a:gd name="T21" fmla="*/ 413 h 935"/>
                    <a:gd name="T22" fmla="*/ 350 w 363"/>
                    <a:gd name="T23" fmla="*/ 516 h 935"/>
                    <a:gd name="T24" fmla="*/ 341 w 363"/>
                    <a:gd name="T25" fmla="*/ 9 h 935"/>
                    <a:gd name="T26" fmla="*/ 239 w 363"/>
                    <a:gd name="T27" fmla="*/ 68 h 935"/>
                    <a:gd name="T28" fmla="*/ 198 w 363"/>
                    <a:gd name="T29" fmla="*/ 107 h 935"/>
                    <a:gd name="T30" fmla="*/ 218 w 363"/>
                    <a:gd name="T31" fmla="*/ 137 h 935"/>
                    <a:gd name="T32" fmla="*/ 218 w 363"/>
                    <a:gd name="T33" fmla="*/ 196 h 935"/>
                    <a:gd name="T34" fmla="*/ 268 w 363"/>
                    <a:gd name="T35" fmla="*/ 226 h 935"/>
                    <a:gd name="T36" fmla="*/ 183 w 363"/>
                    <a:gd name="T37" fmla="*/ 237 h 935"/>
                    <a:gd name="T38" fmla="*/ 156 w 363"/>
                    <a:gd name="T39" fmla="*/ 311 h 935"/>
                    <a:gd name="T40" fmla="*/ 41 w 363"/>
                    <a:gd name="T41" fmla="*/ 464 h 935"/>
                    <a:gd name="T42" fmla="*/ 41 w 363"/>
                    <a:gd name="T43" fmla="*/ 470 h 935"/>
                    <a:gd name="T44" fmla="*/ 41 w 363"/>
                    <a:gd name="T45" fmla="*/ 481 h 935"/>
                    <a:gd name="T46" fmla="*/ 41 w 363"/>
                    <a:gd name="T47" fmla="*/ 496 h 935"/>
                    <a:gd name="T48" fmla="*/ 39 w 363"/>
                    <a:gd name="T49" fmla="*/ 518 h 935"/>
                    <a:gd name="T50" fmla="*/ 39 w 363"/>
                    <a:gd name="T51" fmla="*/ 529 h 935"/>
                    <a:gd name="T52" fmla="*/ 37 w 363"/>
                    <a:gd name="T53" fmla="*/ 542 h 935"/>
                    <a:gd name="T54" fmla="*/ 37 w 363"/>
                    <a:gd name="T55" fmla="*/ 557 h 935"/>
                    <a:gd name="T56" fmla="*/ 35 w 363"/>
                    <a:gd name="T57" fmla="*/ 572 h 935"/>
                    <a:gd name="T58" fmla="*/ 32 w 363"/>
                    <a:gd name="T59" fmla="*/ 588 h 935"/>
                    <a:gd name="T60" fmla="*/ 30 w 363"/>
                    <a:gd name="T61" fmla="*/ 607 h 935"/>
                    <a:gd name="T62" fmla="*/ 26 w 363"/>
                    <a:gd name="T63" fmla="*/ 625 h 935"/>
                    <a:gd name="T64" fmla="*/ 22 w 363"/>
                    <a:gd name="T65" fmla="*/ 646 h 935"/>
                    <a:gd name="T66" fmla="*/ 19 w 363"/>
                    <a:gd name="T67" fmla="*/ 668 h 935"/>
                    <a:gd name="T68" fmla="*/ 13 w 363"/>
                    <a:gd name="T69" fmla="*/ 690 h 935"/>
                    <a:gd name="T70" fmla="*/ 8 w 363"/>
                    <a:gd name="T71" fmla="*/ 712 h 935"/>
                    <a:gd name="T72" fmla="*/ 2 w 363"/>
                    <a:gd name="T73" fmla="*/ 738 h 935"/>
                    <a:gd name="T74" fmla="*/ 0 w 363"/>
                    <a:gd name="T75" fmla="*/ 753 h 935"/>
                    <a:gd name="T76" fmla="*/ 0 w 363"/>
                    <a:gd name="T77" fmla="*/ 768 h 935"/>
                    <a:gd name="T78" fmla="*/ 0 w 363"/>
                    <a:gd name="T79" fmla="*/ 785 h 935"/>
                    <a:gd name="T80" fmla="*/ 0 w 363"/>
                    <a:gd name="T81" fmla="*/ 807 h 935"/>
                    <a:gd name="T82" fmla="*/ 0 w 363"/>
                    <a:gd name="T83" fmla="*/ 824 h 935"/>
                    <a:gd name="T84" fmla="*/ 0 w 363"/>
                    <a:gd name="T85" fmla="*/ 836 h 935"/>
                    <a:gd name="T86" fmla="*/ 0 w 363"/>
                    <a:gd name="T87" fmla="*/ 848 h 935"/>
                    <a:gd name="T88" fmla="*/ 0 w 363"/>
                    <a:gd name="T89" fmla="*/ 857 h 935"/>
                    <a:gd name="T90" fmla="*/ 0 w 363"/>
                    <a:gd name="T91" fmla="*/ 859 h 93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63"/>
                    <a:gd name="T139" fmla="*/ 0 h 935"/>
                    <a:gd name="T140" fmla="*/ 363 w 363"/>
                    <a:gd name="T141" fmla="*/ 935 h 93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63" h="935">
                      <a:moveTo>
                        <a:pt x="0" y="859"/>
                      </a:moveTo>
                      <a:lnTo>
                        <a:pt x="43" y="879"/>
                      </a:lnTo>
                      <a:lnTo>
                        <a:pt x="46" y="935"/>
                      </a:lnTo>
                      <a:lnTo>
                        <a:pt x="115" y="923"/>
                      </a:lnTo>
                      <a:lnTo>
                        <a:pt x="82" y="912"/>
                      </a:lnTo>
                      <a:lnTo>
                        <a:pt x="100" y="859"/>
                      </a:lnTo>
                      <a:lnTo>
                        <a:pt x="122" y="885"/>
                      </a:lnTo>
                      <a:lnTo>
                        <a:pt x="146" y="831"/>
                      </a:lnTo>
                      <a:lnTo>
                        <a:pt x="106" y="749"/>
                      </a:lnTo>
                      <a:lnTo>
                        <a:pt x="139" y="772"/>
                      </a:lnTo>
                      <a:lnTo>
                        <a:pt x="135" y="701"/>
                      </a:lnTo>
                      <a:lnTo>
                        <a:pt x="106" y="714"/>
                      </a:lnTo>
                      <a:lnTo>
                        <a:pt x="78" y="744"/>
                      </a:lnTo>
                      <a:lnTo>
                        <a:pt x="82" y="674"/>
                      </a:lnTo>
                      <a:lnTo>
                        <a:pt x="113" y="687"/>
                      </a:lnTo>
                      <a:lnTo>
                        <a:pt x="174" y="674"/>
                      </a:lnTo>
                      <a:lnTo>
                        <a:pt x="176" y="651"/>
                      </a:lnTo>
                      <a:lnTo>
                        <a:pt x="128" y="625"/>
                      </a:lnTo>
                      <a:lnTo>
                        <a:pt x="317" y="596"/>
                      </a:lnTo>
                      <a:lnTo>
                        <a:pt x="298" y="561"/>
                      </a:lnTo>
                      <a:lnTo>
                        <a:pt x="261" y="553"/>
                      </a:lnTo>
                      <a:lnTo>
                        <a:pt x="281" y="535"/>
                      </a:lnTo>
                      <a:lnTo>
                        <a:pt x="239" y="518"/>
                      </a:lnTo>
                      <a:lnTo>
                        <a:pt x="198" y="533"/>
                      </a:lnTo>
                      <a:lnTo>
                        <a:pt x="228" y="479"/>
                      </a:lnTo>
                      <a:lnTo>
                        <a:pt x="152" y="516"/>
                      </a:lnTo>
                      <a:lnTo>
                        <a:pt x="141" y="487"/>
                      </a:lnTo>
                      <a:lnTo>
                        <a:pt x="133" y="474"/>
                      </a:lnTo>
                      <a:lnTo>
                        <a:pt x="89" y="494"/>
                      </a:lnTo>
                      <a:lnTo>
                        <a:pt x="100" y="468"/>
                      </a:lnTo>
                      <a:lnTo>
                        <a:pt x="100" y="413"/>
                      </a:lnTo>
                      <a:lnTo>
                        <a:pt x="130" y="392"/>
                      </a:lnTo>
                      <a:lnTo>
                        <a:pt x="218" y="413"/>
                      </a:lnTo>
                      <a:lnTo>
                        <a:pt x="287" y="474"/>
                      </a:lnTo>
                      <a:lnTo>
                        <a:pt x="302" y="533"/>
                      </a:lnTo>
                      <a:lnTo>
                        <a:pt x="350" y="516"/>
                      </a:lnTo>
                      <a:lnTo>
                        <a:pt x="363" y="392"/>
                      </a:lnTo>
                      <a:lnTo>
                        <a:pt x="352" y="224"/>
                      </a:lnTo>
                      <a:lnTo>
                        <a:pt x="341" y="9"/>
                      </a:lnTo>
                      <a:lnTo>
                        <a:pt x="169" y="0"/>
                      </a:lnTo>
                      <a:lnTo>
                        <a:pt x="157" y="24"/>
                      </a:lnTo>
                      <a:lnTo>
                        <a:pt x="239" y="68"/>
                      </a:lnTo>
                      <a:lnTo>
                        <a:pt x="152" y="57"/>
                      </a:lnTo>
                      <a:lnTo>
                        <a:pt x="146" y="83"/>
                      </a:lnTo>
                      <a:lnTo>
                        <a:pt x="198" y="107"/>
                      </a:lnTo>
                      <a:lnTo>
                        <a:pt x="163" y="141"/>
                      </a:lnTo>
                      <a:lnTo>
                        <a:pt x="174" y="161"/>
                      </a:lnTo>
                      <a:lnTo>
                        <a:pt x="218" y="137"/>
                      </a:lnTo>
                      <a:lnTo>
                        <a:pt x="217" y="172"/>
                      </a:lnTo>
                      <a:lnTo>
                        <a:pt x="281" y="191"/>
                      </a:lnTo>
                      <a:lnTo>
                        <a:pt x="218" y="196"/>
                      </a:lnTo>
                      <a:lnTo>
                        <a:pt x="198" y="220"/>
                      </a:lnTo>
                      <a:lnTo>
                        <a:pt x="230" y="242"/>
                      </a:lnTo>
                      <a:lnTo>
                        <a:pt x="268" y="226"/>
                      </a:lnTo>
                      <a:lnTo>
                        <a:pt x="272" y="253"/>
                      </a:lnTo>
                      <a:lnTo>
                        <a:pt x="233" y="272"/>
                      </a:lnTo>
                      <a:lnTo>
                        <a:pt x="183" y="237"/>
                      </a:lnTo>
                      <a:lnTo>
                        <a:pt x="157" y="265"/>
                      </a:lnTo>
                      <a:lnTo>
                        <a:pt x="194" y="311"/>
                      </a:lnTo>
                      <a:lnTo>
                        <a:pt x="156" y="311"/>
                      </a:lnTo>
                      <a:lnTo>
                        <a:pt x="98" y="329"/>
                      </a:lnTo>
                      <a:lnTo>
                        <a:pt x="43" y="368"/>
                      </a:lnTo>
                      <a:lnTo>
                        <a:pt x="41" y="464"/>
                      </a:lnTo>
                      <a:lnTo>
                        <a:pt x="41" y="468"/>
                      </a:lnTo>
                      <a:lnTo>
                        <a:pt x="41" y="470"/>
                      </a:lnTo>
                      <a:lnTo>
                        <a:pt x="41" y="474"/>
                      </a:lnTo>
                      <a:lnTo>
                        <a:pt x="41" y="477"/>
                      </a:lnTo>
                      <a:lnTo>
                        <a:pt x="41" y="481"/>
                      </a:lnTo>
                      <a:lnTo>
                        <a:pt x="41" y="485"/>
                      </a:lnTo>
                      <a:lnTo>
                        <a:pt x="41" y="490"/>
                      </a:lnTo>
                      <a:lnTo>
                        <a:pt x="41" y="496"/>
                      </a:lnTo>
                      <a:lnTo>
                        <a:pt x="41" y="503"/>
                      </a:lnTo>
                      <a:lnTo>
                        <a:pt x="39" y="509"/>
                      </a:lnTo>
                      <a:lnTo>
                        <a:pt x="39" y="518"/>
                      </a:lnTo>
                      <a:lnTo>
                        <a:pt x="39" y="520"/>
                      </a:lnTo>
                      <a:lnTo>
                        <a:pt x="39" y="526"/>
                      </a:lnTo>
                      <a:lnTo>
                        <a:pt x="39" y="529"/>
                      </a:lnTo>
                      <a:lnTo>
                        <a:pt x="39" y="535"/>
                      </a:lnTo>
                      <a:lnTo>
                        <a:pt x="39" y="538"/>
                      </a:lnTo>
                      <a:lnTo>
                        <a:pt x="37" y="542"/>
                      </a:lnTo>
                      <a:lnTo>
                        <a:pt x="37" y="548"/>
                      </a:lnTo>
                      <a:lnTo>
                        <a:pt x="37" y="551"/>
                      </a:lnTo>
                      <a:lnTo>
                        <a:pt x="37" y="557"/>
                      </a:lnTo>
                      <a:lnTo>
                        <a:pt x="37" y="561"/>
                      </a:lnTo>
                      <a:lnTo>
                        <a:pt x="35" y="566"/>
                      </a:lnTo>
                      <a:lnTo>
                        <a:pt x="35" y="572"/>
                      </a:lnTo>
                      <a:lnTo>
                        <a:pt x="33" y="577"/>
                      </a:lnTo>
                      <a:lnTo>
                        <a:pt x="33" y="583"/>
                      </a:lnTo>
                      <a:lnTo>
                        <a:pt x="32" y="588"/>
                      </a:lnTo>
                      <a:lnTo>
                        <a:pt x="32" y="594"/>
                      </a:lnTo>
                      <a:lnTo>
                        <a:pt x="32" y="600"/>
                      </a:lnTo>
                      <a:lnTo>
                        <a:pt x="30" y="607"/>
                      </a:lnTo>
                      <a:lnTo>
                        <a:pt x="30" y="613"/>
                      </a:lnTo>
                      <a:lnTo>
                        <a:pt x="28" y="620"/>
                      </a:lnTo>
                      <a:lnTo>
                        <a:pt x="26" y="625"/>
                      </a:lnTo>
                      <a:lnTo>
                        <a:pt x="26" y="633"/>
                      </a:lnTo>
                      <a:lnTo>
                        <a:pt x="24" y="640"/>
                      </a:lnTo>
                      <a:lnTo>
                        <a:pt x="22" y="646"/>
                      </a:lnTo>
                      <a:lnTo>
                        <a:pt x="21" y="653"/>
                      </a:lnTo>
                      <a:lnTo>
                        <a:pt x="21" y="661"/>
                      </a:lnTo>
                      <a:lnTo>
                        <a:pt x="19" y="668"/>
                      </a:lnTo>
                      <a:lnTo>
                        <a:pt x="17" y="675"/>
                      </a:lnTo>
                      <a:lnTo>
                        <a:pt x="15" y="683"/>
                      </a:lnTo>
                      <a:lnTo>
                        <a:pt x="13" y="690"/>
                      </a:lnTo>
                      <a:lnTo>
                        <a:pt x="11" y="698"/>
                      </a:lnTo>
                      <a:lnTo>
                        <a:pt x="9" y="705"/>
                      </a:lnTo>
                      <a:lnTo>
                        <a:pt x="8" y="712"/>
                      </a:lnTo>
                      <a:lnTo>
                        <a:pt x="6" y="722"/>
                      </a:lnTo>
                      <a:lnTo>
                        <a:pt x="4" y="729"/>
                      </a:lnTo>
                      <a:lnTo>
                        <a:pt x="2" y="738"/>
                      </a:lnTo>
                      <a:lnTo>
                        <a:pt x="0" y="742"/>
                      </a:lnTo>
                      <a:lnTo>
                        <a:pt x="0" y="748"/>
                      </a:lnTo>
                      <a:lnTo>
                        <a:pt x="0" y="753"/>
                      </a:lnTo>
                      <a:lnTo>
                        <a:pt x="0" y="759"/>
                      </a:lnTo>
                      <a:lnTo>
                        <a:pt x="0" y="762"/>
                      </a:lnTo>
                      <a:lnTo>
                        <a:pt x="0" y="768"/>
                      </a:lnTo>
                      <a:lnTo>
                        <a:pt x="0" y="772"/>
                      </a:lnTo>
                      <a:lnTo>
                        <a:pt x="0" y="777"/>
                      </a:lnTo>
                      <a:lnTo>
                        <a:pt x="0" y="785"/>
                      </a:lnTo>
                      <a:lnTo>
                        <a:pt x="0" y="794"/>
                      </a:lnTo>
                      <a:lnTo>
                        <a:pt x="0" y="801"/>
                      </a:lnTo>
                      <a:lnTo>
                        <a:pt x="0" y="807"/>
                      </a:lnTo>
                      <a:lnTo>
                        <a:pt x="0" y="812"/>
                      </a:lnTo>
                      <a:lnTo>
                        <a:pt x="0" y="818"/>
                      </a:lnTo>
                      <a:lnTo>
                        <a:pt x="0" y="824"/>
                      </a:lnTo>
                      <a:lnTo>
                        <a:pt x="0" y="829"/>
                      </a:lnTo>
                      <a:lnTo>
                        <a:pt x="0" y="833"/>
                      </a:lnTo>
                      <a:lnTo>
                        <a:pt x="0" y="836"/>
                      </a:lnTo>
                      <a:lnTo>
                        <a:pt x="0" y="840"/>
                      </a:lnTo>
                      <a:lnTo>
                        <a:pt x="0" y="844"/>
                      </a:lnTo>
                      <a:lnTo>
                        <a:pt x="0" y="848"/>
                      </a:lnTo>
                      <a:lnTo>
                        <a:pt x="0" y="851"/>
                      </a:lnTo>
                      <a:lnTo>
                        <a:pt x="0" y="853"/>
                      </a:lnTo>
                      <a:lnTo>
                        <a:pt x="0" y="857"/>
                      </a:lnTo>
                      <a:lnTo>
                        <a:pt x="0" y="859"/>
                      </a:lnTo>
                      <a:close/>
                    </a:path>
                  </a:pathLst>
                </a:custGeom>
                <a:solidFill>
                  <a:srgbClr val="6E4F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1" name="Freeform 147"/>
                <p:cNvSpPr>
                  <a:spLocks/>
                </p:cNvSpPr>
                <p:nvPr/>
              </p:nvSpPr>
              <p:spPr bwMode="auto">
                <a:xfrm>
                  <a:off x="3486" y="2204"/>
                  <a:ext cx="99" cy="106"/>
                </a:xfrm>
                <a:custGeom>
                  <a:avLst/>
                  <a:gdLst>
                    <a:gd name="T0" fmla="*/ 86 w 99"/>
                    <a:gd name="T1" fmla="*/ 19 h 106"/>
                    <a:gd name="T2" fmla="*/ 48 w 99"/>
                    <a:gd name="T3" fmla="*/ 41 h 106"/>
                    <a:gd name="T4" fmla="*/ 42 w 99"/>
                    <a:gd name="T5" fmla="*/ 0 h 106"/>
                    <a:gd name="T6" fmla="*/ 0 w 99"/>
                    <a:gd name="T7" fmla="*/ 0 h 106"/>
                    <a:gd name="T8" fmla="*/ 18 w 99"/>
                    <a:gd name="T9" fmla="*/ 43 h 106"/>
                    <a:gd name="T10" fmla="*/ 5 w 99"/>
                    <a:gd name="T11" fmla="*/ 60 h 106"/>
                    <a:gd name="T12" fmla="*/ 18 w 99"/>
                    <a:gd name="T13" fmla="*/ 97 h 106"/>
                    <a:gd name="T14" fmla="*/ 48 w 99"/>
                    <a:gd name="T15" fmla="*/ 78 h 106"/>
                    <a:gd name="T16" fmla="*/ 61 w 99"/>
                    <a:gd name="T17" fmla="*/ 106 h 106"/>
                    <a:gd name="T18" fmla="*/ 99 w 99"/>
                    <a:gd name="T19" fmla="*/ 102 h 106"/>
                    <a:gd name="T20" fmla="*/ 81 w 99"/>
                    <a:gd name="T21" fmla="*/ 78 h 106"/>
                    <a:gd name="T22" fmla="*/ 75 w 99"/>
                    <a:gd name="T23" fmla="*/ 58 h 106"/>
                    <a:gd name="T24" fmla="*/ 99 w 99"/>
                    <a:gd name="T25" fmla="*/ 30 h 106"/>
                    <a:gd name="T26" fmla="*/ 86 w 99"/>
                    <a:gd name="T27" fmla="*/ 19 h 106"/>
                    <a:gd name="T28" fmla="*/ 86 w 99"/>
                    <a:gd name="T29" fmla="*/ 19 h 10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9"/>
                    <a:gd name="T46" fmla="*/ 0 h 106"/>
                    <a:gd name="T47" fmla="*/ 99 w 99"/>
                    <a:gd name="T48" fmla="*/ 106 h 10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9" h="106">
                      <a:moveTo>
                        <a:pt x="86" y="19"/>
                      </a:moveTo>
                      <a:lnTo>
                        <a:pt x="48" y="41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8" y="43"/>
                      </a:lnTo>
                      <a:lnTo>
                        <a:pt x="5" y="60"/>
                      </a:lnTo>
                      <a:lnTo>
                        <a:pt x="18" y="97"/>
                      </a:lnTo>
                      <a:lnTo>
                        <a:pt x="48" y="78"/>
                      </a:lnTo>
                      <a:lnTo>
                        <a:pt x="61" y="106"/>
                      </a:lnTo>
                      <a:lnTo>
                        <a:pt x="99" y="102"/>
                      </a:lnTo>
                      <a:lnTo>
                        <a:pt x="81" y="78"/>
                      </a:lnTo>
                      <a:lnTo>
                        <a:pt x="75" y="58"/>
                      </a:lnTo>
                      <a:lnTo>
                        <a:pt x="99" y="30"/>
                      </a:lnTo>
                      <a:lnTo>
                        <a:pt x="86" y="19"/>
                      </a:lnTo>
                      <a:close/>
                    </a:path>
                  </a:pathLst>
                </a:custGeom>
                <a:solidFill>
                  <a:srgbClr val="54423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2" name="Freeform 148"/>
                <p:cNvSpPr>
                  <a:spLocks/>
                </p:cNvSpPr>
                <p:nvPr/>
              </p:nvSpPr>
              <p:spPr bwMode="auto">
                <a:xfrm>
                  <a:off x="3476" y="1486"/>
                  <a:ext cx="616" cy="2532"/>
                </a:xfrm>
                <a:custGeom>
                  <a:avLst/>
                  <a:gdLst>
                    <a:gd name="T0" fmla="*/ 24 w 616"/>
                    <a:gd name="T1" fmla="*/ 76 h 2532"/>
                    <a:gd name="T2" fmla="*/ 28 w 616"/>
                    <a:gd name="T3" fmla="*/ 159 h 2532"/>
                    <a:gd name="T4" fmla="*/ 34 w 616"/>
                    <a:gd name="T5" fmla="*/ 382 h 2532"/>
                    <a:gd name="T6" fmla="*/ 163 w 616"/>
                    <a:gd name="T7" fmla="*/ 598 h 2532"/>
                    <a:gd name="T8" fmla="*/ 63 w 616"/>
                    <a:gd name="T9" fmla="*/ 565 h 2532"/>
                    <a:gd name="T10" fmla="*/ 96 w 616"/>
                    <a:gd name="T11" fmla="*/ 650 h 2532"/>
                    <a:gd name="T12" fmla="*/ 80 w 616"/>
                    <a:gd name="T13" fmla="*/ 731 h 2532"/>
                    <a:gd name="T14" fmla="*/ 139 w 616"/>
                    <a:gd name="T15" fmla="*/ 785 h 2532"/>
                    <a:gd name="T16" fmla="*/ 115 w 616"/>
                    <a:gd name="T17" fmla="*/ 848 h 2532"/>
                    <a:gd name="T18" fmla="*/ 128 w 616"/>
                    <a:gd name="T19" fmla="*/ 883 h 2532"/>
                    <a:gd name="T20" fmla="*/ 161 w 616"/>
                    <a:gd name="T21" fmla="*/ 924 h 2532"/>
                    <a:gd name="T22" fmla="*/ 178 w 616"/>
                    <a:gd name="T23" fmla="*/ 1011 h 2532"/>
                    <a:gd name="T24" fmla="*/ 267 w 616"/>
                    <a:gd name="T25" fmla="*/ 1098 h 2532"/>
                    <a:gd name="T26" fmla="*/ 202 w 616"/>
                    <a:gd name="T27" fmla="*/ 1152 h 2532"/>
                    <a:gd name="T28" fmla="*/ 326 w 616"/>
                    <a:gd name="T29" fmla="*/ 1250 h 2532"/>
                    <a:gd name="T30" fmla="*/ 381 w 616"/>
                    <a:gd name="T31" fmla="*/ 1694 h 2532"/>
                    <a:gd name="T32" fmla="*/ 442 w 616"/>
                    <a:gd name="T33" fmla="*/ 2382 h 2532"/>
                    <a:gd name="T34" fmla="*/ 389 w 616"/>
                    <a:gd name="T35" fmla="*/ 2492 h 2532"/>
                    <a:gd name="T36" fmla="*/ 520 w 616"/>
                    <a:gd name="T37" fmla="*/ 2532 h 2532"/>
                    <a:gd name="T38" fmla="*/ 487 w 616"/>
                    <a:gd name="T39" fmla="*/ 2451 h 2532"/>
                    <a:gd name="T40" fmla="*/ 476 w 616"/>
                    <a:gd name="T41" fmla="*/ 2403 h 2532"/>
                    <a:gd name="T42" fmla="*/ 481 w 616"/>
                    <a:gd name="T43" fmla="*/ 2353 h 2532"/>
                    <a:gd name="T44" fmla="*/ 535 w 616"/>
                    <a:gd name="T45" fmla="*/ 2329 h 2532"/>
                    <a:gd name="T46" fmla="*/ 505 w 616"/>
                    <a:gd name="T47" fmla="*/ 1851 h 2532"/>
                    <a:gd name="T48" fmla="*/ 405 w 616"/>
                    <a:gd name="T49" fmla="*/ 1636 h 2532"/>
                    <a:gd name="T50" fmla="*/ 437 w 616"/>
                    <a:gd name="T51" fmla="*/ 1551 h 2532"/>
                    <a:gd name="T52" fmla="*/ 454 w 616"/>
                    <a:gd name="T53" fmla="*/ 1425 h 2532"/>
                    <a:gd name="T54" fmla="*/ 422 w 616"/>
                    <a:gd name="T55" fmla="*/ 1288 h 2532"/>
                    <a:gd name="T56" fmla="*/ 387 w 616"/>
                    <a:gd name="T57" fmla="*/ 1246 h 2532"/>
                    <a:gd name="T58" fmla="*/ 437 w 616"/>
                    <a:gd name="T59" fmla="*/ 1157 h 2532"/>
                    <a:gd name="T60" fmla="*/ 431 w 616"/>
                    <a:gd name="T61" fmla="*/ 1076 h 2532"/>
                    <a:gd name="T62" fmla="*/ 481 w 616"/>
                    <a:gd name="T63" fmla="*/ 1131 h 2532"/>
                    <a:gd name="T64" fmla="*/ 509 w 616"/>
                    <a:gd name="T65" fmla="*/ 1081 h 2532"/>
                    <a:gd name="T66" fmla="*/ 574 w 616"/>
                    <a:gd name="T67" fmla="*/ 1081 h 2532"/>
                    <a:gd name="T68" fmla="*/ 611 w 616"/>
                    <a:gd name="T69" fmla="*/ 1015 h 2532"/>
                    <a:gd name="T70" fmla="*/ 441 w 616"/>
                    <a:gd name="T71" fmla="*/ 922 h 2532"/>
                    <a:gd name="T72" fmla="*/ 361 w 616"/>
                    <a:gd name="T73" fmla="*/ 1009 h 2532"/>
                    <a:gd name="T74" fmla="*/ 387 w 616"/>
                    <a:gd name="T75" fmla="*/ 911 h 2532"/>
                    <a:gd name="T76" fmla="*/ 296 w 616"/>
                    <a:gd name="T77" fmla="*/ 922 h 2532"/>
                    <a:gd name="T78" fmla="*/ 250 w 616"/>
                    <a:gd name="T79" fmla="*/ 857 h 2532"/>
                    <a:gd name="T80" fmla="*/ 337 w 616"/>
                    <a:gd name="T81" fmla="*/ 469 h 2532"/>
                    <a:gd name="T82" fmla="*/ 348 w 616"/>
                    <a:gd name="T83" fmla="*/ 398 h 2532"/>
                    <a:gd name="T84" fmla="*/ 405 w 616"/>
                    <a:gd name="T85" fmla="*/ 241 h 2532"/>
                    <a:gd name="T86" fmla="*/ 417 w 616"/>
                    <a:gd name="T87" fmla="*/ 169 h 2532"/>
                    <a:gd name="T88" fmla="*/ 383 w 616"/>
                    <a:gd name="T89" fmla="*/ 95 h 2532"/>
                    <a:gd name="T90" fmla="*/ 372 w 616"/>
                    <a:gd name="T91" fmla="*/ 8 h 2532"/>
                    <a:gd name="T92" fmla="*/ 376 w 616"/>
                    <a:gd name="T93" fmla="*/ 154 h 2532"/>
                    <a:gd name="T94" fmla="*/ 307 w 616"/>
                    <a:gd name="T95" fmla="*/ 176 h 2532"/>
                    <a:gd name="T96" fmla="*/ 283 w 616"/>
                    <a:gd name="T97" fmla="*/ 102 h 2532"/>
                    <a:gd name="T98" fmla="*/ 232 w 616"/>
                    <a:gd name="T99" fmla="*/ 121 h 2532"/>
                    <a:gd name="T100" fmla="*/ 196 w 616"/>
                    <a:gd name="T101" fmla="*/ 184 h 2532"/>
                    <a:gd name="T102" fmla="*/ 217 w 616"/>
                    <a:gd name="T103" fmla="*/ 241 h 2532"/>
                    <a:gd name="T104" fmla="*/ 163 w 616"/>
                    <a:gd name="T105" fmla="*/ 311 h 2532"/>
                    <a:gd name="T106" fmla="*/ 137 w 616"/>
                    <a:gd name="T107" fmla="*/ 363 h 2532"/>
                    <a:gd name="T108" fmla="*/ 148 w 616"/>
                    <a:gd name="T109" fmla="*/ 422 h 2532"/>
                    <a:gd name="T110" fmla="*/ 163 w 616"/>
                    <a:gd name="T111" fmla="*/ 452 h 2532"/>
                    <a:gd name="T112" fmla="*/ 91 w 616"/>
                    <a:gd name="T113" fmla="*/ 406 h 2532"/>
                    <a:gd name="T114" fmla="*/ 52 w 616"/>
                    <a:gd name="T115" fmla="*/ 224 h 2532"/>
                    <a:gd name="T116" fmla="*/ 35 w 616"/>
                    <a:gd name="T117" fmla="*/ 50 h 2532"/>
                    <a:gd name="T118" fmla="*/ 15 w 616"/>
                    <a:gd name="T119" fmla="*/ 0 h 253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16"/>
                    <a:gd name="T181" fmla="*/ 0 h 2532"/>
                    <a:gd name="T182" fmla="*/ 616 w 616"/>
                    <a:gd name="T183" fmla="*/ 2532 h 253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16" h="2532">
                      <a:moveTo>
                        <a:pt x="15" y="0"/>
                      </a:moveTo>
                      <a:lnTo>
                        <a:pt x="24" y="76"/>
                      </a:lnTo>
                      <a:lnTo>
                        <a:pt x="0" y="61"/>
                      </a:lnTo>
                      <a:lnTo>
                        <a:pt x="28" y="159"/>
                      </a:lnTo>
                      <a:lnTo>
                        <a:pt x="34" y="265"/>
                      </a:lnTo>
                      <a:lnTo>
                        <a:pt x="34" y="382"/>
                      </a:lnTo>
                      <a:lnTo>
                        <a:pt x="84" y="491"/>
                      </a:lnTo>
                      <a:lnTo>
                        <a:pt x="163" y="598"/>
                      </a:lnTo>
                      <a:lnTo>
                        <a:pt x="113" y="593"/>
                      </a:lnTo>
                      <a:lnTo>
                        <a:pt x="63" y="565"/>
                      </a:lnTo>
                      <a:lnTo>
                        <a:pt x="39" y="607"/>
                      </a:lnTo>
                      <a:lnTo>
                        <a:pt x="96" y="650"/>
                      </a:lnTo>
                      <a:lnTo>
                        <a:pt x="52" y="663"/>
                      </a:lnTo>
                      <a:lnTo>
                        <a:pt x="80" y="731"/>
                      </a:lnTo>
                      <a:lnTo>
                        <a:pt x="109" y="765"/>
                      </a:lnTo>
                      <a:lnTo>
                        <a:pt x="139" y="785"/>
                      </a:lnTo>
                      <a:lnTo>
                        <a:pt x="104" y="802"/>
                      </a:lnTo>
                      <a:lnTo>
                        <a:pt x="115" y="848"/>
                      </a:lnTo>
                      <a:lnTo>
                        <a:pt x="108" y="868"/>
                      </a:lnTo>
                      <a:lnTo>
                        <a:pt x="128" y="883"/>
                      </a:lnTo>
                      <a:lnTo>
                        <a:pt x="158" y="857"/>
                      </a:lnTo>
                      <a:lnTo>
                        <a:pt x="161" y="924"/>
                      </a:lnTo>
                      <a:lnTo>
                        <a:pt x="178" y="974"/>
                      </a:lnTo>
                      <a:lnTo>
                        <a:pt x="178" y="1011"/>
                      </a:lnTo>
                      <a:lnTo>
                        <a:pt x="211" y="1022"/>
                      </a:lnTo>
                      <a:lnTo>
                        <a:pt x="267" y="1098"/>
                      </a:lnTo>
                      <a:lnTo>
                        <a:pt x="217" y="1100"/>
                      </a:lnTo>
                      <a:lnTo>
                        <a:pt x="202" y="1152"/>
                      </a:lnTo>
                      <a:lnTo>
                        <a:pt x="291" y="1181"/>
                      </a:lnTo>
                      <a:lnTo>
                        <a:pt x="326" y="1250"/>
                      </a:lnTo>
                      <a:lnTo>
                        <a:pt x="354" y="1285"/>
                      </a:lnTo>
                      <a:lnTo>
                        <a:pt x="381" y="1694"/>
                      </a:lnTo>
                      <a:lnTo>
                        <a:pt x="411" y="1884"/>
                      </a:lnTo>
                      <a:lnTo>
                        <a:pt x="442" y="2382"/>
                      </a:lnTo>
                      <a:lnTo>
                        <a:pt x="428" y="2440"/>
                      </a:lnTo>
                      <a:lnTo>
                        <a:pt x="389" y="2492"/>
                      </a:lnTo>
                      <a:lnTo>
                        <a:pt x="417" y="2532"/>
                      </a:lnTo>
                      <a:lnTo>
                        <a:pt x="520" y="2532"/>
                      </a:lnTo>
                      <a:lnTo>
                        <a:pt x="539" y="2445"/>
                      </a:lnTo>
                      <a:lnTo>
                        <a:pt x="487" y="2451"/>
                      </a:lnTo>
                      <a:lnTo>
                        <a:pt x="487" y="2416"/>
                      </a:lnTo>
                      <a:lnTo>
                        <a:pt x="476" y="2403"/>
                      </a:lnTo>
                      <a:lnTo>
                        <a:pt x="520" y="2369"/>
                      </a:lnTo>
                      <a:lnTo>
                        <a:pt x="481" y="2353"/>
                      </a:lnTo>
                      <a:lnTo>
                        <a:pt x="491" y="2329"/>
                      </a:lnTo>
                      <a:lnTo>
                        <a:pt x="535" y="2329"/>
                      </a:lnTo>
                      <a:lnTo>
                        <a:pt x="535" y="2086"/>
                      </a:lnTo>
                      <a:lnTo>
                        <a:pt x="505" y="1851"/>
                      </a:lnTo>
                      <a:lnTo>
                        <a:pt x="418" y="1783"/>
                      </a:lnTo>
                      <a:lnTo>
                        <a:pt x="405" y="1636"/>
                      </a:lnTo>
                      <a:lnTo>
                        <a:pt x="411" y="1570"/>
                      </a:lnTo>
                      <a:lnTo>
                        <a:pt x="437" y="1551"/>
                      </a:lnTo>
                      <a:lnTo>
                        <a:pt x="457" y="1616"/>
                      </a:lnTo>
                      <a:lnTo>
                        <a:pt x="454" y="1425"/>
                      </a:lnTo>
                      <a:lnTo>
                        <a:pt x="454" y="1318"/>
                      </a:lnTo>
                      <a:lnTo>
                        <a:pt x="422" y="1288"/>
                      </a:lnTo>
                      <a:lnTo>
                        <a:pt x="383" y="1288"/>
                      </a:lnTo>
                      <a:lnTo>
                        <a:pt x="387" y="1246"/>
                      </a:lnTo>
                      <a:lnTo>
                        <a:pt x="422" y="1196"/>
                      </a:lnTo>
                      <a:lnTo>
                        <a:pt x="437" y="1157"/>
                      </a:lnTo>
                      <a:lnTo>
                        <a:pt x="407" y="1068"/>
                      </a:lnTo>
                      <a:lnTo>
                        <a:pt x="431" y="1076"/>
                      </a:lnTo>
                      <a:lnTo>
                        <a:pt x="465" y="1131"/>
                      </a:lnTo>
                      <a:lnTo>
                        <a:pt x="481" y="1131"/>
                      </a:lnTo>
                      <a:lnTo>
                        <a:pt x="481" y="1103"/>
                      </a:lnTo>
                      <a:lnTo>
                        <a:pt x="509" y="1081"/>
                      </a:lnTo>
                      <a:lnTo>
                        <a:pt x="546" y="1094"/>
                      </a:lnTo>
                      <a:lnTo>
                        <a:pt x="574" y="1081"/>
                      </a:lnTo>
                      <a:lnTo>
                        <a:pt x="616" y="1115"/>
                      </a:lnTo>
                      <a:lnTo>
                        <a:pt x="611" y="1015"/>
                      </a:lnTo>
                      <a:lnTo>
                        <a:pt x="511" y="979"/>
                      </a:lnTo>
                      <a:lnTo>
                        <a:pt x="441" y="922"/>
                      </a:lnTo>
                      <a:lnTo>
                        <a:pt x="422" y="922"/>
                      </a:lnTo>
                      <a:lnTo>
                        <a:pt x="361" y="1009"/>
                      </a:lnTo>
                      <a:lnTo>
                        <a:pt x="350" y="970"/>
                      </a:lnTo>
                      <a:lnTo>
                        <a:pt x="387" y="911"/>
                      </a:lnTo>
                      <a:lnTo>
                        <a:pt x="326" y="907"/>
                      </a:lnTo>
                      <a:lnTo>
                        <a:pt x="296" y="922"/>
                      </a:lnTo>
                      <a:lnTo>
                        <a:pt x="244" y="889"/>
                      </a:lnTo>
                      <a:lnTo>
                        <a:pt x="250" y="857"/>
                      </a:lnTo>
                      <a:lnTo>
                        <a:pt x="318" y="680"/>
                      </a:lnTo>
                      <a:lnTo>
                        <a:pt x="337" y="469"/>
                      </a:lnTo>
                      <a:lnTo>
                        <a:pt x="354" y="437"/>
                      </a:lnTo>
                      <a:lnTo>
                        <a:pt x="348" y="398"/>
                      </a:lnTo>
                      <a:lnTo>
                        <a:pt x="354" y="306"/>
                      </a:lnTo>
                      <a:lnTo>
                        <a:pt x="405" y="241"/>
                      </a:lnTo>
                      <a:lnTo>
                        <a:pt x="387" y="213"/>
                      </a:lnTo>
                      <a:lnTo>
                        <a:pt x="417" y="169"/>
                      </a:lnTo>
                      <a:lnTo>
                        <a:pt x="400" y="152"/>
                      </a:lnTo>
                      <a:lnTo>
                        <a:pt x="383" y="95"/>
                      </a:lnTo>
                      <a:lnTo>
                        <a:pt x="383" y="19"/>
                      </a:lnTo>
                      <a:lnTo>
                        <a:pt x="372" y="8"/>
                      </a:lnTo>
                      <a:lnTo>
                        <a:pt x="361" y="71"/>
                      </a:lnTo>
                      <a:lnTo>
                        <a:pt x="376" y="154"/>
                      </a:lnTo>
                      <a:lnTo>
                        <a:pt x="354" y="176"/>
                      </a:lnTo>
                      <a:lnTo>
                        <a:pt x="307" y="176"/>
                      </a:lnTo>
                      <a:lnTo>
                        <a:pt x="330" y="115"/>
                      </a:lnTo>
                      <a:lnTo>
                        <a:pt x="283" y="102"/>
                      </a:lnTo>
                      <a:lnTo>
                        <a:pt x="244" y="163"/>
                      </a:lnTo>
                      <a:lnTo>
                        <a:pt x="232" y="121"/>
                      </a:lnTo>
                      <a:lnTo>
                        <a:pt x="198" y="139"/>
                      </a:lnTo>
                      <a:lnTo>
                        <a:pt x="196" y="184"/>
                      </a:lnTo>
                      <a:lnTo>
                        <a:pt x="193" y="219"/>
                      </a:lnTo>
                      <a:lnTo>
                        <a:pt x="217" y="241"/>
                      </a:lnTo>
                      <a:lnTo>
                        <a:pt x="163" y="265"/>
                      </a:lnTo>
                      <a:lnTo>
                        <a:pt x="163" y="311"/>
                      </a:lnTo>
                      <a:lnTo>
                        <a:pt x="115" y="333"/>
                      </a:lnTo>
                      <a:lnTo>
                        <a:pt x="137" y="363"/>
                      </a:lnTo>
                      <a:lnTo>
                        <a:pt x="174" y="374"/>
                      </a:lnTo>
                      <a:lnTo>
                        <a:pt x="148" y="422"/>
                      </a:lnTo>
                      <a:lnTo>
                        <a:pt x="217" y="439"/>
                      </a:lnTo>
                      <a:lnTo>
                        <a:pt x="163" y="452"/>
                      </a:lnTo>
                      <a:lnTo>
                        <a:pt x="139" y="480"/>
                      </a:lnTo>
                      <a:lnTo>
                        <a:pt x="91" y="406"/>
                      </a:lnTo>
                      <a:lnTo>
                        <a:pt x="52" y="328"/>
                      </a:lnTo>
                      <a:lnTo>
                        <a:pt x="52" y="224"/>
                      </a:lnTo>
                      <a:lnTo>
                        <a:pt x="50" y="126"/>
                      </a:lnTo>
                      <a:lnTo>
                        <a:pt x="35" y="50"/>
                      </a:lnTo>
                      <a:lnTo>
                        <a:pt x="35" y="2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54423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3" name="Freeform 149"/>
                <p:cNvSpPr>
                  <a:spLocks/>
                </p:cNvSpPr>
                <p:nvPr/>
              </p:nvSpPr>
              <p:spPr bwMode="auto">
                <a:xfrm>
                  <a:off x="3426" y="1692"/>
                  <a:ext cx="67" cy="18"/>
                </a:xfrm>
                <a:custGeom>
                  <a:avLst/>
                  <a:gdLst>
                    <a:gd name="T0" fmla="*/ 67 w 67"/>
                    <a:gd name="T1" fmla="*/ 5 h 18"/>
                    <a:gd name="T2" fmla="*/ 50 w 67"/>
                    <a:gd name="T3" fmla="*/ 18 h 18"/>
                    <a:gd name="T4" fmla="*/ 0 w 67"/>
                    <a:gd name="T5" fmla="*/ 18 h 18"/>
                    <a:gd name="T6" fmla="*/ 48 w 67"/>
                    <a:gd name="T7" fmla="*/ 0 h 18"/>
                    <a:gd name="T8" fmla="*/ 67 w 67"/>
                    <a:gd name="T9" fmla="*/ 5 h 18"/>
                    <a:gd name="T10" fmla="*/ 67 w 67"/>
                    <a:gd name="T11" fmla="*/ 5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7"/>
                    <a:gd name="T19" fmla="*/ 0 h 18"/>
                    <a:gd name="T20" fmla="*/ 67 w 67"/>
                    <a:gd name="T21" fmla="*/ 18 h 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7" h="18">
                      <a:moveTo>
                        <a:pt x="67" y="5"/>
                      </a:moveTo>
                      <a:lnTo>
                        <a:pt x="50" y="18"/>
                      </a:lnTo>
                      <a:lnTo>
                        <a:pt x="0" y="18"/>
                      </a:lnTo>
                      <a:lnTo>
                        <a:pt x="48" y="0"/>
                      </a:lnTo>
                      <a:lnTo>
                        <a:pt x="67" y="5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4" name="Freeform 150"/>
                <p:cNvSpPr>
                  <a:spLocks/>
                </p:cNvSpPr>
                <p:nvPr/>
              </p:nvSpPr>
              <p:spPr bwMode="auto">
                <a:xfrm>
                  <a:off x="3214" y="1786"/>
                  <a:ext cx="81" cy="69"/>
                </a:xfrm>
                <a:custGeom>
                  <a:avLst/>
                  <a:gdLst>
                    <a:gd name="T0" fmla="*/ 0 w 81"/>
                    <a:gd name="T1" fmla="*/ 69 h 69"/>
                    <a:gd name="T2" fmla="*/ 46 w 81"/>
                    <a:gd name="T3" fmla="*/ 65 h 69"/>
                    <a:gd name="T4" fmla="*/ 81 w 81"/>
                    <a:gd name="T5" fmla="*/ 41 h 69"/>
                    <a:gd name="T6" fmla="*/ 74 w 81"/>
                    <a:gd name="T7" fmla="*/ 0 h 69"/>
                    <a:gd name="T8" fmla="*/ 11 w 81"/>
                    <a:gd name="T9" fmla="*/ 17 h 69"/>
                    <a:gd name="T10" fmla="*/ 0 w 81"/>
                    <a:gd name="T11" fmla="*/ 69 h 69"/>
                    <a:gd name="T12" fmla="*/ 0 w 81"/>
                    <a:gd name="T13" fmla="*/ 69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1"/>
                    <a:gd name="T22" fmla="*/ 0 h 69"/>
                    <a:gd name="T23" fmla="*/ 81 w 81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1" h="69">
                      <a:moveTo>
                        <a:pt x="0" y="69"/>
                      </a:moveTo>
                      <a:lnTo>
                        <a:pt x="46" y="65"/>
                      </a:lnTo>
                      <a:lnTo>
                        <a:pt x="81" y="41"/>
                      </a:lnTo>
                      <a:lnTo>
                        <a:pt x="74" y="0"/>
                      </a:lnTo>
                      <a:lnTo>
                        <a:pt x="11" y="17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5" name="Freeform 151"/>
                <p:cNvSpPr>
                  <a:spLocks/>
                </p:cNvSpPr>
                <p:nvPr/>
              </p:nvSpPr>
              <p:spPr bwMode="auto">
                <a:xfrm>
                  <a:off x="3236" y="1808"/>
                  <a:ext cx="76" cy="78"/>
                </a:xfrm>
                <a:custGeom>
                  <a:avLst/>
                  <a:gdLst>
                    <a:gd name="T0" fmla="*/ 0 w 76"/>
                    <a:gd name="T1" fmla="*/ 0 h 78"/>
                    <a:gd name="T2" fmla="*/ 76 w 76"/>
                    <a:gd name="T3" fmla="*/ 60 h 78"/>
                    <a:gd name="T4" fmla="*/ 35 w 76"/>
                    <a:gd name="T5" fmla="*/ 78 h 78"/>
                    <a:gd name="T6" fmla="*/ 5 w 76"/>
                    <a:gd name="T7" fmla="*/ 17 h 78"/>
                    <a:gd name="T8" fmla="*/ 0 w 76"/>
                    <a:gd name="T9" fmla="*/ 0 h 78"/>
                    <a:gd name="T10" fmla="*/ 0 w 76"/>
                    <a:gd name="T11" fmla="*/ 0 h 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6"/>
                    <a:gd name="T19" fmla="*/ 0 h 78"/>
                    <a:gd name="T20" fmla="*/ 76 w 76"/>
                    <a:gd name="T21" fmla="*/ 78 h 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6" h="78">
                      <a:moveTo>
                        <a:pt x="0" y="0"/>
                      </a:moveTo>
                      <a:lnTo>
                        <a:pt x="76" y="60"/>
                      </a:lnTo>
                      <a:lnTo>
                        <a:pt x="35" y="78"/>
                      </a:lnTo>
                      <a:lnTo>
                        <a:pt x="5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6" name="Freeform 152"/>
                <p:cNvSpPr>
                  <a:spLocks/>
                </p:cNvSpPr>
                <p:nvPr/>
              </p:nvSpPr>
              <p:spPr bwMode="auto">
                <a:xfrm>
                  <a:off x="3236" y="1505"/>
                  <a:ext cx="59" cy="135"/>
                </a:xfrm>
                <a:custGeom>
                  <a:avLst/>
                  <a:gdLst>
                    <a:gd name="T0" fmla="*/ 18 w 59"/>
                    <a:gd name="T1" fmla="*/ 120 h 135"/>
                    <a:gd name="T2" fmla="*/ 5 w 59"/>
                    <a:gd name="T3" fmla="*/ 90 h 135"/>
                    <a:gd name="T4" fmla="*/ 18 w 59"/>
                    <a:gd name="T5" fmla="*/ 57 h 135"/>
                    <a:gd name="T6" fmla="*/ 0 w 59"/>
                    <a:gd name="T7" fmla="*/ 0 h 135"/>
                    <a:gd name="T8" fmla="*/ 59 w 59"/>
                    <a:gd name="T9" fmla="*/ 7 h 135"/>
                    <a:gd name="T10" fmla="*/ 59 w 59"/>
                    <a:gd name="T11" fmla="*/ 100 h 135"/>
                    <a:gd name="T12" fmla="*/ 24 w 59"/>
                    <a:gd name="T13" fmla="*/ 135 h 135"/>
                    <a:gd name="T14" fmla="*/ 18 w 59"/>
                    <a:gd name="T15" fmla="*/ 120 h 135"/>
                    <a:gd name="T16" fmla="*/ 18 w 59"/>
                    <a:gd name="T17" fmla="*/ 120 h 1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9"/>
                    <a:gd name="T28" fmla="*/ 0 h 135"/>
                    <a:gd name="T29" fmla="*/ 59 w 59"/>
                    <a:gd name="T30" fmla="*/ 135 h 13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9" h="135">
                      <a:moveTo>
                        <a:pt x="18" y="120"/>
                      </a:moveTo>
                      <a:lnTo>
                        <a:pt x="5" y="90"/>
                      </a:lnTo>
                      <a:lnTo>
                        <a:pt x="18" y="57"/>
                      </a:lnTo>
                      <a:lnTo>
                        <a:pt x="0" y="0"/>
                      </a:lnTo>
                      <a:lnTo>
                        <a:pt x="59" y="7"/>
                      </a:lnTo>
                      <a:lnTo>
                        <a:pt x="59" y="100"/>
                      </a:lnTo>
                      <a:lnTo>
                        <a:pt x="24" y="135"/>
                      </a:lnTo>
                      <a:lnTo>
                        <a:pt x="18" y="12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7" name="Freeform 153"/>
                <p:cNvSpPr>
                  <a:spLocks/>
                </p:cNvSpPr>
                <p:nvPr/>
              </p:nvSpPr>
              <p:spPr bwMode="auto">
                <a:xfrm>
                  <a:off x="3306" y="1792"/>
                  <a:ext cx="74" cy="126"/>
                </a:xfrm>
                <a:custGeom>
                  <a:avLst/>
                  <a:gdLst>
                    <a:gd name="T0" fmla="*/ 0 w 74"/>
                    <a:gd name="T1" fmla="*/ 0 h 126"/>
                    <a:gd name="T2" fmla="*/ 11 w 74"/>
                    <a:gd name="T3" fmla="*/ 126 h 126"/>
                    <a:gd name="T4" fmla="*/ 74 w 74"/>
                    <a:gd name="T5" fmla="*/ 116 h 126"/>
                    <a:gd name="T6" fmla="*/ 69 w 74"/>
                    <a:gd name="T7" fmla="*/ 39 h 126"/>
                    <a:gd name="T8" fmla="*/ 0 w 74"/>
                    <a:gd name="T9" fmla="*/ 0 h 126"/>
                    <a:gd name="T10" fmla="*/ 0 w 74"/>
                    <a:gd name="T11" fmla="*/ 0 h 1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126"/>
                    <a:gd name="T20" fmla="*/ 74 w 74"/>
                    <a:gd name="T21" fmla="*/ 126 h 1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126">
                      <a:moveTo>
                        <a:pt x="0" y="0"/>
                      </a:moveTo>
                      <a:lnTo>
                        <a:pt x="11" y="126"/>
                      </a:lnTo>
                      <a:lnTo>
                        <a:pt x="74" y="116"/>
                      </a:lnTo>
                      <a:lnTo>
                        <a:pt x="69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8" name="Freeform 154"/>
                <p:cNvSpPr>
                  <a:spLocks/>
                </p:cNvSpPr>
                <p:nvPr/>
              </p:nvSpPr>
              <p:spPr bwMode="auto">
                <a:xfrm>
                  <a:off x="3301" y="1795"/>
                  <a:ext cx="33" cy="117"/>
                </a:xfrm>
                <a:custGeom>
                  <a:avLst/>
                  <a:gdLst>
                    <a:gd name="T0" fmla="*/ 0 w 33"/>
                    <a:gd name="T1" fmla="*/ 8 h 117"/>
                    <a:gd name="T2" fmla="*/ 3 w 33"/>
                    <a:gd name="T3" fmla="*/ 117 h 117"/>
                    <a:gd name="T4" fmla="*/ 33 w 33"/>
                    <a:gd name="T5" fmla="*/ 100 h 117"/>
                    <a:gd name="T6" fmla="*/ 22 w 33"/>
                    <a:gd name="T7" fmla="*/ 0 h 117"/>
                    <a:gd name="T8" fmla="*/ 0 w 33"/>
                    <a:gd name="T9" fmla="*/ 8 h 117"/>
                    <a:gd name="T10" fmla="*/ 0 w 33"/>
                    <a:gd name="T11" fmla="*/ 8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3"/>
                    <a:gd name="T19" fmla="*/ 0 h 117"/>
                    <a:gd name="T20" fmla="*/ 33 w 33"/>
                    <a:gd name="T21" fmla="*/ 117 h 1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3" h="117">
                      <a:moveTo>
                        <a:pt x="0" y="8"/>
                      </a:moveTo>
                      <a:lnTo>
                        <a:pt x="3" y="117"/>
                      </a:lnTo>
                      <a:lnTo>
                        <a:pt x="33" y="100"/>
                      </a:lnTo>
                      <a:lnTo>
                        <a:pt x="22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09" name="Freeform 155"/>
                <p:cNvSpPr>
                  <a:spLocks/>
                </p:cNvSpPr>
                <p:nvPr/>
              </p:nvSpPr>
              <p:spPr bwMode="auto">
                <a:xfrm>
                  <a:off x="3178" y="1483"/>
                  <a:ext cx="431" cy="610"/>
                </a:xfrm>
                <a:custGeom>
                  <a:avLst/>
                  <a:gdLst>
                    <a:gd name="T0" fmla="*/ 206 w 431"/>
                    <a:gd name="T1" fmla="*/ 20 h 610"/>
                    <a:gd name="T2" fmla="*/ 221 w 431"/>
                    <a:gd name="T3" fmla="*/ 124 h 610"/>
                    <a:gd name="T4" fmla="*/ 243 w 431"/>
                    <a:gd name="T5" fmla="*/ 122 h 610"/>
                    <a:gd name="T6" fmla="*/ 308 w 431"/>
                    <a:gd name="T7" fmla="*/ 79 h 610"/>
                    <a:gd name="T8" fmla="*/ 319 w 431"/>
                    <a:gd name="T9" fmla="*/ 157 h 610"/>
                    <a:gd name="T10" fmla="*/ 332 w 431"/>
                    <a:gd name="T11" fmla="*/ 190 h 610"/>
                    <a:gd name="T12" fmla="*/ 272 w 431"/>
                    <a:gd name="T13" fmla="*/ 209 h 610"/>
                    <a:gd name="T14" fmla="*/ 259 w 431"/>
                    <a:gd name="T15" fmla="*/ 233 h 610"/>
                    <a:gd name="T16" fmla="*/ 269 w 431"/>
                    <a:gd name="T17" fmla="*/ 262 h 610"/>
                    <a:gd name="T18" fmla="*/ 326 w 431"/>
                    <a:gd name="T19" fmla="*/ 233 h 610"/>
                    <a:gd name="T20" fmla="*/ 322 w 431"/>
                    <a:gd name="T21" fmla="*/ 255 h 610"/>
                    <a:gd name="T22" fmla="*/ 283 w 431"/>
                    <a:gd name="T23" fmla="*/ 283 h 610"/>
                    <a:gd name="T24" fmla="*/ 296 w 431"/>
                    <a:gd name="T25" fmla="*/ 307 h 610"/>
                    <a:gd name="T26" fmla="*/ 343 w 431"/>
                    <a:gd name="T27" fmla="*/ 366 h 610"/>
                    <a:gd name="T28" fmla="*/ 431 w 431"/>
                    <a:gd name="T29" fmla="*/ 542 h 610"/>
                    <a:gd name="T30" fmla="*/ 424 w 431"/>
                    <a:gd name="T31" fmla="*/ 559 h 610"/>
                    <a:gd name="T32" fmla="*/ 367 w 431"/>
                    <a:gd name="T33" fmla="*/ 534 h 610"/>
                    <a:gd name="T34" fmla="*/ 361 w 431"/>
                    <a:gd name="T35" fmla="*/ 568 h 610"/>
                    <a:gd name="T36" fmla="*/ 339 w 431"/>
                    <a:gd name="T37" fmla="*/ 588 h 610"/>
                    <a:gd name="T38" fmla="*/ 278 w 431"/>
                    <a:gd name="T39" fmla="*/ 610 h 610"/>
                    <a:gd name="T40" fmla="*/ 167 w 431"/>
                    <a:gd name="T41" fmla="*/ 601 h 610"/>
                    <a:gd name="T42" fmla="*/ 87 w 431"/>
                    <a:gd name="T43" fmla="*/ 596 h 610"/>
                    <a:gd name="T44" fmla="*/ 58 w 431"/>
                    <a:gd name="T45" fmla="*/ 449 h 610"/>
                    <a:gd name="T46" fmla="*/ 145 w 431"/>
                    <a:gd name="T47" fmla="*/ 416 h 610"/>
                    <a:gd name="T48" fmla="*/ 185 w 431"/>
                    <a:gd name="T49" fmla="*/ 412 h 610"/>
                    <a:gd name="T50" fmla="*/ 152 w 431"/>
                    <a:gd name="T51" fmla="*/ 325 h 610"/>
                    <a:gd name="T52" fmla="*/ 106 w 431"/>
                    <a:gd name="T53" fmla="*/ 249 h 610"/>
                    <a:gd name="T54" fmla="*/ 10 w 431"/>
                    <a:gd name="T55" fmla="*/ 179 h 610"/>
                    <a:gd name="T56" fmla="*/ 0 w 431"/>
                    <a:gd name="T57" fmla="*/ 118 h 610"/>
                    <a:gd name="T58" fmla="*/ 65 w 431"/>
                    <a:gd name="T59" fmla="*/ 118 h 610"/>
                    <a:gd name="T60" fmla="*/ 98 w 431"/>
                    <a:gd name="T61" fmla="*/ 133 h 610"/>
                    <a:gd name="T62" fmla="*/ 76 w 431"/>
                    <a:gd name="T63" fmla="*/ 0 h 610"/>
                    <a:gd name="T64" fmla="*/ 176 w 431"/>
                    <a:gd name="T65" fmla="*/ 9 h 610"/>
                    <a:gd name="T66" fmla="*/ 206 w 431"/>
                    <a:gd name="T67" fmla="*/ 20 h 610"/>
                    <a:gd name="T68" fmla="*/ 206 w 431"/>
                    <a:gd name="T69" fmla="*/ 20 h 61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31"/>
                    <a:gd name="T106" fmla="*/ 0 h 610"/>
                    <a:gd name="T107" fmla="*/ 431 w 431"/>
                    <a:gd name="T108" fmla="*/ 610 h 61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31" h="610">
                      <a:moveTo>
                        <a:pt x="206" y="20"/>
                      </a:moveTo>
                      <a:lnTo>
                        <a:pt x="221" y="124"/>
                      </a:lnTo>
                      <a:lnTo>
                        <a:pt x="243" y="122"/>
                      </a:lnTo>
                      <a:lnTo>
                        <a:pt x="308" y="79"/>
                      </a:lnTo>
                      <a:lnTo>
                        <a:pt x="319" y="157"/>
                      </a:lnTo>
                      <a:lnTo>
                        <a:pt x="332" y="190"/>
                      </a:lnTo>
                      <a:lnTo>
                        <a:pt x="272" y="209"/>
                      </a:lnTo>
                      <a:lnTo>
                        <a:pt x="259" y="233"/>
                      </a:lnTo>
                      <a:lnTo>
                        <a:pt x="269" y="262"/>
                      </a:lnTo>
                      <a:lnTo>
                        <a:pt x="326" y="233"/>
                      </a:lnTo>
                      <a:lnTo>
                        <a:pt x="322" y="255"/>
                      </a:lnTo>
                      <a:lnTo>
                        <a:pt x="283" y="283"/>
                      </a:lnTo>
                      <a:lnTo>
                        <a:pt x="296" y="307"/>
                      </a:lnTo>
                      <a:lnTo>
                        <a:pt x="343" y="366"/>
                      </a:lnTo>
                      <a:lnTo>
                        <a:pt x="431" y="542"/>
                      </a:lnTo>
                      <a:lnTo>
                        <a:pt x="424" y="559"/>
                      </a:lnTo>
                      <a:lnTo>
                        <a:pt x="367" y="534"/>
                      </a:lnTo>
                      <a:lnTo>
                        <a:pt x="361" y="568"/>
                      </a:lnTo>
                      <a:lnTo>
                        <a:pt x="339" y="588"/>
                      </a:lnTo>
                      <a:lnTo>
                        <a:pt x="278" y="610"/>
                      </a:lnTo>
                      <a:lnTo>
                        <a:pt x="167" y="601"/>
                      </a:lnTo>
                      <a:lnTo>
                        <a:pt x="87" y="596"/>
                      </a:lnTo>
                      <a:lnTo>
                        <a:pt x="58" y="449"/>
                      </a:lnTo>
                      <a:lnTo>
                        <a:pt x="145" y="416"/>
                      </a:lnTo>
                      <a:lnTo>
                        <a:pt x="185" y="412"/>
                      </a:lnTo>
                      <a:lnTo>
                        <a:pt x="152" y="325"/>
                      </a:lnTo>
                      <a:lnTo>
                        <a:pt x="106" y="249"/>
                      </a:lnTo>
                      <a:lnTo>
                        <a:pt x="10" y="179"/>
                      </a:lnTo>
                      <a:lnTo>
                        <a:pt x="0" y="118"/>
                      </a:lnTo>
                      <a:lnTo>
                        <a:pt x="65" y="118"/>
                      </a:lnTo>
                      <a:lnTo>
                        <a:pt x="98" y="133"/>
                      </a:lnTo>
                      <a:lnTo>
                        <a:pt x="76" y="0"/>
                      </a:lnTo>
                      <a:lnTo>
                        <a:pt x="176" y="9"/>
                      </a:lnTo>
                      <a:lnTo>
                        <a:pt x="206" y="2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0" name="Freeform 156"/>
                <p:cNvSpPr>
                  <a:spLocks/>
                </p:cNvSpPr>
                <p:nvPr/>
              </p:nvSpPr>
              <p:spPr bwMode="auto">
                <a:xfrm>
                  <a:off x="3312" y="1640"/>
                  <a:ext cx="35" cy="52"/>
                </a:xfrm>
                <a:custGeom>
                  <a:avLst/>
                  <a:gdLst>
                    <a:gd name="T0" fmla="*/ 35 w 35"/>
                    <a:gd name="T1" fmla="*/ 11 h 52"/>
                    <a:gd name="T2" fmla="*/ 18 w 35"/>
                    <a:gd name="T3" fmla="*/ 0 h 52"/>
                    <a:gd name="T4" fmla="*/ 0 w 35"/>
                    <a:gd name="T5" fmla="*/ 52 h 52"/>
                    <a:gd name="T6" fmla="*/ 29 w 35"/>
                    <a:gd name="T7" fmla="*/ 48 h 52"/>
                    <a:gd name="T8" fmla="*/ 35 w 35"/>
                    <a:gd name="T9" fmla="*/ 11 h 52"/>
                    <a:gd name="T10" fmla="*/ 35 w 35"/>
                    <a:gd name="T11" fmla="*/ 11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"/>
                    <a:gd name="T19" fmla="*/ 0 h 52"/>
                    <a:gd name="T20" fmla="*/ 35 w 35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" h="52">
                      <a:moveTo>
                        <a:pt x="35" y="11"/>
                      </a:moveTo>
                      <a:lnTo>
                        <a:pt x="18" y="0"/>
                      </a:lnTo>
                      <a:lnTo>
                        <a:pt x="0" y="52"/>
                      </a:lnTo>
                      <a:lnTo>
                        <a:pt x="29" y="48"/>
                      </a:lnTo>
                      <a:lnTo>
                        <a:pt x="35" y="11"/>
                      </a:lnTo>
                      <a:close/>
                    </a:path>
                  </a:pathLst>
                </a:custGeom>
                <a:solidFill>
                  <a:srgbClr val="C2BF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1" name="Freeform 157"/>
                <p:cNvSpPr>
                  <a:spLocks/>
                </p:cNvSpPr>
                <p:nvPr/>
              </p:nvSpPr>
              <p:spPr bwMode="auto">
                <a:xfrm>
                  <a:off x="3347" y="1546"/>
                  <a:ext cx="76" cy="124"/>
                </a:xfrm>
                <a:custGeom>
                  <a:avLst/>
                  <a:gdLst>
                    <a:gd name="T0" fmla="*/ 42 w 76"/>
                    <a:gd name="T1" fmla="*/ 0 h 124"/>
                    <a:gd name="T2" fmla="*/ 76 w 76"/>
                    <a:gd name="T3" fmla="*/ 124 h 124"/>
                    <a:gd name="T4" fmla="*/ 0 w 76"/>
                    <a:gd name="T5" fmla="*/ 40 h 124"/>
                    <a:gd name="T6" fmla="*/ 42 w 76"/>
                    <a:gd name="T7" fmla="*/ 0 h 124"/>
                    <a:gd name="T8" fmla="*/ 42 w 76"/>
                    <a:gd name="T9" fmla="*/ 0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24"/>
                    <a:gd name="T17" fmla="*/ 76 w 76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24">
                      <a:moveTo>
                        <a:pt x="42" y="0"/>
                      </a:moveTo>
                      <a:lnTo>
                        <a:pt x="76" y="124"/>
                      </a:lnTo>
                      <a:lnTo>
                        <a:pt x="0" y="4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2" name="Freeform 158"/>
                <p:cNvSpPr>
                  <a:spLocks/>
                </p:cNvSpPr>
                <p:nvPr/>
              </p:nvSpPr>
              <p:spPr bwMode="auto">
                <a:xfrm>
                  <a:off x="3413" y="1668"/>
                  <a:ext cx="61" cy="72"/>
                </a:xfrm>
                <a:custGeom>
                  <a:avLst/>
                  <a:gdLst>
                    <a:gd name="T0" fmla="*/ 0 w 61"/>
                    <a:gd name="T1" fmla="*/ 0 h 72"/>
                    <a:gd name="T2" fmla="*/ 39 w 61"/>
                    <a:gd name="T3" fmla="*/ 19 h 72"/>
                    <a:gd name="T4" fmla="*/ 61 w 61"/>
                    <a:gd name="T5" fmla="*/ 71 h 72"/>
                    <a:gd name="T6" fmla="*/ 15 w 61"/>
                    <a:gd name="T7" fmla="*/ 72 h 72"/>
                    <a:gd name="T8" fmla="*/ 15 w 61"/>
                    <a:gd name="T9" fmla="*/ 37 h 72"/>
                    <a:gd name="T10" fmla="*/ 0 w 61"/>
                    <a:gd name="T11" fmla="*/ 0 h 72"/>
                    <a:gd name="T12" fmla="*/ 0 w 61"/>
                    <a:gd name="T13" fmla="*/ 0 h 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"/>
                    <a:gd name="T22" fmla="*/ 0 h 72"/>
                    <a:gd name="T23" fmla="*/ 61 w 61"/>
                    <a:gd name="T24" fmla="*/ 72 h 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" h="72">
                      <a:moveTo>
                        <a:pt x="0" y="0"/>
                      </a:moveTo>
                      <a:lnTo>
                        <a:pt x="39" y="19"/>
                      </a:lnTo>
                      <a:lnTo>
                        <a:pt x="61" y="71"/>
                      </a:lnTo>
                      <a:lnTo>
                        <a:pt x="15" y="72"/>
                      </a:lnTo>
                      <a:lnTo>
                        <a:pt x="15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3" name="Freeform 159"/>
                <p:cNvSpPr>
                  <a:spLocks/>
                </p:cNvSpPr>
                <p:nvPr/>
              </p:nvSpPr>
              <p:spPr bwMode="auto">
                <a:xfrm>
                  <a:off x="3310" y="1708"/>
                  <a:ext cx="77" cy="71"/>
                </a:xfrm>
                <a:custGeom>
                  <a:avLst/>
                  <a:gdLst>
                    <a:gd name="T0" fmla="*/ 55 w 77"/>
                    <a:gd name="T1" fmla="*/ 0 h 71"/>
                    <a:gd name="T2" fmla="*/ 77 w 77"/>
                    <a:gd name="T3" fmla="*/ 49 h 71"/>
                    <a:gd name="T4" fmla="*/ 31 w 77"/>
                    <a:gd name="T5" fmla="*/ 71 h 71"/>
                    <a:gd name="T6" fmla="*/ 24 w 77"/>
                    <a:gd name="T7" fmla="*/ 37 h 71"/>
                    <a:gd name="T8" fmla="*/ 0 w 77"/>
                    <a:gd name="T9" fmla="*/ 19 h 71"/>
                    <a:gd name="T10" fmla="*/ 55 w 77"/>
                    <a:gd name="T11" fmla="*/ 0 h 71"/>
                    <a:gd name="T12" fmla="*/ 55 w 77"/>
                    <a:gd name="T13" fmla="*/ 0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7"/>
                    <a:gd name="T22" fmla="*/ 0 h 71"/>
                    <a:gd name="T23" fmla="*/ 77 w 77"/>
                    <a:gd name="T24" fmla="*/ 71 h 7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7" h="71">
                      <a:moveTo>
                        <a:pt x="55" y="0"/>
                      </a:moveTo>
                      <a:lnTo>
                        <a:pt x="77" y="49"/>
                      </a:lnTo>
                      <a:lnTo>
                        <a:pt x="31" y="71"/>
                      </a:lnTo>
                      <a:lnTo>
                        <a:pt x="24" y="37"/>
                      </a:lnTo>
                      <a:lnTo>
                        <a:pt x="0" y="19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4" name="Freeform 160"/>
                <p:cNvSpPr>
                  <a:spLocks/>
                </p:cNvSpPr>
                <p:nvPr/>
              </p:nvSpPr>
              <p:spPr bwMode="auto">
                <a:xfrm>
                  <a:off x="3214" y="1705"/>
                  <a:ext cx="74" cy="61"/>
                </a:xfrm>
                <a:custGeom>
                  <a:avLst/>
                  <a:gdLst>
                    <a:gd name="T0" fmla="*/ 0 w 74"/>
                    <a:gd name="T1" fmla="*/ 29 h 61"/>
                    <a:gd name="T2" fmla="*/ 66 w 74"/>
                    <a:gd name="T3" fmla="*/ 0 h 61"/>
                    <a:gd name="T4" fmla="*/ 74 w 74"/>
                    <a:gd name="T5" fmla="*/ 33 h 61"/>
                    <a:gd name="T6" fmla="*/ 27 w 74"/>
                    <a:gd name="T7" fmla="*/ 61 h 61"/>
                    <a:gd name="T8" fmla="*/ 0 w 74"/>
                    <a:gd name="T9" fmla="*/ 29 h 61"/>
                    <a:gd name="T10" fmla="*/ 0 w 74"/>
                    <a:gd name="T11" fmla="*/ 29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61"/>
                    <a:gd name="T20" fmla="*/ 74 w 74"/>
                    <a:gd name="T21" fmla="*/ 61 h 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61">
                      <a:moveTo>
                        <a:pt x="0" y="29"/>
                      </a:moveTo>
                      <a:lnTo>
                        <a:pt x="66" y="0"/>
                      </a:lnTo>
                      <a:lnTo>
                        <a:pt x="74" y="33"/>
                      </a:lnTo>
                      <a:lnTo>
                        <a:pt x="27" y="61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5" name="Freeform 161"/>
                <p:cNvSpPr>
                  <a:spLocks/>
                </p:cNvSpPr>
                <p:nvPr/>
              </p:nvSpPr>
              <p:spPr bwMode="auto">
                <a:xfrm>
                  <a:off x="3182" y="1644"/>
                  <a:ext cx="124" cy="59"/>
                </a:xfrm>
                <a:custGeom>
                  <a:avLst/>
                  <a:gdLst>
                    <a:gd name="T0" fmla="*/ 0 w 124"/>
                    <a:gd name="T1" fmla="*/ 0 h 59"/>
                    <a:gd name="T2" fmla="*/ 54 w 124"/>
                    <a:gd name="T3" fmla="*/ 7 h 59"/>
                    <a:gd name="T4" fmla="*/ 124 w 124"/>
                    <a:gd name="T5" fmla="*/ 0 h 59"/>
                    <a:gd name="T6" fmla="*/ 78 w 124"/>
                    <a:gd name="T7" fmla="*/ 31 h 59"/>
                    <a:gd name="T8" fmla="*/ 78 w 124"/>
                    <a:gd name="T9" fmla="*/ 53 h 59"/>
                    <a:gd name="T10" fmla="*/ 50 w 124"/>
                    <a:gd name="T11" fmla="*/ 59 h 59"/>
                    <a:gd name="T12" fmla="*/ 2 w 124"/>
                    <a:gd name="T13" fmla="*/ 26 h 59"/>
                    <a:gd name="T14" fmla="*/ 0 w 124"/>
                    <a:gd name="T15" fmla="*/ 0 h 59"/>
                    <a:gd name="T16" fmla="*/ 0 w 124"/>
                    <a:gd name="T17" fmla="*/ 0 h 5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4"/>
                    <a:gd name="T28" fmla="*/ 0 h 59"/>
                    <a:gd name="T29" fmla="*/ 124 w 124"/>
                    <a:gd name="T30" fmla="*/ 59 h 5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4" h="59">
                      <a:moveTo>
                        <a:pt x="0" y="0"/>
                      </a:moveTo>
                      <a:lnTo>
                        <a:pt x="54" y="7"/>
                      </a:lnTo>
                      <a:lnTo>
                        <a:pt x="124" y="0"/>
                      </a:lnTo>
                      <a:lnTo>
                        <a:pt x="78" y="31"/>
                      </a:lnTo>
                      <a:lnTo>
                        <a:pt x="78" y="53"/>
                      </a:lnTo>
                      <a:lnTo>
                        <a:pt x="50" y="59"/>
                      </a:lnTo>
                      <a:lnTo>
                        <a:pt x="2" y="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4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6" name="Freeform 162"/>
                <p:cNvSpPr>
                  <a:spLocks/>
                </p:cNvSpPr>
                <p:nvPr/>
              </p:nvSpPr>
              <p:spPr bwMode="auto">
                <a:xfrm>
                  <a:off x="3193" y="1497"/>
                  <a:ext cx="67" cy="30"/>
                </a:xfrm>
                <a:custGeom>
                  <a:avLst/>
                  <a:gdLst>
                    <a:gd name="T0" fmla="*/ 0 w 67"/>
                    <a:gd name="T1" fmla="*/ 19 h 30"/>
                    <a:gd name="T2" fmla="*/ 61 w 67"/>
                    <a:gd name="T3" fmla="*/ 30 h 30"/>
                    <a:gd name="T4" fmla="*/ 67 w 67"/>
                    <a:gd name="T5" fmla="*/ 0 h 30"/>
                    <a:gd name="T6" fmla="*/ 15 w 67"/>
                    <a:gd name="T7" fmla="*/ 2 h 30"/>
                    <a:gd name="T8" fmla="*/ 0 w 67"/>
                    <a:gd name="T9" fmla="*/ 19 h 30"/>
                    <a:gd name="T10" fmla="*/ 0 w 67"/>
                    <a:gd name="T11" fmla="*/ 19 h 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7"/>
                    <a:gd name="T19" fmla="*/ 0 h 30"/>
                    <a:gd name="T20" fmla="*/ 67 w 67"/>
                    <a:gd name="T21" fmla="*/ 30 h 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7" h="30">
                      <a:moveTo>
                        <a:pt x="0" y="19"/>
                      </a:moveTo>
                      <a:lnTo>
                        <a:pt x="61" y="30"/>
                      </a:lnTo>
                      <a:lnTo>
                        <a:pt x="67" y="0"/>
                      </a:lnTo>
                      <a:lnTo>
                        <a:pt x="15" y="2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7" name="Freeform 163"/>
                <p:cNvSpPr>
                  <a:spLocks/>
                </p:cNvSpPr>
                <p:nvPr/>
              </p:nvSpPr>
              <p:spPr bwMode="auto">
                <a:xfrm>
                  <a:off x="3260" y="1483"/>
                  <a:ext cx="174" cy="216"/>
                </a:xfrm>
                <a:custGeom>
                  <a:avLst/>
                  <a:gdLst>
                    <a:gd name="T0" fmla="*/ 0 w 174"/>
                    <a:gd name="T1" fmla="*/ 44 h 216"/>
                    <a:gd name="T2" fmla="*/ 52 w 174"/>
                    <a:gd name="T3" fmla="*/ 92 h 216"/>
                    <a:gd name="T4" fmla="*/ 70 w 174"/>
                    <a:gd name="T5" fmla="*/ 151 h 216"/>
                    <a:gd name="T6" fmla="*/ 98 w 174"/>
                    <a:gd name="T7" fmla="*/ 53 h 216"/>
                    <a:gd name="T8" fmla="*/ 115 w 174"/>
                    <a:gd name="T9" fmla="*/ 64 h 216"/>
                    <a:gd name="T10" fmla="*/ 144 w 174"/>
                    <a:gd name="T11" fmla="*/ 175 h 216"/>
                    <a:gd name="T12" fmla="*/ 105 w 174"/>
                    <a:gd name="T13" fmla="*/ 116 h 216"/>
                    <a:gd name="T14" fmla="*/ 98 w 174"/>
                    <a:gd name="T15" fmla="*/ 133 h 216"/>
                    <a:gd name="T16" fmla="*/ 115 w 174"/>
                    <a:gd name="T17" fmla="*/ 190 h 216"/>
                    <a:gd name="T18" fmla="*/ 174 w 174"/>
                    <a:gd name="T19" fmla="*/ 216 h 216"/>
                    <a:gd name="T20" fmla="*/ 146 w 174"/>
                    <a:gd name="T21" fmla="*/ 105 h 216"/>
                    <a:gd name="T22" fmla="*/ 144 w 174"/>
                    <a:gd name="T23" fmla="*/ 70 h 216"/>
                    <a:gd name="T24" fmla="*/ 120 w 174"/>
                    <a:gd name="T25" fmla="*/ 5 h 216"/>
                    <a:gd name="T26" fmla="*/ 79 w 174"/>
                    <a:gd name="T27" fmla="*/ 0 h 216"/>
                    <a:gd name="T28" fmla="*/ 90 w 174"/>
                    <a:gd name="T29" fmla="*/ 25 h 216"/>
                    <a:gd name="T30" fmla="*/ 63 w 174"/>
                    <a:gd name="T31" fmla="*/ 55 h 216"/>
                    <a:gd name="T32" fmla="*/ 28 w 174"/>
                    <a:gd name="T33" fmla="*/ 22 h 216"/>
                    <a:gd name="T34" fmla="*/ 0 w 174"/>
                    <a:gd name="T35" fmla="*/ 44 h 216"/>
                    <a:gd name="T36" fmla="*/ 0 w 174"/>
                    <a:gd name="T37" fmla="*/ 44 h 2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74"/>
                    <a:gd name="T58" fmla="*/ 0 h 216"/>
                    <a:gd name="T59" fmla="*/ 174 w 174"/>
                    <a:gd name="T60" fmla="*/ 216 h 21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74" h="216">
                      <a:moveTo>
                        <a:pt x="0" y="44"/>
                      </a:moveTo>
                      <a:lnTo>
                        <a:pt x="52" y="92"/>
                      </a:lnTo>
                      <a:lnTo>
                        <a:pt x="70" y="151"/>
                      </a:lnTo>
                      <a:lnTo>
                        <a:pt x="98" y="53"/>
                      </a:lnTo>
                      <a:lnTo>
                        <a:pt x="115" y="64"/>
                      </a:lnTo>
                      <a:lnTo>
                        <a:pt x="144" y="175"/>
                      </a:lnTo>
                      <a:lnTo>
                        <a:pt x="105" y="116"/>
                      </a:lnTo>
                      <a:lnTo>
                        <a:pt x="98" y="133"/>
                      </a:lnTo>
                      <a:lnTo>
                        <a:pt x="115" y="190"/>
                      </a:lnTo>
                      <a:lnTo>
                        <a:pt x="174" y="216"/>
                      </a:lnTo>
                      <a:lnTo>
                        <a:pt x="146" y="105"/>
                      </a:lnTo>
                      <a:lnTo>
                        <a:pt x="144" y="70"/>
                      </a:lnTo>
                      <a:lnTo>
                        <a:pt x="120" y="5"/>
                      </a:lnTo>
                      <a:lnTo>
                        <a:pt x="79" y="0"/>
                      </a:lnTo>
                      <a:lnTo>
                        <a:pt x="90" y="25"/>
                      </a:lnTo>
                      <a:lnTo>
                        <a:pt x="63" y="55"/>
                      </a:lnTo>
                      <a:lnTo>
                        <a:pt x="28" y="2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8" name="Freeform 164"/>
                <p:cNvSpPr>
                  <a:spLocks/>
                </p:cNvSpPr>
                <p:nvPr/>
              </p:nvSpPr>
              <p:spPr bwMode="auto">
                <a:xfrm>
                  <a:off x="3143" y="1486"/>
                  <a:ext cx="82" cy="271"/>
                </a:xfrm>
                <a:custGeom>
                  <a:avLst/>
                  <a:gdLst>
                    <a:gd name="T0" fmla="*/ 21 w 82"/>
                    <a:gd name="T1" fmla="*/ 6 h 271"/>
                    <a:gd name="T2" fmla="*/ 39 w 82"/>
                    <a:gd name="T3" fmla="*/ 89 h 271"/>
                    <a:gd name="T4" fmla="*/ 58 w 82"/>
                    <a:gd name="T5" fmla="*/ 169 h 271"/>
                    <a:gd name="T6" fmla="*/ 63 w 82"/>
                    <a:gd name="T7" fmla="*/ 195 h 271"/>
                    <a:gd name="T8" fmla="*/ 82 w 82"/>
                    <a:gd name="T9" fmla="*/ 235 h 271"/>
                    <a:gd name="T10" fmla="*/ 47 w 82"/>
                    <a:gd name="T11" fmla="*/ 271 h 271"/>
                    <a:gd name="T12" fmla="*/ 0 w 82"/>
                    <a:gd name="T13" fmla="*/ 139 h 271"/>
                    <a:gd name="T14" fmla="*/ 15 w 82"/>
                    <a:gd name="T15" fmla="*/ 60 h 271"/>
                    <a:gd name="T16" fmla="*/ 0 w 82"/>
                    <a:gd name="T17" fmla="*/ 0 h 271"/>
                    <a:gd name="T18" fmla="*/ 21 w 82"/>
                    <a:gd name="T19" fmla="*/ 6 h 271"/>
                    <a:gd name="T20" fmla="*/ 21 w 82"/>
                    <a:gd name="T21" fmla="*/ 6 h 27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2"/>
                    <a:gd name="T34" fmla="*/ 0 h 271"/>
                    <a:gd name="T35" fmla="*/ 82 w 82"/>
                    <a:gd name="T36" fmla="*/ 271 h 27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2" h="271">
                      <a:moveTo>
                        <a:pt x="21" y="6"/>
                      </a:moveTo>
                      <a:lnTo>
                        <a:pt x="39" y="89"/>
                      </a:lnTo>
                      <a:lnTo>
                        <a:pt x="58" y="169"/>
                      </a:lnTo>
                      <a:lnTo>
                        <a:pt x="63" y="195"/>
                      </a:lnTo>
                      <a:lnTo>
                        <a:pt x="82" y="235"/>
                      </a:lnTo>
                      <a:lnTo>
                        <a:pt x="47" y="271"/>
                      </a:lnTo>
                      <a:lnTo>
                        <a:pt x="0" y="139"/>
                      </a:lnTo>
                      <a:lnTo>
                        <a:pt x="15" y="60"/>
                      </a:lnTo>
                      <a:lnTo>
                        <a:pt x="0" y="0"/>
                      </a:lnTo>
                      <a:lnTo>
                        <a:pt x="21" y="6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19" name="Freeform 165"/>
                <p:cNvSpPr>
                  <a:spLocks/>
                </p:cNvSpPr>
                <p:nvPr/>
              </p:nvSpPr>
              <p:spPr bwMode="auto">
                <a:xfrm>
                  <a:off x="3452" y="1884"/>
                  <a:ext cx="104" cy="176"/>
                </a:xfrm>
                <a:custGeom>
                  <a:avLst/>
                  <a:gdLst>
                    <a:gd name="T0" fmla="*/ 28 w 104"/>
                    <a:gd name="T1" fmla="*/ 0 h 176"/>
                    <a:gd name="T2" fmla="*/ 52 w 104"/>
                    <a:gd name="T3" fmla="*/ 24 h 176"/>
                    <a:gd name="T4" fmla="*/ 89 w 104"/>
                    <a:gd name="T5" fmla="*/ 117 h 176"/>
                    <a:gd name="T6" fmla="*/ 104 w 104"/>
                    <a:gd name="T7" fmla="*/ 137 h 176"/>
                    <a:gd name="T8" fmla="*/ 87 w 104"/>
                    <a:gd name="T9" fmla="*/ 141 h 176"/>
                    <a:gd name="T10" fmla="*/ 93 w 104"/>
                    <a:gd name="T11" fmla="*/ 176 h 176"/>
                    <a:gd name="T12" fmla="*/ 63 w 104"/>
                    <a:gd name="T13" fmla="*/ 146 h 176"/>
                    <a:gd name="T14" fmla="*/ 0 w 104"/>
                    <a:gd name="T15" fmla="*/ 98 h 176"/>
                    <a:gd name="T16" fmla="*/ 0 w 104"/>
                    <a:gd name="T17" fmla="*/ 74 h 176"/>
                    <a:gd name="T18" fmla="*/ 52 w 104"/>
                    <a:gd name="T19" fmla="*/ 108 h 176"/>
                    <a:gd name="T20" fmla="*/ 52 w 104"/>
                    <a:gd name="T21" fmla="*/ 95 h 176"/>
                    <a:gd name="T22" fmla="*/ 24 w 104"/>
                    <a:gd name="T23" fmla="*/ 63 h 176"/>
                    <a:gd name="T24" fmla="*/ 30 w 104"/>
                    <a:gd name="T25" fmla="*/ 39 h 176"/>
                    <a:gd name="T26" fmla="*/ 28 w 104"/>
                    <a:gd name="T27" fmla="*/ 0 h 176"/>
                    <a:gd name="T28" fmla="*/ 28 w 104"/>
                    <a:gd name="T29" fmla="*/ 0 h 17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04"/>
                    <a:gd name="T46" fmla="*/ 0 h 176"/>
                    <a:gd name="T47" fmla="*/ 104 w 104"/>
                    <a:gd name="T48" fmla="*/ 176 h 17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04" h="176">
                      <a:moveTo>
                        <a:pt x="28" y="0"/>
                      </a:moveTo>
                      <a:lnTo>
                        <a:pt x="52" y="24"/>
                      </a:lnTo>
                      <a:lnTo>
                        <a:pt x="89" y="117"/>
                      </a:lnTo>
                      <a:lnTo>
                        <a:pt x="104" y="137"/>
                      </a:lnTo>
                      <a:lnTo>
                        <a:pt x="87" y="141"/>
                      </a:lnTo>
                      <a:lnTo>
                        <a:pt x="93" y="176"/>
                      </a:lnTo>
                      <a:lnTo>
                        <a:pt x="63" y="146"/>
                      </a:lnTo>
                      <a:lnTo>
                        <a:pt x="0" y="98"/>
                      </a:lnTo>
                      <a:lnTo>
                        <a:pt x="0" y="74"/>
                      </a:lnTo>
                      <a:lnTo>
                        <a:pt x="52" y="108"/>
                      </a:lnTo>
                      <a:lnTo>
                        <a:pt x="52" y="95"/>
                      </a:lnTo>
                      <a:lnTo>
                        <a:pt x="24" y="63"/>
                      </a:lnTo>
                      <a:lnTo>
                        <a:pt x="30" y="39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0" name="Freeform 166"/>
                <p:cNvSpPr>
                  <a:spLocks/>
                </p:cNvSpPr>
                <p:nvPr/>
              </p:nvSpPr>
              <p:spPr bwMode="auto">
                <a:xfrm>
                  <a:off x="3267" y="2025"/>
                  <a:ext cx="91" cy="141"/>
                </a:xfrm>
                <a:custGeom>
                  <a:avLst/>
                  <a:gdLst>
                    <a:gd name="T0" fmla="*/ 21 w 91"/>
                    <a:gd name="T1" fmla="*/ 0 h 141"/>
                    <a:gd name="T2" fmla="*/ 43 w 91"/>
                    <a:gd name="T3" fmla="*/ 74 h 141"/>
                    <a:gd name="T4" fmla="*/ 56 w 91"/>
                    <a:gd name="T5" fmla="*/ 20 h 141"/>
                    <a:gd name="T6" fmla="*/ 91 w 91"/>
                    <a:gd name="T7" fmla="*/ 22 h 141"/>
                    <a:gd name="T8" fmla="*/ 83 w 91"/>
                    <a:gd name="T9" fmla="*/ 94 h 141"/>
                    <a:gd name="T10" fmla="*/ 80 w 91"/>
                    <a:gd name="T11" fmla="*/ 141 h 141"/>
                    <a:gd name="T12" fmla="*/ 45 w 91"/>
                    <a:gd name="T13" fmla="*/ 139 h 141"/>
                    <a:gd name="T14" fmla="*/ 21 w 91"/>
                    <a:gd name="T15" fmla="*/ 129 h 141"/>
                    <a:gd name="T16" fmla="*/ 9 w 91"/>
                    <a:gd name="T17" fmla="*/ 55 h 141"/>
                    <a:gd name="T18" fmla="*/ 0 w 91"/>
                    <a:gd name="T19" fmla="*/ 17 h 141"/>
                    <a:gd name="T20" fmla="*/ 21 w 91"/>
                    <a:gd name="T21" fmla="*/ 0 h 141"/>
                    <a:gd name="T22" fmla="*/ 21 w 91"/>
                    <a:gd name="T23" fmla="*/ 0 h 14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1"/>
                    <a:gd name="T37" fmla="*/ 0 h 141"/>
                    <a:gd name="T38" fmla="*/ 91 w 91"/>
                    <a:gd name="T39" fmla="*/ 141 h 14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1" h="141">
                      <a:moveTo>
                        <a:pt x="21" y="0"/>
                      </a:moveTo>
                      <a:lnTo>
                        <a:pt x="43" y="74"/>
                      </a:lnTo>
                      <a:lnTo>
                        <a:pt x="56" y="20"/>
                      </a:lnTo>
                      <a:lnTo>
                        <a:pt x="91" y="22"/>
                      </a:lnTo>
                      <a:lnTo>
                        <a:pt x="83" y="94"/>
                      </a:lnTo>
                      <a:lnTo>
                        <a:pt x="80" y="141"/>
                      </a:lnTo>
                      <a:lnTo>
                        <a:pt x="45" y="139"/>
                      </a:lnTo>
                      <a:lnTo>
                        <a:pt x="21" y="129"/>
                      </a:lnTo>
                      <a:lnTo>
                        <a:pt x="9" y="55"/>
                      </a:lnTo>
                      <a:lnTo>
                        <a:pt x="0" y="1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1" name="Freeform 167"/>
                <p:cNvSpPr>
                  <a:spLocks/>
                </p:cNvSpPr>
                <p:nvPr/>
              </p:nvSpPr>
              <p:spPr bwMode="auto">
                <a:xfrm>
                  <a:off x="3306" y="2006"/>
                  <a:ext cx="65" cy="39"/>
                </a:xfrm>
                <a:custGeom>
                  <a:avLst/>
                  <a:gdLst>
                    <a:gd name="T0" fmla="*/ 0 w 65"/>
                    <a:gd name="T1" fmla="*/ 2 h 39"/>
                    <a:gd name="T2" fmla="*/ 65 w 65"/>
                    <a:gd name="T3" fmla="*/ 0 h 39"/>
                    <a:gd name="T4" fmla="*/ 41 w 65"/>
                    <a:gd name="T5" fmla="*/ 39 h 39"/>
                    <a:gd name="T6" fmla="*/ 17 w 65"/>
                    <a:gd name="T7" fmla="*/ 39 h 39"/>
                    <a:gd name="T8" fmla="*/ 0 w 65"/>
                    <a:gd name="T9" fmla="*/ 2 h 39"/>
                    <a:gd name="T10" fmla="*/ 0 w 65"/>
                    <a:gd name="T11" fmla="*/ 2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"/>
                    <a:gd name="T19" fmla="*/ 0 h 39"/>
                    <a:gd name="T20" fmla="*/ 65 w 65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" h="39">
                      <a:moveTo>
                        <a:pt x="0" y="2"/>
                      </a:moveTo>
                      <a:lnTo>
                        <a:pt x="65" y="0"/>
                      </a:lnTo>
                      <a:lnTo>
                        <a:pt x="41" y="39"/>
                      </a:lnTo>
                      <a:lnTo>
                        <a:pt x="17" y="39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E66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2" name="Freeform 168"/>
                <p:cNvSpPr>
                  <a:spLocks/>
                </p:cNvSpPr>
                <p:nvPr/>
              </p:nvSpPr>
              <p:spPr bwMode="auto">
                <a:xfrm>
                  <a:off x="2196" y="4065"/>
                  <a:ext cx="54" cy="29"/>
                </a:xfrm>
                <a:custGeom>
                  <a:avLst/>
                  <a:gdLst>
                    <a:gd name="T0" fmla="*/ 43 w 54"/>
                    <a:gd name="T1" fmla="*/ 0 h 29"/>
                    <a:gd name="T2" fmla="*/ 20 w 54"/>
                    <a:gd name="T3" fmla="*/ 7 h 29"/>
                    <a:gd name="T4" fmla="*/ 4 w 54"/>
                    <a:gd name="T5" fmla="*/ 11 h 29"/>
                    <a:gd name="T6" fmla="*/ 0 w 54"/>
                    <a:gd name="T7" fmla="*/ 29 h 29"/>
                    <a:gd name="T8" fmla="*/ 54 w 54"/>
                    <a:gd name="T9" fmla="*/ 25 h 29"/>
                    <a:gd name="T10" fmla="*/ 43 w 54"/>
                    <a:gd name="T11" fmla="*/ 0 h 29"/>
                    <a:gd name="T12" fmla="*/ 43 w 54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"/>
                    <a:gd name="T22" fmla="*/ 0 h 29"/>
                    <a:gd name="T23" fmla="*/ 54 w 54"/>
                    <a:gd name="T24" fmla="*/ 29 h 2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" h="29">
                      <a:moveTo>
                        <a:pt x="43" y="0"/>
                      </a:moveTo>
                      <a:lnTo>
                        <a:pt x="20" y="7"/>
                      </a:lnTo>
                      <a:lnTo>
                        <a:pt x="4" y="11"/>
                      </a:lnTo>
                      <a:lnTo>
                        <a:pt x="0" y="29"/>
                      </a:lnTo>
                      <a:lnTo>
                        <a:pt x="54" y="2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3" name="Freeform 169"/>
                <p:cNvSpPr>
                  <a:spLocks/>
                </p:cNvSpPr>
                <p:nvPr/>
              </p:nvSpPr>
              <p:spPr bwMode="auto">
                <a:xfrm>
                  <a:off x="2240" y="2728"/>
                  <a:ext cx="1299" cy="1372"/>
                </a:xfrm>
                <a:custGeom>
                  <a:avLst/>
                  <a:gdLst>
                    <a:gd name="T0" fmla="*/ 49 w 1299"/>
                    <a:gd name="T1" fmla="*/ 691 h 1372"/>
                    <a:gd name="T2" fmla="*/ 49 w 1299"/>
                    <a:gd name="T3" fmla="*/ 822 h 1372"/>
                    <a:gd name="T4" fmla="*/ 23 w 1299"/>
                    <a:gd name="T5" fmla="*/ 859 h 1372"/>
                    <a:gd name="T6" fmla="*/ 28 w 1299"/>
                    <a:gd name="T7" fmla="*/ 981 h 1372"/>
                    <a:gd name="T8" fmla="*/ 0 w 1299"/>
                    <a:gd name="T9" fmla="*/ 1000 h 1372"/>
                    <a:gd name="T10" fmla="*/ 0 w 1299"/>
                    <a:gd name="T11" fmla="*/ 1314 h 1372"/>
                    <a:gd name="T12" fmla="*/ 4 w 1299"/>
                    <a:gd name="T13" fmla="*/ 1372 h 1372"/>
                    <a:gd name="T14" fmla="*/ 147 w 1299"/>
                    <a:gd name="T15" fmla="*/ 1368 h 1372"/>
                    <a:gd name="T16" fmla="*/ 409 w 1299"/>
                    <a:gd name="T17" fmla="*/ 1357 h 1372"/>
                    <a:gd name="T18" fmla="*/ 607 w 1299"/>
                    <a:gd name="T19" fmla="*/ 1311 h 1372"/>
                    <a:gd name="T20" fmla="*/ 900 w 1299"/>
                    <a:gd name="T21" fmla="*/ 1237 h 1372"/>
                    <a:gd name="T22" fmla="*/ 1207 w 1299"/>
                    <a:gd name="T23" fmla="*/ 916 h 1372"/>
                    <a:gd name="T24" fmla="*/ 1299 w 1299"/>
                    <a:gd name="T25" fmla="*/ 680 h 1372"/>
                    <a:gd name="T26" fmla="*/ 1246 w 1299"/>
                    <a:gd name="T27" fmla="*/ 441 h 1372"/>
                    <a:gd name="T28" fmla="*/ 735 w 1299"/>
                    <a:gd name="T29" fmla="*/ 0 h 1372"/>
                    <a:gd name="T30" fmla="*/ 637 w 1299"/>
                    <a:gd name="T31" fmla="*/ 61 h 1372"/>
                    <a:gd name="T32" fmla="*/ 86 w 1299"/>
                    <a:gd name="T33" fmla="*/ 631 h 1372"/>
                    <a:gd name="T34" fmla="*/ 15 w 1299"/>
                    <a:gd name="T35" fmla="*/ 691 h 1372"/>
                    <a:gd name="T36" fmla="*/ 49 w 1299"/>
                    <a:gd name="T37" fmla="*/ 691 h 1372"/>
                    <a:gd name="T38" fmla="*/ 49 w 1299"/>
                    <a:gd name="T39" fmla="*/ 691 h 137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299"/>
                    <a:gd name="T61" fmla="*/ 0 h 1372"/>
                    <a:gd name="T62" fmla="*/ 1299 w 1299"/>
                    <a:gd name="T63" fmla="*/ 1372 h 137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299" h="1372">
                      <a:moveTo>
                        <a:pt x="49" y="691"/>
                      </a:moveTo>
                      <a:lnTo>
                        <a:pt x="49" y="822"/>
                      </a:lnTo>
                      <a:lnTo>
                        <a:pt x="23" y="859"/>
                      </a:lnTo>
                      <a:lnTo>
                        <a:pt x="28" y="981"/>
                      </a:lnTo>
                      <a:lnTo>
                        <a:pt x="0" y="1000"/>
                      </a:lnTo>
                      <a:lnTo>
                        <a:pt x="0" y="1314"/>
                      </a:lnTo>
                      <a:lnTo>
                        <a:pt x="4" y="1372"/>
                      </a:lnTo>
                      <a:lnTo>
                        <a:pt x="147" y="1368"/>
                      </a:lnTo>
                      <a:lnTo>
                        <a:pt x="409" y="1357"/>
                      </a:lnTo>
                      <a:lnTo>
                        <a:pt x="607" y="1311"/>
                      </a:lnTo>
                      <a:lnTo>
                        <a:pt x="900" y="1237"/>
                      </a:lnTo>
                      <a:lnTo>
                        <a:pt x="1207" y="916"/>
                      </a:lnTo>
                      <a:lnTo>
                        <a:pt x="1299" y="680"/>
                      </a:lnTo>
                      <a:lnTo>
                        <a:pt x="1246" y="441"/>
                      </a:lnTo>
                      <a:lnTo>
                        <a:pt x="735" y="0"/>
                      </a:lnTo>
                      <a:lnTo>
                        <a:pt x="637" y="61"/>
                      </a:lnTo>
                      <a:lnTo>
                        <a:pt x="86" y="631"/>
                      </a:lnTo>
                      <a:lnTo>
                        <a:pt x="15" y="691"/>
                      </a:lnTo>
                      <a:lnTo>
                        <a:pt x="49" y="691"/>
                      </a:lnTo>
                      <a:close/>
                    </a:path>
                  </a:pathLst>
                </a:custGeom>
                <a:solidFill>
                  <a:srgbClr val="FCFFE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4" name="Freeform 170"/>
                <p:cNvSpPr>
                  <a:spLocks/>
                </p:cNvSpPr>
                <p:nvPr/>
              </p:nvSpPr>
              <p:spPr bwMode="auto">
                <a:xfrm>
                  <a:off x="2305" y="3287"/>
                  <a:ext cx="363" cy="132"/>
                </a:xfrm>
                <a:custGeom>
                  <a:avLst/>
                  <a:gdLst>
                    <a:gd name="T0" fmla="*/ 21 w 363"/>
                    <a:gd name="T1" fmla="*/ 104 h 132"/>
                    <a:gd name="T2" fmla="*/ 145 w 363"/>
                    <a:gd name="T3" fmla="*/ 69 h 132"/>
                    <a:gd name="T4" fmla="*/ 239 w 363"/>
                    <a:gd name="T5" fmla="*/ 22 h 132"/>
                    <a:gd name="T6" fmla="*/ 313 w 363"/>
                    <a:gd name="T7" fmla="*/ 17 h 132"/>
                    <a:gd name="T8" fmla="*/ 326 w 363"/>
                    <a:gd name="T9" fmla="*/ 0 h 132"/>
                    <a:gd name="T10" fmla="*/ 363 w 363"/>
                    <a:gd name="T11" fmla="*/ 4 h 132"/>
                    <a:gd name="T12" fmla="*/ 341 w 363"/>
                    <a:gd name="T13" fmla="*/ 22 h 132"/>
                    <a:gd name="T14" fmla="*/ 341 w 363"/>
                    <a:gd name="T15" fmla="*/ 35 h 132"/>
                    <a:gd name="T16" fmla="*/ 243 w 363"/>
                    <a:gd name="T17" fmla="*/ 34 h 132"/>
                    <a:gd name="T18" fmla="*/ 256 w 363"/>
                    <a:gd name="T19" fmla="*/ 58 h 132"/>
                    <a:gd name="T20" fmla="*/ 200 w 363"/>
                    <a:gd name="T21" fmla="*/ 63 h 132"/>
                    <a:gd name="T22" fmla="*/ 117 w 363"/>
                    <a:gd name="T23" fmla="*/ 102 h 132"/>
                    <a:gd name="T24" fmla="*/ 26 w 363"/>
                    <a:gd name="T25" fmla="*/ 128 h 132"/>
                    <a:gd name="T26" fmla="*/ 0 w 363"/>
                    <a:gd name="T27" fmla="*/ 132 h 132"/>
                    <a:gd name="T28" fmla="*/ 21 w 363"/>
                    <a:gd name="T29" fmla="*/ 104 h 132"/>
                    <a:gd name="T30" fmla="*/ 21 w 363"/>
                    <a:gd name="T31" fmla="*/ 104 h 13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63"/>
                    <a:gd name="T49" fmla="*/ 0 h 132"/>
                    <a:gd name="T50" fmla="*/ 363 w 363"/>
                    <a:gd name="T51" fmla="*/ 132 h 13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63" h="132">
                      <a:moveTo>
                        <a:pt x="21" y="104"/>
                      </a:moveTo>
                      <a:lnTo>
                        <a:pt x="145" y="69"/>
                      </a:lnTo>
                      <a:lnTo>
                        <a:pt x="239" y="22"/>
                      </a:lnTo>
                      <a:lnTo>
                        <a:pt x="313" y="17"/>
                      </a:lnTo>
                      <a:lnTo>
                        <a:pt x="326" y="0"/>
                      </a:lnTo>
                      <a:lnTo>
                        <a:pt x="363" y="4"/>
                      </a:lnTo>
                      <a:lnTo>
                        <a:pt x="341" y="22"/>
                      </a:lnTo>
                      <a:lnTo>
                        <a:pt x="341" y="35"/>
                      </a:lnTo>
                      <a:lnTo>
                        <a:pt x="243" y="34"/>
                      </a:lnTo>
                      <a:lnTo>
                        <a:pt x="256" y="58"/>
                      </a:lnTo>
                      <a:lnTo>
                        <a:pt x="200" y="63"/>
                      </a:lnTo>
                      <a:lnTo>
                        <a:pt x="117" y="102"/>
                      </a:lnTo>
                      <a:lnTo>
                        <a:pt x="26" y="128"/>
                      </a:lnTo>
                      <a:lnTo>
                        <a:pt x="0" y="132"/>
                      </a:lnTo>
                      <a:lnTo>
                        <a:pt x="21" y="104"/>
                      </a:lnTo>
                      <a:close/>
                    </a:path>
                  </a:pathLst>
                </a:custGeom>
                <a:solidFill>
                  <a:srgbClr val="C4E0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5" name="Freeform 171"/>
                <p:cNvSpPr>
                  <a:spLocks/>
                </p:cNvSpPr>
                <p:nvPr/>
              </p:nvSpPr>
              <p:spPr bwMode="auto">
                <a:xfrm>
                  <a:off x="1772" y="3979"/>
                  <a:ext cx="702" cy="300"/>
                </a:xfrm>
                <a:custGeom>
                  <a:avLst/>
                  <a:gdLst>
                    <a:gd name="T0" fmla="*/ 389 w 702"/>
                    <a:gd name="T1" fmla="*/ 0 h 300"/>
                    <a:gd name="T2" fmla="*/ 394 w 702"/>
                    <a:gd name="T3" fmla="*/ 73 h 300"/>
                    <a:gd name="T4" fmla="*/ 365 w 702"/>
                    <a:gd name="T5" fmla="*/ 52 h 300"/>
                    <a:gd name="T6" fmla="*/ 339 w 702"/>
                    <a:gd name="T7" fmla="*/ 63 h 300"/>
                    <a:gd name="T8" fmla="*/ 365 w 702"/>
                    <a:gd name="T9" fmla="*/ 86 h 300"/>
                    <a:gd name="T10" fmla="*/ 376 w 702"/>
                    <a:gd name="T11" fmla="*/ 136 h 300"/>
                    <a:gd name="T12" fmla="*/ 337 w 702"/>
                    <a:gd name="T13" fmla="*/ 139 h 300"/>
                    <a:gd name="T14" fmla="*/ 267 w 702"/>
                    <a:gd name="T15" fmla="*/ 95 h 300"/>
                    <a:gd name="T16" fmla="*/ 324 w 702"/>
                    <a:gd name="T17" fmla="*/ 87 h 300"/>
                    <a:gd name="T18" fmla="*/ 313 w 702"/>
                    <a:gd name="T19" fmla="*/ 73 h 300"/>
                    <a:gd name="T20" fmla="*/ 200 w 702"/>
                    <a:gd name="T21" fmla="*/ 86 h 300"/>
                    <a:gd name="T22" fmla="*/ 280 w 702"/>
                    <a:gd name="T23" fmla="*/ 145 h 300"/>
                    <a:gd name="T24" fmla="*/ 291 w 702"/>
                    <a:gd name="T25" fmla="*/ 184 h 300"/>
                    <a:gd name="T26" fmla="*/ 332 w 702"/>
                    <a:gd name="T27" fmla="*/ 211 h 300"/>
                    <a:gd name="T28" fmla="*/ 313 w 702"/>
                    <a:gd name="T29" fmla="*/ 165 h 300"/>
                    <a:gd name="T30" fmla="*/ 365 w 702"/>
                    <a:gd name="T31" fmla="*/ 184 h 300"/>
                    <a:gd name="T32" fmla="*/ 415 w 702"/>
                    <a:gd name="T33" fmla="*/ 206 h 300"/>
                    <a:gd name="T34" fmla="*/ 468 w 702"/>
                    <a:gd name="T35" fmla="*/ 228 h 300"/>
                    <a:gd name="T36" fmla="*/ 504 w 702"/>
                    <a:gd name="T37" fmla="*/ 198 h 300"/>
                    <a:gd name="T38" fmla="*/ 554 w 702"/>
                    <a:gd name="T39" fmla="*/ 189 h 300"/>
                    <a:gd name="T40" fmla="*/ 624 w 702"/>
                    <a:gd name="T41" fmla="*/ 219 h 300"/>
                    <a:gd name="T42" fmla="*/ 692 w 702"/>
                    <a:gd name="T43" fmla="*/ 223 h 300"/>
                    <a:gd name="T44" fmla="*/ 702 w 702"/>
                    <a:gd name="T45" fmla="*/ 235 h 300"/>
                    <a:gd name="T46" fmla="*/ 642 w 702"/>
                    <a:gd name="T47" fmla="*/ 235 h 300"/>
                    <a:gd name="T48" fmla="*/ 678 w 702"/>
                    <a:gd name="T49" fmla="*/ 258 h 300"/>
                    <a:gd name="T50" fmla="*/ 598 w 702"/>
                    <a:gd name="T51" fmla="*/ 234 h 300"/>
                    <a:gd name="T52" fmla="*/ 554 w 702"/>
                    <a:gd name="T53" fmla="*/ 226 h 300"/>
                    <a:gd name="T54" fmla="*/ 537 w 702"/>
                    <a:gd name="T55" fmla="*/ 247 h 300"/>
                    <a:gd name="T56" fmla="*/ 579 w 702"/>
                    <a:gd name="T57" fmla="*/ 300 h 300"/>
                    <a:gd name="T58" fmla="*/ 0 w 702"/>
                    <a:gd name="T59" fmla="*/ 298 h 300"/>
                    <a:gd name="T60" fmla="*/ 0 w 702"/>
                    <a:gd name="T61" fmla="*/ 43 h 300"/>
                    <a:gd name="T62" fmla="*/ 124 w 702"/>
                    <a:gd name="T63" fmla="*/ 30 h 300"/>
                    <a:gd name="T64" fmla="*/ 271 w 702"/>
                    <a:gd name="T65" fmla="*/ 28 h 300"/>
                    <a:gd name="T66" fmla="*/ 389 w 702"/>
                    <a:gd name="T67" fmla="*/ 0 h 300"/>
                    <a:gd name="T68" fmla="*/ 389 w 702"/>
                    <a:gd name="T69" fmla="*/ 0 h 3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02"/>
                    <a:gd name="T106" fmla="*/ 0 h 300"/>
                    <a:gd name="T107" fmla="*/ 702 w 702"/>
                    <a:gd name="T108" fmla="*/ 300 h 3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02" h="300">
                      <a:moveTo>
                        <a:pt x="389" y="0"/>
                      </a:moveTo>
                      <a:lnTo>
                        <a:pt x="394" y="73"/>
                      </a:lnTo>
                      <a:lnTo>
                        <a:pt x="365" y="52"/>
                      </a:lnTo>
                      <a:lnTo>
                        <a:pt x="339" y="63"/>
                      </a:lnTo>
                      <a:lnTo>
                        <a:pt x="365" y="86"/>
                      </a:lnTo>
                      <a:lnTo>
                        <a:pt x="376" y="136"/>
                      </a:lnTo>
                      <a:lnTo>
                        <a:pt x="337" y="139"/>
                      </a:lnTo>
                      <a:lnTo>
                        <a:pt x="267" y="95"/>
                      </a:lnTo>
                      <a:lnTo>
                        <a:pt x="324" y="87"/>
                      </a:lnTo>
                      <a:lnTo>
                        <a:pt x="313" y="73"/>
                      </a:lnTo>
                      <a:lnTo>
                        <a:pt x="200" y="86"/>
                      </a:lnTo>
                      <a:lnTo>
                        <a:pt x="280" y="145"/>
                      </a:lnTo>
                      <a:lnTo>
                        <a:pt x="291" y="184"/>
                      </a:lnTo>
                      <a:lnTo>
                        <a:pt x="332" y="211"/>
                      </a:lnTo>
                      <a:lnTo>
                        <a:pt x="313" y="165"/>
                      </a:lnTo>
                      <a:lnTo>
                        <a:pt x="365" y="184"/>
                      </a:lnTo>
                      <a:lnTo>
                        <a:pt x="415" y="206"/>
                      </a:lnTo>
                      <a:lnTo>
                        <a:pt x="468" y="228"/>
                      </a:lnTo>
                      <a:lnTo>
                        <a:pt x="504" y="198"/>
                      </a:lnTo>
                      <a:lnTo>
                        <a:pt x="554" y="189"/>
                      </a:lnTo>
                      <a:lnTo>
                        <a:pt x="624" y="219"/>
                      </a:lnTo>
                      <a:lnTo>
                        <a:pt x="692" y="223"/>
                      </a:lnTo>
                      <a:lnTo>
                        <a:pt x="702" y="235"/>
                      </a:lnTo>
                      <a:lnTo>
                        <a:pt x="642" y="235"/>
                      </a:lnTo>
                      <a:lnTo>
                        <a:pt x="678" y="258"/>
                      </a:lnTo>
                      <a:lnTo>
                        <a:pt x="598" y="234"/>
                      </a:lnTo>
                      <a:lnTo>
                        <a:pt x="554" y="226"/>
                      </a:lnTo>
                      <a:lnTo>
                        <a:pt x="537" y="247"/>
                      </a:lnTo>
                      <a:lnTo>
                        <a:pt x="579" y="300"/>
                      </a:lnTo>
                      <a:lnTo>
                        <a:pt x="0" y="298"/>
                      </a:lnTo>
                      <a:lnTo>
                        <a:pt x="0" y="43"/>
                      </a:lnTo>
                      <a:lnTo>
                        <a:pt x="124" y="30"/>
                      </a:lnTo>
                      <a:lnTo>
                        <a:pt x="271" y="28"/>
                      </a:lnTo>
                      <a:lnTo>
                        <a:pt x="389" y="0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6" name="Freeform 172"/>
                <p:cNvSpPr>
                  <a:spLocks/>
                </p:cNvSpPr>
                <p:nvPr/>
              </p:nvSpPr>
              <p:spPr bwMode="auto">
                <a:xfrm>
                  <a:off x="2035" y="3830"/>
                  <a:ext cx="87" cy="207"/>
                </a:xfrm>
                <a:custGeom>
                  <a:avLst/>
                  <a:gdLst>
                    <a:gd name="T0" fmla="*/ 87 w 87"/>
                    <a:gd name="T1" fmla="*/ 38 h 207"/>
                    <a:gd name="T2" fmla="*/ 57 w 87"/>
                    <a:gd name="T3" fmla="*/ 120 h 207"/>
                    <a:gd name="T4" fmla="*/ 63 w 87"/>
                    <a:gd name="T5" fmla="*/ 179 h 207"/>
                    <a:gd name="T6" fmla="*/ 28 w 87"/>
                    <a:gd name="T7" fmla="*/ 207 h 207"/>
                    <a:gd name="T8" fmla="*/ 0 w 87"/>
                    <a:gd name="T9" fmla="*/ 149 h 207"/>
                    <a:gd name="T10" fmla="*/ 4 w 87"/>
                    <a:gd name="T11" fmla="*/ 72 h 207"/>
                    <a:gd name="T12" fmla="*/ 61 w 87"/>
                    <a:gd name="T13" fmla="*/ 0 h 207"/>
                    <a:gd name="T14" fmla="*/ 87 w 87"/>
                    <a:gd name="T15" fmla="*/ 38 h 207"/>
                    <a:gd name="T16" fmla="*/ 87 w 87"/>
                    <a:gd name="T17" fmla="*/ 38 h 2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7"/>
                    <a:gd name="T28" fmla="*/ 0 h 207"/>
                    <a:gd name="T29" fmla="*/ 87 w 87"/>
                    <a:gd name="T30" fmla="*/ 207 h 20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7" h="207">
                      <a:moveTo>
                        <a:pt x="87" y="38"/>
                      </a:moveTo>
                      <a:lnTo>
                        <a:pt x="57" y="120"/>
                      </a:lnTo>
                      <a:lnTo>
                        <a:pt x="63" y="179"/>
                      </a:lnTo>
                      <a:lnTo>
                        <a:pt x="28" y="207"/>
                      </a:lnTo>
                      <a:lnTo>
                        <a:pt x="0" y="149"/>
                      </a:lnTo>
                      <a:lnTo>
                        <a:pt x="4" y="72"/>
                      </a:lnTo>
                      <a:lnTo>
                        <a:pt x="61" y="0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7" name="Freeform 173"/>
                <p:cNvSpPr>
                  <a:spLocks/>
                </p:cNvSpPr>
                <p:nvPr/>
              </p:nvSpPr>
              <p:spPr bwMode="auto">
                <a:xfrm>
                  <a:off x="2068" y="3830"/>
                  <a:ext cx="187" cy="272"/>
                </a:xfrm>
                <a:custGeom>
                  <a:avLst/>
                  <a:gdLst>
                    <a:gd name="T0" fmla="*/ 17 w 187"/>
                    <a:gd name="T1" fmla="*/ 185 h 272"/>
                    <a:gd name="T2" fmla="*/ 111 w 187"/>
                    <a:gd name="T3" fmla="*/ 138 h 272"/>
                    <a:gd name="T4" fmla="*/ 158 w 187"/>
                    <a:gd name="T5" fmla="*/ 179 h 272"/>
                    <a:gd name="T6" fmla="*/ 161 w 187"/>
                    <a:gd name="T7" fmla="*/ 233 h 272"/>
                    <a:gd name="T8" fmla="*/ 185 w 187"/>
                    <a:gd name="T9" fmla="*/ 272 h 272"/>
                    <a:gd name="T10" fmla="*/ 187 w 187"/>
                    <a:gd name="T11" fmla="*/ 18 h 272"/>
                    <a:gd name="T12" fmla="*/ 176 w 187"/>
                    <a:gd name="T13" fmla="*/ 0 h 272"/>
                    <a:gd name="T14" fmla="*/ 87 w 187"/>
                    <a:gd name="T15" fmla="*/ 5 h 272"/>
                    <a:gd name="T16" fmla="*/ 36 w 187"/>
                    <a:gd name="T17" fmla="*/ 18 h 272"/>
                    <a:gd name="T18" fmla="*/ 0 w 187"/>
                    <a:gd name="T19" fmla="*/ 79 h 272"/>
                    <a:gd name="T20" fmla="*/ 2 w 187"/>
                    <a:gd name="T21" fmla="*/ 159 h 272"/>
                    <a:gd name="T22" fmla="*/ 17 w 187"/>
                    <a:gd name="T23" fmla="*/ 185 h 272"/>
                    <a:gd name="T24" fmla="*/ 17 w 187"/>
                    <a:gd name="T25" fmla="*/ 185 h 2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7"/>
                    <a:gd name="T40" fmla="*/ 0 h 272"/>
                    <a:gd name="T41" fmla="*/ 187 w 187"/>
                    <a:gd name="T42" fmla="*/ 272 h 2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7" h="272">
                      <a:moveTo>
                        <a:pt x="17" y="185"/>
                      </a:moveTo>
                      <a:lnTo>
                        <a:pt x="111" y="138"/>
                      </a:lnTo>
                      <a:lnTo>
                        <a:pt x="158" y="179"/>
                      </a:lnTo>
                      <a:lnTo>
                        <a:pt x="161" y="233"/>
                      </a:lnTo>
                      <a:lnTo>
                        <a:pt x="185" y="272"/>
                      </a:lnTo>
                      <a:lnTo>
                        <a:pt x="187" y="18"/>
                      </a:lnTo>
                      <a:lnTo>
                        <a:pt x="176" y="0"/>
                      </a:lnTo>
                      <a:lnTo>
                        <a:pt x="87" y="5"/>
                      </a:lnTo>
                      <a:lnTo>
                        <a:pt x="36" y="18"/>
                      </a:lnTo>
                      <a:lnTo>
                        <a:pt x="0" y="79"/>
                      </a:lnTo>
                      <a:lnTo>
                        <a:pt x="2" y="159"/>
                      </a:lnTo>
                      <a:lnTo>
                        <a:pt x="17" y="185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8" name="Freeform 174"/>
                <p:cNvSpPr>
                  <a:spLocks/>
                </p:cNvSpPr>
                <p:nvPr/>
              </p:nvSpPr>
              <p:spPr bwMode="auto">
                <a:xfrm>
                  <a:off x="1748" y="3037"/>
                  <a:ext cx="137" cy="245"/>
                </a:xfrm>
                <a:custGeom>
                  <a:avLst/>
                  <a:gdLst>
                    <a:gd name="T0" fmla="*/ 93 w 137"/>
                    <a:gd name="T1" fmla="*/ 0 h 245"/>
                    <a:gd name="T2" fmla="*/ 137 w 137"/>
                    <a:gd name="T3" fmla="*/ 69 h 245"/>
                    <a:gd name="T4" fmla="*/ 134 w 137"/>
                    <a:gd name="T5" fmla="*/ 215 h 245"/>
                    <a:gd name="T6" fmla="*/ 91 w 137"/>
                    <a:gd name="T7" fmla="*/ 239 h 245"/>
                    <a:gd name="T8" fmla="*/ 6 w 137"/>
                    <a:gd name="T9" fmla="*/ 245 h 245"/>
                    <a:gd name="T10" fmla="*/ 0 w 137"/>
                    <a:gd name="T11" fmla="*/ 124 h 245"/>
                    <a:gd name="T12" fmla="*/ 93 w 137"/>
                    <a:gd name="T13" fmla="*/ 0 h 245"/>
                    <a:gd name="T14" fmla="*/ 93 w 137"/>
                    <a:gd name="T15" fmla="*/ 0 h 2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7"/>
                    <a:gd name="T25" fmla="*/ 0 h 245"/>
                    <a:gd name="T26" fmla="*/ 137 w 137"/>
                    <a:gd name="T27" fmla="*/ 245 h 2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7" h="245">
                      <a:moveTo>
                        <a:pt x="93" y="0"/>
                      </a:moveTo>
                      <a:lnTo>
                        <a:pt x="137" y="69"/>
                      </a:lnTo>
                      <a:lnTo>
                        <a:pt x="134" y="215"/>
                      </a:lnTo>
                      <a:lnTo>
                        <a:pt x="91" y="239"/>
                      </a:lnTo>
                      <a:lnTo>
                        <a:pt x="6" y="245"/>
                      </a:lnTo>
                      <a:lnTo>
                        <a:pt x="0" y="124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29" name="Freeform 175"/>
                <p:cNvSpPr>
                  <a:spLocks/>
                </p:cNvSpPr>
                <p:nvPr/>
              </p:nvSpPr>
              <p:spPr bwMode="auto">
                <a:xfrm>
                  <a:off x="1887" y="3311"/>
                  <a:ext cx="102" cy="97"/>
                </a:xfrm>
                <a:custGeom>
                  <a:avLst/>
                  <a:gdLst>
                    <a:gd name="T0" fmla="*/ 0 w 102"/>
                    <a:gd name="T1" fmla="*/ 0 h 97"/>
                    <a:gd name="T2" fmla="*/ 69 w 102"/>
                    <a:gd name="T3" fmla="*/ 8 h 97"/>
                    <a:gd name="T4" fmla="*/ 102 w 102"/>
                    <a:gd name="T5" fmla="*/ 69 h 97"/>
                    <a:gd name="T6" fmla="*/ 87 w 102"/>
                    <a:gd name="T7" fmla="*/ 97 h 97"/>
                    <a:gd name="T8" fmla="*/ 8 w 102"/>
                    <a:gd name="T9" fmla="*/ 87 h 97"/>
                    <a:gd name="T10" fmla="*/ 0 w 102"/>
                    <a:gd name="T11" fmla="*/ 0 h 97"/>
                    <a:gd name="T12" fmla="*/ 0 w 102"/>
                    <a:gd name="T13" fmla="*/ 0 h 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2"/>
                    <a:gd name="T22" fmla="*/ 0 h 97"/>
                    <a:gd name="T23" fmla="*/ 102 w 102"/>
                    <a:gd name="T24" fmla="*/ 97 h 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2" h="97">
                      <a:moveTo>
                        <a:pt x="0" y="0"/>
                      </a:moveTo>
                      <a:lnTo>
                        <a:pt x="69" y="8"/>
                      </a:lnTo>
                      <a:lnTo>
                        <a:pt x="102" y="69"/>
                      </a:lnTo>
                      <a:lnTo>
                        <a:pt x="87" y="97"/>
                      </a:lnTo>
                      <a:lnTo>
                        <a:pt x="8" y="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F82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0" name="Freeform 176"/>
                <p:cNvSpPr>
                  <a:spLocks/>
                </p:cNvSpPr>
                <p:nvPr/>
              </p:nvSpPr>
              <p:spPr bwMode="auto">
                <a:xfrm>
                  <a:off x="1946" y="2954"/>
                  <a:ext cx="143" cy="205"/>
                </a:xfrm>
                <a:custGeom>
                  <a:avLst/>
                  <a:gdLst>
                    <a:gd name="T0" fmla="*/ 91 w 143"/>
                    <a:gd name="T1" fmla="*/ 0 h 205"/>
                    <a:gd name="T2" fmla="*/ 143 w 143"/>
                    <a:gd name="T3" fmla="*/ 65 h 205"/>
                    <a:gd name="T4" fmla="*/ 135 w 143"/>
                    <a:gd name="T5" fmla="*/ 156 h 205"/>
                    <a:gd name="T6" fmla="*/ 124 w 143"/>
                    <a:gd name="T7" fmla="*/ 181 h 205"/>
                    <a:gd name="T8" fmla="*/ 58 w 143"/>
                    <a:gd name="T9" fmla="*/ 205 h 205"/>
                    <a:gd name="T10" fmla="*/ 0 w 143"/>
                    <a:gd name="T11" fmla="*/ 106 h 205"/>
                    <a:gd name="T12" fmla="*/ 23 w 143"/>
                    <a:gd name="T13" fmla="*/ 54 h 205"/>
                    <a:gd name="T14" fmla="*/ 91 w 143"/>
                    <a:gd name="T15" fmla="*/ 0 h 205"/>
                    <a:gd name="T16" fmla="*/ 91 w 143"/>
                    <a:gd name="T17" fmla="*/ 0 h 2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3"/>
                    <a:gd name="T28" fmla="*/ 0 h 205"/>
                    <a:gd name="T29" fmla="*/ 143 w 143"/>
                    <a:gd name="T30" fmla="*/ 205 h 2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3" h="205">
                      <a:moveTo>
                        <a:pt x="91" y="0"/>
                      </a:moveTo>
                      <a:lnTo>
                        <a:pt x="143" y="65"/>
                      </a:lnTo>
                      <a:lnTo>
                        <a:pt x="135" y="156"/>
                      </a:lnTo>
                      <a:lnTo>
                        <a:pt x="124" y="181"/>
                      </a:lnTo>
                      <a:lnTo>
                        <a:pt x="58" y="205"/>
                      </a:lnTo>
                      <a:lnTo>
                        <a:pt x="0" y="106"/>
                      </a:lnTo>
                      <a:lnTo>
                        <a:pt x="23" y="54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BFD9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1" name="Freeform 177"/>
                <p:cNvSpPr>
                  <a:spLocks/>
                </p:cNvSpPr>
                <p:nvPr/>
              </p:nvSpPr>
              <p:spPr bwMode="auto">
                <a:xfrm>
                  <a:off x="1906" y="2580"/>
                  <a:ext cx="314" cy="344"/>
                </a:xfrm>
                <a:custGeom>
                  <a:avLst/>
                  <a:gdLst>
                    <a:gd name="T0" fmla="*/ 314 w 314"/>
                    <a:gd name="T1" fmla="*/ 156 h 344"/>
                    <a:gd name="T2" fmla="*/ 294 w 314"/>
                    <a:gd name="T3" fmla="*/ 235 h 344"/>
                    <a:gd name="T4" fmla="*/ 249 w 314"/>
                    <a:gd name="T5" fmla="*/ 302 h 344"/>
                    <a:gd name="T6" fmla="*/ 87 w 314"/>
                    <a:gd name="T7" fmla="*/ 344 h 344"/>
                    <a:gd name="T8" fmla="*/ 0 w 314"/>
                    <a:gd name="T9" fmla="*/ 307 h 344"/>
                    <a:gd name="T10" fmla="*/ 0 w 314"/>
                    <a:gd name="T11" fmla="*/ 196 h 344"/>
                    <a:gd name="T12" fmla="*/ 87 w 314"/>
                    <a:gd name="T13" fmla="*/ 96 h 344"/>
                    <a:gd name="T14" fmla="*/ 137 w 314"/>
                    <a:gd name="T15" fmla="*/ 0 h 344"/>
                    <a:gd name="T16" fmla="*/ 236 w 314"/>
                    <a:gd name="T17" fmla="*/ 58 h 344"/>
                    <a:gd name="T18" fmla="*/ 314 w 314"/>
                    <a:gd name="T19" fmla="*/ 156 h 344"/>
                    <a:gd name="T20" fmla="*/ 314 w 314"/>
                    <a:gd name="T21" fmla="*/ 156 h 3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14"/>
                    <a:gd name="T34" fmla="*/ 0 h 344"/>
                    <a:gd name="T35" fmla="*/ 314 w 314"/>
                    <a:gd name="T36" fmla="*/ 344 h 34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14" h="344">
                      <a:moveTo>
                        <a:pt x="314" y="156"/>
                      </a:moveTo>
                      <a:lnTo>
                        <a:pt x="294" y="235"/>
                      </a:lnTo>
                      <a:lnTo>
                        <a:pt x="249" y="302"/>
                      </a:lnTo>
                      <a:lnTo>
                        <a:pt x="87" y="344"/>
                      </a:lnTo>
                      <a:lnTo>
                        <a:pt x="0" y="307"/>
                      </a:lnTo>
                      <a:lnTo>
                        <a:pt x="0" y="196"/>
                      </a:lnTo>
                      <a:lnTo>
                        <a:pt x="87" y="96"/>
                      </a:lnTo>
                      <a:lnTo>
                        <a:pt x="137" y="0"/>
                      </a:lnTo>
                      <a:lnTo>
                        <a:pt x="236" y="58"/>
                      </a:lnTo>
                      <a:lnTo>
                        <a:pt x="314" y="156"/>
                      </a:lnTo>
                      <a:close/>
                    </a:path>
                  </a:pathLst>
                </a:custGeom>
                <a:solidFill>
                  <a:srgbClr val="ABB0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2" name="Freeform 178"/>
                <p:cNvSpPr>
                  <a:spLocks/>
                </p:cNvSpPr>
                <p:nvPr/>
              </p:nvSpPr>
              <p:spPr bwMode="auto">
                <a:xfrm>
                  <a:off x="1889" y="2913"/>
                  <a:ext cx="176" cy="106"/>
                </a:xfrm>
                <a:custGeom>
                  <a:avLst/>
                  <a:gdLst>
                    <a:gd name="T0" fmla="*/ 176 w 176"/>
                    <a:gd name="T1" fmla="*/ 39 h 106"/>
                    <a:gd name="T2" fmla="*/ 139 w 176"/>
                    <a:gd name="T3" fmla="*/ 85 h 106"/>
                    <a:gd name="T4" fmla="*/ 100 w 176"/>
                    <a:gd name="T5" fmla="*/ 106 h 106"/>
                    <a:gd name="T6" fmla="*/ 52 w 176"/>
                    <a:gd name="T7" fmla="*/ 106 h 106"/>
                    <a:gd name="T8" fmla="*/ 13 w 176"/>
                    <a:gd name="T9" fmla="*/ 91 h 106"/>
                    <a:gd name="T10" fmla="*/ 0 w 176"/>
                    <a:gd name="T11" fmla="*/ 56 h 106"/>
                    <a:gd name="T12" fmla="*/ 17 w 176"/>
                    <a:gd name="T13" fmla="*/ 0 h 106"/>
                    <a:gd name="T14" fmla="*/ 94 w 176"/>
                    <a:gd name="T15" fmla="*/ 6 h 106"/>
                    <a:gd name="T16" fmla="*/ 176 w 176"/>
                    <a:gd name="T17" fmla="*/ 39 h 106"/>
                    <a:gd name="T18" fmla="*/ 176 w 176"/>
                    <a:gd name="T19" fmla="*/ 39 h 10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6"/>
                    <a:gd name="T31" fmla="*/ 0 h 106"/>
                    <a:gd name="T32" fmla="*/ 176 w 176"/>
                    <a:gd name="T33" fmla="*/ 106 h 10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6" h="106">
                      <a:moveTo>
                        <a:pt x="176" y="39"/>
                      </a:moveTo>
                      <a:lnTo>
                        <a:pt x="139" y="85"/>
                      </a:lnTo>
                      <a:lnTo>
                        <a:pt x="100" y="106"/>
                      </a:lnTo>
                      <a:lnTo>
                        <a:pt x="52" y="106"/>
                      </a:lnTo>
                      <a:lnTo>
                        <a:pt x="13" y="91"/>
                      </a:lnTo>
                      <a:lnTo>
                        <a:pt x="0" y="56"/>
                      </a:lnTo>
                      <a:lnTo>
                        <a:pt x="17" y="0"/>
                      </a:lnTo>
                      <a:lnTo>
                        <a:pt x="94" y="6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DEB8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3" name="Freeform 179"/>
                <p:cNvSpPr>
                  <a:spLocks/>
                </p:cNvSpPr>
                <p:nvPr/>
              </p:nvSpPr>
              <p:spPr bwMode="auto">
                <a:xfrm>
                  <a:off x="1932" y="2936"/>
                  <a:ext cx="96" cy="44"/>
                </a:xfrm>
                <a:custGeom>
                  <a:avLst/>
                  <a:gdLst>
                    <a:gd name="T0" fmla="*/ 20 w 96"/>
                    <a:gd name="T1" fmla="*/ 0 h 44"/>
                    <a:gd name="T2" fmla="*/ 96 w 96"/>
                    <a:gd name="T3" fmla="*/ 24 h 44"/>
                    <a:gd name="T4" fmla="*/ 75 w 96"/>
                    <a:gd name="T5" fmla="*/ 44 h 44"/>
                    <a:gd name="T6" fmla="*/ 14 w 96"/>
                    <a:gd name="T7" fmla="*/ 42 h 44"/>
                    <a:gd name="T8" fmla="*/ 0 w 96"/>
                    <a:gd name="T9" fmla="*/ 12 h 44"/>
                    <a:gd name="T10" fmla="*/ 20 w 96"/>
                    <a:gd name="T11" fmla="*/ 0 h 44"/>
                    <a:gd name="T12" fmla="*/ 20 w 96"/>
                    <a:gd name="T13" fmla="*/ 0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6"/>
                    <a:gd name="T22" fmla="*/ 0 h 44"/>
                    <a:gd name="T23" fmla="*/ 96 w 96"/>
                    <a:gd name="T24" fmla="*/ 44 h 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6" h="44">
                      <a:moveTo>
                        <a:pt x="20" y="0"/>
                      </a:moveTo>
                      <a:lnTo>
                        <a:pt x="96" y="24"/>
                      </a:lnTo>
                      <a:lnTo>
                        <a:pt x="75" y="44"/>
                      </a:lnTo>
                      <a:lnTo>
                        <a:pt x="14" y="42"/>
                      </a:lnTo>
                      <a:lnTo>
                        <a:pt x="0" y="1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8D9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4" name="Freeform 180"/>
                <p:cNvSpPr>
                  <a:spLocks/>
                </p:cNvSpPr>
                <p:nvPr/>
              </p:nvSpPr>
              <p:spPr bwMode="auto">
                <a:xfrm>
                  <a:off x="2255" y="3615"/>
                  <a:ext cx="187" cy="140"/>
                </a:xfrm>
                <a:custGeom>
                  <a:avLst/>
                  <a:gdLst>
                    <a:gd name="T0" fmla="*/ 187 w 187"/>
                    <a:gd name="T1" fmla="*/ 59 h 140"/>
                    <a:gd name="T2" fmla="*/ 61 w 187"/>
                    <a:gd name="T3" fmla="*/ 74 h 140"/>
                    <a:gd name="T4" fmla="*/ 0 w 187"/>
                    <a:gd name="T5" fmla="*/ 140 h 140"/>
                    <a:gd name="T6" fmla="*/ 8 w 187"/>
                    <a:gd name="T7" fmla="*/ 53 h 140"/>
                    <a:gd name="T8" fmla="*/ 71 w 187"/>
                    <a:gd name="T9" fmla="*/ 0 h 140"/>
                    <a:gd name="T10" fmla="*/ 176 w 187"/>
                    <a:gd name="T11" fmla="*/ 7 h 140"/>
                    <a:gd name="T12" fmla="*/ 187 w 187"/>
                    <a:gd name="T13" fmla="*/ 59 h 140"/>
                    <a:gd name="T14" fmla="*/ 187 w 187"/>
                    <a:gd name="T15" fmla="*/ 59 h 1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7"/>
                    <a:gd name="T25" fmla="*/ 0 h 140"/>
                    <a:gd name="T26" fmla="*/ 187 w 187"/>
                    <a:gd name="T27" fmla="*/ 140 h 1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7" h="140">
                      <a:moveTo>
                        <a:pt x="187" y="59"/>
                      </a:moveTo>
                      <a:lnTo>
                        <a:pt x="61" y="74"/>
                      </a:lnTo>
                      <a:lnTo>
                        <a:pt x="0" y="140"/>
                      </a:lnTo>
                      <a:lnTo>
                        <a:pt x="8" y="53"/>
                      </a:lnTo>
                      <a:lnTo>
                        <a:pt x="71" y="0"/>
                      </a:lnTo>
                      <a:lnTo>
                        <a:pt x="176" y="7"/>
                      </a:lnTo>
                      <a:lnTo>
                        <a:pt x="187" y="59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5" name="Freeform 181"/>
                <p:cNvSpPr>
                  <a:spLocks/>
                </p:cNvSpPr>
                <p:nvPr/>
              </p:nvSpPr>
              <p:spPr bwMode="auto">
                <a:xfrm>
                  <a:off x="2257" y="3606"/>
                  <a:ext cx="176" cy="75"/>
                </a:xfrm>
                <a:custGeom>
                  <a:avLst/>
                  <a:gdLst>
                    <a:gd name="T0" fmla="*/ 176 w 176"/>
                    <a:gd name="T1" fmla="*/ 68 h 75"/>
                    <a:gd name="T2" fmla="*/ 144 w 176"/>
                    <a:gd name="T3" fmla="*/ 75 h 75"/>
                    <a:gd name="T4" fmla="*/ 85 w 176"/>
                    <a:gd name="T5" fmla="*/ 64 h 75"/>
                    <a:gd name="T6" fmla="*/ 0 w 176"/>
                    <a:gd name="T7" fmla="*/ 62 h 75"/>
                    <a:gd name="T8" fmla="*/ 19 w 176"/>
                    <a:gd name="T9" fmla="*/ 38 h 75"/>
                    <a:gd name="T10" fmla="*/ 117 w 176"/>
                    <a:gd name="T11" fmla="*/ 0 h 75"/>
                    <a:gd name="T12" fmla="*/ 170 w 176"/>
                    <a:gd name="T13" fmla="*/ 33 h 75"/>
                    <a:gd name="T14" fmla="*/ 176 w 176"/>
                    <a:gd name="T15" fmla="*/ 68 h 75"/>
                    <a:gd name="T16" fmla="*/ 176 w 176"/>
                    <a:gd name="T17" fmla="*/ 68 h 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6"/>
                    <a:gd name="T28" fmla="*/ 0 h 75"/>
                    <a:gd name="T29" fmla="*/ 176 w 176"/>
                    <a:gd name="T30" fmla="*/ 75 h 7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6" h="75">
                      <a:moveTo>
                        <a:pt x="176" y="68"/>
                      </a:moveTo>
                      <a:lnTo>
                        <a:pt x="144" y="75"/>
                      </a:lnTo>
                      <a:lnTo>
                        <a:pt x="85" y="64"/>
                      </a:lnTo>
                      <a:lnTo>
                        <a:pt x="0" y="62"/>
                      </a:lnTo>
                      <a:lnTo>
                        <a:pt x="19" y="38"/>
                      </a:lnTo>
                      <a:lnTo>
                        <a:pt x="117" y="0"/>
                      </a:lnTo>
                      <a:lnTo>
                        <a:pt x="170" y="33"/>
                      </a:lnTo>
                      <a:lnTo>
                        <a:pt x="176" y="68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6" name="Freeform 182"/>
                <p:cNvSpPr>
                  <a:spLocks/>
                </p:cNvSpPr>
                <p:nvPr/>
              </p:nvSpPr>
              <p:spPr bwMode="auto">
                <a:xfrm>
                  <a:off x="2070" y="3681"/>
                  <a:ext cx="191" cy="226"/>
                </a:xfrm>
                <a:custGeom>
                  <a:avLst/>
                  <a:gdLst>
                    <a:gd name="T0" fmla="*/ 191 w 191"/>
                    <a:gd name="T1" fmla="*/ 0 h 226"/>
                    <a:gd name="T2" fmla="*/ 187 w 191"/>
                    <a:gd name="T3" fmla="*/ 82 h 226"/>
                    <a:gd name="T4" fmla="*/ 183 w 191"/>
                    <a:gd name="T5" fmla="*/ 163 h 226"/>
                    <a:gd name="T6" fmla="*/ 121 w 191"/>
                    <a:gd name="T7" fmla="*/ 208 h 226"/>
                    <a:gd name="T8" fmla="*/ 34 w 191"/>
                    <a:gd name="T9" fmla="*/ 173 h 226"/>
                    <a:gd name="T10" fmla="*/ 0 w 191"/>
                    <a:gd name="T11" fmla="*/ 226 h 226"/>
                    <a:gd name="T12" fmla="*/ 10 w 191"/>
                    <a:gd name="T13" fmla="*/ 128 h 226"/>
                    <a:gd name="T14" fmla="*/ 19 w 191"/>
                    <a:gd name="T15" fmla="*/ 82 h 226"/>
                    <a:gd name="T16" fmla="*/ 61 w 191"/>
                    <a:gd name="T17" fmla="*/ 74 h 226"/>
                    <a:gd name="T18" fmla="*/ 89 w 191"/>
                    <a:gd name="T19" fmla="*/ 37 h 226"/>
                    <a:gd name="T20" fmla="*/ 126 w 191"/>
                    <a:gd name="T21" fmla="*/ 26 h 226"/>
                    <a:gd name="T22" fmla="*/ 191 w 191"/>
                    <a:gd name="T23" fmla="*/ 0 h 226"/>
                    <a:gd name="T24" fmla="*/ 191 w 191"/>
                    <a:gd name="T25" fmla="*/ 0 h 22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91"/>
                    <a:gd name="T40" fmla="*/ 0 h 226"/>
                    <a:gd name="T41" fmla="*/ 191 w 191"/>
                    <a:gd name="T42" fmla="*/ 226 h 22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91" h="226">
                      <a:moveTo>
                        <a:pt x="191" y="0"/>
                      </a:moveTo>
                      <a:lnTo>
                        <a:pt x="187" y="82"/>
                      </a:lnTo>
                      <a:lnTo>
                        <a:pt x="183" y="163"/>
                      </a:lnTo>
                      <a:lnTo>
                        <a:pt x="121" y="208"/>
                      </a:lnTo>
                      <a:lnTo>
                        <a:pt x="34" y="173"/>
                      </a:lnTo>
                      <a:lnTo>
                        <a:pt x="0" y="226"/>
                      </a:lnTo>
                      <a:lnTo>
                        <a:pt x="10" y="128"/>
                      </a:lnTo>
                      <a:lnTo>
                        <a:pt x="19" y="82"/>
                      </a:lnTo>
                      <a:lnTo>
                        <a:pt x="61" y="74"/>
                      </a:lnTo>
                      <a:lnTo>
                        <a:pt x="89" y="37"/>
                      </a:lnTo>
                      <a:lnTo>
                        <a:pt x="126" y="2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7" name="Freeform 183"/>
                <p:cNvSpPr>
                  <a:spLocks/>
                </p:cNvSpPr>
                <p:nvPr/>
              </p:nvSpPr>
              <p:spPr bwMode="auto">
                <a:xfrm>
                  <a:off x="2129" y="3724"/>
                  <a:ext cx="121" cy="102"/>
                </a:xfrm>
                <a:custGeom>
                  <a:avLst/>
                  <a:gdLst>
                    <a:gd name="T0" fmla="*/ 0 w 121"/>
                    <a:gd name="T1" fmla="*/ 24 h 102"/>
                    <a:gd name="T2" fmla="*/ 80 w 121"/>
                    <a:gd name="T3" fmla="*/ 102 h 102"/>
                    <a:gd name="T4" fmla="*/ 121 w 121"/>
                    <a:gd name="T5" fmla="*/ 57 h 102"/>
                    <a:gd name="T6" fmla="*/ 104 w 121"/>
                    <a:gd name="T7" fmla="*/ 31 h 102"/>
                    <a:gd name="T8" fmla="*/ 87 w 121"/>
                    <a:gd name="T9" fmla="*/ 50 h 102"/>
                    <a:gd name="T10" fmla="*/ 30 w 121"/>
                    <a:gd name="T11" fmla="*/ 0 h 102"/>
                    <a:gd name="T12" fmla="*/ 0 w 121"/>
                    <a:gd name="T13" fmla="*/ 24 h 102"/>
                    <a:gd name="T14" fmla="*/ 0 w 121"/>
                    <a:gd name="T15" fmla="*/ 24 h 10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1"/>
                    <a:gd name="T25" fmla="*/ 0 h 102"/>
                    <a:gd name="T26" fmla="*/ 121 w 121"/>
                    <a:gd name="T27" fmla="*/ 102 h 10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1" h="102">
                      <a:moveTo>
                        <a:pt x="0" y="24"/>
                      </a:moveTo>
                      <a:lnTo>
                        <a:pt x="80" y="102"/>
                      </a:lnTo>
                      <a:lnTo>
                        <a:pt x="121" y="57"/>
                      </a:lnTo>
                      <a:lnTo>
                        <a:pt x="104" y="31"/>
                      </a:lnTo>
                      <a:lnTo>
                        <a:pt x="87" y="50"/>
                      </a:lnTo>
                      <a:lnTo>
                        <a:pt x="3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8" name="Freeform 184"/>
                <p:cNvSpPr>
                  <a:spLocks/>
                </p:cNvSpPr>
                <p:nvPr/>
              </p:nvSpPr>
              <p:spPr bwMode="auto">
                <a:xfrm>
                  <a:off x="2065" y="3598"/>
                  <a:ext cx="44" cy="176"/>
                </a:xfrm>
                <a:custGeom>
                  <a:avLst/>
                  <a:gdLst>
                    <a:gd name="T0" fmla="*/ 33 w 44"/>
                    <a:gd name="T1" fmla="*/ 0 h 176"/>
                    <a:gd name="T2" fmla="*/ 44 w 44"/>
                    <a:gd name="T3" fmla="*/ 157 h 176"/>
                    <a:gd name="T4" fmla="*/ 0 w 44"/>
                    <a:gd name="T5" fmla="*/ 176 h 176"/>
                    <a:gd name="T6" fmla="*/ 0 w 44"/>
                    <a:gd name="T7" fmla="*/ 96 h 176"/>
                    <a:gd name="T8" fmla="*/ 33 w 44"/>
                    <a:gd name="T9" fmla="*/ 0 h 176"/>
                    <a:gd name="T10" fmla="*/ 33 w 44"/>
                    <a:gd name="T11" fmla="*/ 0 h 17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"/>
                    <a:gd name="T19" fmla="*/ 0 h 176"/>
                    <a:gd name="T20" fmla="*/ 44 w 44"/>
                    <a:gd name="T21" fmla="*/ 176 h 17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" h="176">
                      <a:moveTo>
                        <a:pt x="33" y="0"/>
                      </a:moveTo>
                      <a:lnTo>
                        <a:pt x="44" y="157"/>
                      </a:lnTo>
                      <a:lnTo>
                        <a:pt x="0" y="176"/>
                      </a:lnTo>
                      <a:lnTo>
                        <a:pt x="0" y="96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5C47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39" name="Freeform 185"/>
                <p:cNvSpPr>
                  <a:spLocks/>
                </p:cNvSpPr>
                <p:nvPr/>
              </p:nvSpPr>
              <p:spPr bwMode="auto">
                <a:xfrm>
                  <a:off x="1919" y="3765"/>
                  <a:ext cx="210" cy="272"/>
                </a:xfrm>
                <a:custGeom>
                  <a:avLst/>
                  <a:gdLst>
                    <a:gd name="T0" fmla="*/ 161 w 210"/>
                    <a:gd name="T1" fmla="*/ 0 h 272"/>
                    <a:gd name="T2" fmla="*/ 210 w 210"/>
                    <a:gd name="T3" fmla="*/ 40 h 272"/>
                    <a:gd name="T4" fmla="*/ 146 w 210"/>
                    <a:gd name="T5" fmla="*/ 126 h 272"/>
                    <a:gd name="T6" fmla="*/ 136 w 210"/>
                    <a:gd name="T7" fmla="*/ 192 h 272"/>
                    <a:gd name="T8" fmla="*/ 153 w 210"/>
                    <a:gd name="T9" fmla="*/ 272 h 272"/>
                    <a:gd name="T10" fmla="*/ 22 w 210"/>
                    <a:gd name="T11" fmla="*/ 242 h 272"/>
                    <a:gd name="T12" fmla="*/ 0 w 210"/>
                    <a:gd name="T13" fmla="*/ 211 h 272"/>
                    <a:gd name="T14" fmla="*/ 55 w 210"/>
                    <a:gd name="T15" fmla="*/ 83 h 272"/>
                    <a:gd name="T16" fmla="*/ 161 w 210"/>
                    <a:gd name="T17" fmla="*/ 0 h 272"/>
                    <a:gd name="T18" fmla="*/ 161 w 210"/>
                    <a:gd name="T19" fmla="*/ 0 h 2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0"/>
                    <a:gd name="T31" fmla="*/ 0 h 272"/>
                    <a:gd name="T32" fmla="*/ 210 w 210"/>
                    <a:gd name="T33" fmla="*/ 272 h 2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0" h="272">
                      <a:moveTo>
                        <a:pt x="161" y="0"/>
                      </a:moveTo>
                      <a:lnTo>
                        <a:pt x="210" y="40"/>
                      </a:lnTo>
                      <a:lnTo>
                        <a:pt x="146" y="126"/>
                      </a:lnTo>
                      <a:lnTo>
                        <a:pt x="136" y="192"/>
                      </a:lnTo>
                      <a:lnTo>
                        <a:pt x="153" y="272"/>
                      </a:lnTo>
                      <a:lnTo>
                        <a:pt x="22" y="242"/>
                      </a:lnTo>
                      <a:lnTo>
                        <a:pt x="0" y="211"/>
                      </a:lnTo>
                      <a:lnTo>
                        <a:pt x="55" y="83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0" name="Freeform 186"/>
                <p:cNvSpPr>
                  <a:spLocks/>
                </p:cNvSpPr>
                <p:nvPr/>
              </p:nvSpPr>
              <p:spPr bwMode="auto">
                <a:xfrm>
                  <a:off x="1959" y="3321"/>
                  <a:ext cx="113" cy="316"/>
                </a:xfrm>
                <a:custGeom>
                  <a:avLst/>
                  <a:gdLst>
                    <a:gd name="T0" fmla="*/ 59 w 113"/>
                    <a:gd name="T1" fmla="*/ 0 h 316"/>
                    <a:gd name="T2" fmla="*/ 106 w 113"/>
                    <a:gd name="T3" fmla="*/ 48 h 316"/>
                    <a:gd name="T4" fmla="*/ 113 w 113"/>
                    <a:gd name="T5" fmla="*/ 118 h 316"/>
                    <a:gd name="T6" fmla="*/ 93 w 113"/>
                    <a:gd name="T7" fmla="*/ 253 h 316"/>
                    <a:gd name="T8" fmla="*/ 59 w 113"/>
                    <a:gd name="T9" fmla="*/ 316 h 316"/>
                    <a:gd name="T10" fmla="*/ 4 w 113"/>
                    <a:gd name="T11" fmla="*/ 290 h 316"/>
                    <a:gd name="T12" fmla="*/ 0 w 113"/>
                    <a:gd name="T13" fmla="*/ 155 h 316"/>
                    <a:gd name="T14" fmla="*/ 8 w 113"/>
                    <a:gd name="T15" fmla="*/ 64 h 316"/>
                    <a:gd name="T16" fmla="*/ 59 w 113"/>
                    <a:gd name="T17" fmla="*/ 0 h 316"/>
                    <a:gd name="T18" fmla="*/ 59 w 113"/>
                    <a:gd name="T19" fmla="*/ 0 h 3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3"/>
                    <a:gd name="T31" fmla="*/ 0 h 316"/>
                    <a:gd name="T32" fmla="*/ 113 w 113"/>
                    <a:gd name="T33" fmla="*/ 316 h 3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3" h="316">
                      <a:moveTo>
                        <a:pt x="59" y="0"/>
                      </a:moveTo>
                      <a:lnTo>
                        <a:pt x="106" y="48"/>
                      </a:lnTo>
                      <a:lnTo>
                        <a:pt x="113" y="118"/>
                      </a:lnTo>
                      <a:lnTo>
                        <a:pt x="93" y="253"/>
                      </a:lnTo>
                      <a:lnTo>
                        <a:pt x="59" y="316"/>
                      </a:lnTo>
                      <a:lnTo>
                        <a:pt x="4" y="290"/>
                      </a:lnTo>
                      <a:lnTo>
                        <a:pt x="0" y="155"/>
                      </a:lnTo>
                      <a:lnTo>
                        <a:pt x="8" y="64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A8B3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1" name="Freeform 187"/>
                <p:cNvSpPr>
                  <a:spLocks/>
                </p:cNvSpPr>
                <p:nvPr/>
              </p:nvSpPr>
              <p:spPr bwMode="auto">
                <a:xfrm>
                  <a:off x="1969" y="3311"/>
                  <a:ext cx="86" cy="121"/>
                </a:xfrm>
                <a:custGeom>
                  <a:avLst/>
                  <a:gdLst>
                    <a:gd name="T0" fmla="*/ 5 w 86"/>
                    <a:gd name="T1" fmla="*/ 121 h 121"/>
                    <a:gd name="T2" fmla="*/ 86 w 86"/>
                    <a:gd name="T3" fmla="*/ 54 h 121"/>
                    <a:gd name="T4" fmla="*/ 86 w 86"/>
                    <a:gd name="T5" fmla="*/ 11 h 121"/>
                    <a:gd name="T6" fmla="*/ 24 w 86"/>
                    <a:gd name="T7" fmla="*/ 0 h 121"/>
                    <a:gd name="T8" fmla="*/ 0 w 86"/>
                    <a:gd name="T9" fmla="*/ 30 h 121"/>
                    <a:gd name="T10" fmla="*/ 5 w 86"/>
                    <a:gd name="T11" fmla="*/ 121 h 121"/>
                    <a:gd name="T12" fmla="*/ 5 w 86"/>
                    <a:gd name="T13" fmla="*/ 121 h 1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6"/>
                    <a:gd name="T22" fmla="*/ 0 h 121"/>
                    <a:gd name="T23" fmla="*/ 86 w 86"/>
                    <a:gd name="T24" fmla="*/ 121 h 1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6" h="121">
                      <a:moveTo>
                        <a:pt x="5" y="121"/>
                      </a:moveTo>
                      <a:lnTo>
                        <a:pt x="86" y="54"/>
                      </a:lnTo>
                      <a:lnTo>
                        <a:pt x="86" y="11"/>
                      </a:lnTo>
                      <a:lnTo>
                        <a:pt x="24" y="0"/>
                      </a:lnTo>
                      <a:lnTo>
                        <a:pt x="0" y="30"/>
                      </a:lnTo>
                      <a:lnTo>
                        <a:pt x="5" y="121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2" name="Freeform 188"/>
                <p:cNvSpPr>
                  <a:spLocks/>
                </p:cNvSpPr>
                <p:nvPr/>
              </p:nvSpPr>
              <p:spPr bwMode="auto">
                <a:xfrm>
                  <a:off x="1917" y="3393"/>
                  <a:ext cx="161" cy="359"/>
                </a:xfrm>
                <a:custGeom>
                  <a:avLst/>
                  <a:gdLst>
                    <a:gd name="T0" fmla="*/ 52 w 161"/>
                    <a:gd name="T1" fmla="*/ 39 h 359"/>
                    <a:gd name="T2" fmla="*/ 105 w 161"/>
                    <a:gd name="T3" fmla="*/ 26 h 359"/>
                    <a:gd name="T4" fmla="*/ 144 w 161"/>
                    <a:gd name="T5" fmla="*/ 0 h 359"/>
                    <a:gd name="T6" fmla="*/ 161 w 161"/>
                    <a:gd name="T7" fmla="*/ 109 h 359"/>
                    <a:gd name="T8" fmla="*/ 64 w 161"/>
                    <a:gd name="T9" fmla="*/ 109 h 359"/>
                    <a:gd name="T10" fmla="*/ 76 w 161"/>
                    <a:gd name="T11" fmla="*/ 203 h 359"/>
                    <a:gd name="T12" fmla="*/ 138 w 161"/>
                    <a:gd name="T13" fmla="*/ 211 h 359"/>
                    <a:gd name="T14" fmla="*/ 57 w 161"/>
                    <a:gd name="T15" fmla="*/ 359 h 359"/>
                    <a:gd name="T16" fmla="*/ 24 w 161"/>
                    <a:gd name="T17" fmla="*/ 251 h 359"/>
                    <a:gd name="T18" fmla="*/ 0 w 161"/>
                    <a:gd name="T19" fmla="*/ 40 h 359"/>
                    <a:gd name="T20" fmla="*/ 52 w 161"/>
                    <a:gd name="T21" fmla="*/ 39 h 359"/>
                    <a:gd name="T22" fmla="*/ 52 w 161"/>
                    <a:gd name="T23" fmla="*/ 39 h 35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1"/>
                    <a:gd name="T37" fmla="*/ 0 h 359"/>
                    <a:gd name="T38" fmla="*/ 161 w 161"/>
                    <a:gd name="T39" fmla="*/ 359 h 35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1" h="359">
                      <a:moveTo>
                        <a:pt x="52" y="39"/>
                      </a:moveTo>
                      <a:lnTo>
                        <a:pt x="105" y="26"/>
                      </a:lnTo>
                      <a:lnTo>
                        <a:pt x="144" y="0"/>
                      </a:lnTo>
                      <a:lnTo>
                        <a:pt x="161" y="109"/>
                      </a:lnTo>
                      <a:lnTo>
                        <a:pt x="64" y="109"/>
                      </a:lnTo>
                      <a:lnTo>
                        <a:pt x="76" y="203"/>
                      </a:lnTo>
                      <a:lnTo>
                        <a:pt x="138" y="211"/>
                      </a:lnTo>
                      <a:lnTo>
                        <a:pt x="57" y="359"/>
                      </a:lnTo>
                      <a:lnTo>
                        <a:pt x="24" y="251"/>
                      </a:lnTo>
                      <a:lnTo>
                        <a:pt x="0" y="40"/>
                      </a:lnTo>
                      <a:lnTo>
                        <a:pt x="52" y="39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3" name="Freeform 189"/>
                <p:cNvSpPr>
                  <a:spLocks/>
                </p:cNvSpPr>
                <p:nvPr/>
              </p:nvSpPr>
              <p:spPr bwMode="auto">
                <a:xfrm>
                  <a:off x="1919" y="3426"/>
                  <a:ext cx="74" cy="65"/>
                </a:xfrm>
                <a:custGeom>
                  <a:avLst/>
                  <a:gdLst>
                    <a:gd name="T0" fmla="*/ 64 w 74"/>
                    <a:gd name="T1" fmla="*/ 0 h 65"/>
                    <a:gd name="T2" fmla="*/ 74 w 74"/>
                    <a:gd name="T3" fmla="*/ 65 h 65"/>
                    <a:gd name="T4" fmla="*/ 0 w 74"/>
                    <a:gd name="T5" fmla="*/ 50 h 65"/>
                    <a:gd name="T6" fmla="*/ 7 w 74"/>
                    <a:gd name="T7" fmla="*/ 7 h 65"/>
                    <a:gd name="T8" fmla="*/ 64 w 74"/>
                    <a:gd name="T9" fmla="*/ 0 h 65"/>
                    <a:gd name="T10" fmla="*/ 64 w 74"/>
                    <a:gd name="T11" fmla="*/ 0 h 6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65"/>
                    <a:gd name="T20" fmla="*/ 74 w 74"/>
                    <a:gd name="T21" fmla="*/ 65 h 6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65">
                      <a:moveTo>
                        <a:pt x="64" y="0"/>
                      </a:moveTo>
                      <a:lnTo>
                        <a:pt x="74" y="65"/>
                      </a:lnTo>
                      <a:lnTo>
                        <a:pt x="0" y="50"/>
                      </a:lnTo>
                      <a:lnTo>
                        <a:pt x="7" y="7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4" name="Freeform 190"/>
                <p:cNvSpPr>
                  <a:spLocks/>
                </p:cNvSpPr>
                <p:nvPr/>
              </p:nvSpPr>
              <p:spPr bwMode="auto">
                <a:xfrm>
                  <a:off x="1917" y="3385"/>
                  <a:ext cx="76" cy="63"/>
                </a:xfrm>
                <a:custGeom>
                  <a:avLst/>
                  <a:gdLst>
                    <a:gd name="T0" fmla="*/ 0 w 76"/>
                    <a:gd name="T1" fmla="*/ 0 h 63"/>
                    <a:gd name="T2" fmla="*/ 64 w 76"/>
                    <a:gd name="T3" fmla="*/ 34 h 63"/>
                    <a:gd name="T4" fmla="*/ 76 w 76"/>
                    <a:gd name="T5" fmla="*/ 63 h 63"/>
                    <a:gd name="T6" fmla="*/ 15 w 76"/>
                    <a:gd name="T7" fmla="*/ 58 h 63"/>
                    <a:gd name="T8" fmla="*/ 0 w 76"/>
                    <a:gd name="T9" fmla="*/ 0 h 63"/>
                    <a:gd name="T10" fmla="*/ 0 w 76"/>
                    <a:gd name="T11" fmla="*/ 0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6"/>
                    <a:gd name="T19" fmla="*/ 0 h 63"/>
                    <a:gd name="T20" fmla="*/ 76 w 76"/>
                    <a:gd name="T21" fmla="*/ 63 h 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6" h="63">
                      <a:moveTo>
                        <a:pt x="0" y="0"/>
                      </a:moveTo>
                      <a:lnTo>
                        <a:pt x="64" y="34"/>
                      </a:lnTo>
                      <a:lnTo>
                        <a:pt x="76" y="63"/>
                      </a:lnTo>
                      <a:lnTo>
                        <a:pt x="15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5" name="Freeform 191"/>
                <p:cNvSpPr>
                  <a:spLocks/>
                </p:cNvSpPr>
                <p:nvPr/>
              </p:nvSpPr>
              <p:spPr bwMode="auto">
                <a:xfrm>
                  <a:off x="1917" y="3356"/>
                  <a:ext cx="72" cy="63"/>
                </a:xfrm>
                <a:custGeom>
                  <a:avLst/>
                  <a:gdLst>
                    <a:gd name="T0" fmla="*/ 0 w 72"/>
                    <a:gd name="T1" fmla="*/ 0 h 63"/>
                    <a:gd name="T2" fmla="*/ 42 w 72"/>
                    <a:gd name="T3" fmla="*/ 16 h 63"/>
                    <a:gd name="T4" fmla="*/ 72 w 72"/>
                    <a:gd name="T5" fmla="*/ 37 h 63"/>
                    <a:gd name="T6" fmla="*/ 66 w 72"/>
                    <a:gd name="T7" fmla="*/ 63 h 63"/>
                    <a:gd name="T8" fmla="*/ 9 w 72"/>
                    <a:gd name="T9" fmla="*/ 53 h 63"/>
                    <a:gd name="T10" fmla="*/ 0 w 72"/>
                    <a:gd name="T11" fmla="*/ 0 h 63"/>
                    <a:gd name="T12" fmla="*/ 0 w 72"/>
                    <a:gd name="T13" fmla="*/ 0 h 6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63"/>
                    <a:gd name="T23" fmla="*/ 72 w 72"/>
                    <a:gd name="T24" fmla="*/ 63 h 6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63">
                      <a:moveTo>
                        <a:pt x="0" y="0"/>
                      </a:moveTo>
                      <a:lnTo>
                        <a:pt x="42" y="16"/>
                      </a:lnTo>
                      <a:lnTo>
                        <a:pt x="72" y="37"/>
                      </a:lnTo>
                      <a:lnTo>
                        <a:pt x="66" y="63"/>
                      </a:lnTo>
                      <a:lnTo>
                        <a:pt x="9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9A1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6" name="Freeform 192"/>
                <p:cNvSpPr>
                  <a:spLocks/>
                </p:cNvSpPr>
                <p:nvPr/>
              </p:nvSpPr>
              <p:spPr bwMode="auto">
                <a:xfrm>
                  <a:off x="1963" y="3361"/>
                  <a:ext cx="161" cy="507"/>
                </a:xfrm>
                <a:custGeom>
                  <a:avLst/>
                  <a:gdLst>
                    <a:gd name="T0" fmla="*/ 141 w 161"/>
                    <a:gd name="T1" fmla="*/ 0 h 507"/>
                    <a:gd name="T2" fmla="*/ 161 w 161"/>
                    <a:gd name="T3" fmla="*/ 71 h 507"/>
                    <a:gd name="T4" fmla="*/ 139 w 161"/>
                    <a:gd name="T5" fmla="*/ 130 h 507"/>
                    <a:gd name="T6" fmla="*/ 139 w 161"/>
                    <a:gd name="T7" fmla="*/ 243 h 507"/>
                    <a:gd name="T8" fmla="*/ 139 w 161"/>
                    <a:gd name="T9" fmla="*/ 311 h 507"/>
                    <a:gd name="T10" fmla="*/ 115 w 161"/>
                    <a:gd name="T11" fmla="*/ 324 h 507"/>
                    <a:gd name="T12" fmla="*/ 111 w 161"/>
                    <a:gd name="T13" fmla="*/ 444 h 507"/>
                    <a:gd name="T14" fmla="*/ 141 w 161"/>
                    <a:gd name="T15" fmla="*/ 444 h 507"/>
                    <a:gd name="T16" fmla="*/ 92 w 161"/>
                    <a:gd name="T17" fmla="*/ 507 h 507"/>
                    <a:gd name="T18" fmla="*/ 0 w 161"/>
                    <a:gd name="T19" fmla="*/ 507 h 507"/>
                    <a:gd name="T20" fmla="*/ 43 w 161"/>
                    <a:gd name="T21" fmla="*/ 394 h 507"/>
                    <a:gd name="T22" fmla="*/ 41 w 161"/>
                    <a:gd name="T23" fmla="*/ 298 h 507"/>
                    <a:gd name="T24" fmla="*/ 81 w 161"/>
                    <a:gd name="T25" fmla="*/ 220 h 507"/>
                    <a:gd name="T26" fmla="*/ 78 w 161"/>
                    <a:gd name="T27" fmla="*/ 130 h 507"/>
                    <a:gd name="T28" fmla="*/ 117 w 161"/>
                    <a:gd name="T29" fmla="*/ 102 h 507"/>
                    <a:gd name="T30" fmla="*/ 117 w 161"/>
                    <a:gd name="T31" fmla="*/ 30 h 507"/>
                    <a:gd name="T32" fmla="*/ 141 w 161"/>
                    <a:gd name="T33" fmla="*/ 0 h 507"/>
                    <a:gd name="T34" fmla="*/ 141 w 161"/>
                    <a:gd name="T35" fmla="*/ 0 h 50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"/>
                    <a:gd name="T55" fmla="*/ 0 h 507"/>
                    <a:gd name="T56" fmla="*/ 161 w 161"/>
                    <a:gd name="T57" fmla="*/ 507 h 50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" h="507">
                      <a:moveTo>
                        <a:pt x="141" y="0"/>
                      </a:moveTo>
                      <a:lnTo>
                        <a:pt x="161" y="71"/>
                      </a:lnTo>
                      <a:lnTo>
                        <a:pt x="139" y="130"/>
                      </a:lnTo>
                      <a:lnTo>
                        <a:pt x="139" y="243"/>
                      </a:lnTo>
                      <a:lnTo>
                        <a:pt x="139" y="311"/>
                      </a:lnTo>
                      <a:lnTo>
                        <a:pt x="115" y="324"/>
                      </a:lnTo>
                      <a:lnTo>
                        <a:pt x="111" y="444"/>
                      </a:lnTo>
                      <a:lnTo>
                        <a:pt x="141" y="444"/>
                      </a:lnTo>
                      <a:lnTo>
                        <a:pt x="92" y="507"/>
                      </a:lnTo>
                      <a:lnTo>
                        <a:pt x="0" y="507"/>
                      </a:lnTo>
                      <a:lnTo>
                        <a:pt x="43" y="394"/>
                      </a:lnTo>
                      <a:lnTo>
                        <a:pt x="41" y="298"/>
                      </a:lnTo>
                      <a:lnTo>
                        <a:pt x="81" y="220"/>
                      </a:lnTo>
                      <a:lnTo>
                        <a:pt x="78" y="130"/>
                      </a:lnTo>
                      <a:lnTo>
                        <a:pt x="117" y="102"/>
                      </a:lnTo>
                      <a:lnTo>
                        <a:pt x="117" y="3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7569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7" name="Freeform 193"/>
                <p:cNvSpPr>
                  <a:spLocks/>
                </p:cNvSpPr>
                <p:nvPr/>
              </p:nvSpPr>
              <p:spPr bwMode="auto">
                <a:xfrm>
                  <a:off x="1806" y="3581"/>
                  <a:ext cx="135" cy="197"/>
                </a:xfrm>
                <a:custGeom>
                  <a:avLst/>
                  <a:gdLst>
                    <a:gd name="T0" fmla="*/ 63 w 135"/>
                    <a:gd name="T1" fmla="*/ 0 h 197"/>
                    <a:gd name="T2" fmla="*/ 0 w 135"/>
                    <a:gd name="T3" fmla="*/ 80 h 197"/>
                    <a:gd name="T4" fmla="*/ 29 w 135"/>
                    <a:gd name="T5" fmla="*/ 163 h 197"/>
                    <a:gd name="T6" fmla="*/ 90 w 135"/>
                    <a:gd name="T7" fmla="*/ 197 h 197"/>
                    <a:gd name="T8" fmla="*/ 135 w 135"/>
                    <a:gd name="T9" fmla="*/ 163 h 197"/>
                    <a:gd name="T10" fmla="*/ 135 w 135"/>
                    <a:gd name="T11" fmla="*/ 80 h 197"/>
                    <a:gd name="T12" fmla="*/ 105 w 135"/>
                    <a:gd name="T13" fmla="*/ 15 h 197"/>
                    <a:gd name="T14" fmla="*/ 63 w 135"/>
                    <a:gd name="T15" fmla="*/ 0 h 197"/>
                    <a:gd name="T16" fmla="*/ 63 w 135"/>
                    <a:gd name="T17" fmla="*/ 0 h 19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5"/>
                    <a:gd name="T28" fmla="*/ 0 h 197"/>
                    <a:gd name="T29" fmla="*/ 135 w 135"/>
                    <a:gd name="T30" fmla="*/ 197 h 19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5" h="197">
                      <a:moveTo>
                        <a:pt x="63" y="0"/>
                      </a:moveTo>
                      <a:lnTo>
                        <a:pt x="0" y="80"/>
                      </a:lnTo>
                      <a:lnTo>
                        <a:pt x="29" y="163"/>
                      </a:lnTo>
                      <a:lnTo>
                        <a:pt x="90" y="197"/>
                      </a:lnTo>
                      <a:lnTo>
                        <a:pt x="135" y="163"/>
                      </a:lnTo>
                      <a:lnTo>
                        <a:pt x="135" y="80"/>
                      </a:lnTo>
                      <a:lnTo>
                        <a:pt x="105" y="1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8275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8" name="Freeform 194"/>
                <p:cNvSpPr>
                  <a:spLocks/>
                </p:cNvSpPr>
                <p:nvPr/>
              </p:nvSpPr>
              <p:spPr bwMode="auto">
                <a:xfrm>
                  <a:off x="1758" y="3476"/>
                  <a:ext cx="297" cy="566"/>
                </a:xfrm>
                <a:custGeom>
                  <a:avLst/>
                  <a:gdLst>
                    <a:gd name="T0" fmla="*/ 124 w 297"/>
                    <a:gd name="T1" fmla="*/ 48 h 566"/>
                    <a:gd name="T2" fmla="*/ 77 w 297"/>
                    <a:gd name="T3" fmla="*/ 6 h 566"/>
                    <a:gd name="T4" fmla="*/ 33 w 297"/>
                    <a:gd name="T5" fmla="*/ 0 h 566"/>
                    <a:gd name="T6" fmla="*/ 0 w 297"/>
                    <a:gd name="T7" fmla="*/ 35 h 566"/>
                    <a:gd name="T8" fmla="*/ 14 w 297"/>
                    <a:gd name="T9" fmla="*/ 557 h 566"/>
                    <a:gd name="T10" fmla="*/ 168 w 297"/>
                    <a:gd name="T11" fmla="*/ 561 h 566"/>
                    <a:gd name="T12" fmla="*/ 259 w 297"/>
                    <a:gd name="T13" fmla="*/ 566 h 566"/>
                    <a:gd name="T14" fmla="*/ 297 w 297"/>
                    <a:gd name="T15" fmla="*/ 540 h 566"/>
                    <a:gd name="T16" fmla="*/ 181 w 297"/>
                    <a:gd name="T17" fmla="*/ 526 h 566"/>
                    <a:gd name="T18" fmla="*/ 216 w 297"/>
                    <a:gd name="T19" fmla="*/ 402 h 566"/>
                    <a:gd name="T20" fmla="*/ 70 w 297"/>
                    <a:gd name="T21" fmla="*/ 189 h 566"/>
                    <a:gd name="T22" fmla="*/ 118 w 297"/>
                    <a:gd name="T23" fmla="*/ 183 h 566"/>
                    <a:gd name="T24" fmla="*/ 146 w 297"/>
                    <a:gd name="T25" fmla="*/ 163 h 566"/>
                    <a:gd name="T26" fmla="*/ 159 w 297"/>
                    <a:gd name="T27" fmla="*/ 109 h 566"/>
                    <a:gd name="T28" fmla="*/ 124 w 297"/>
                    <a:gd name="T29" fmla="*/ 48 h 566"/>
                    <a:gd name="T30" fmla="*/ 124 w 297"/>
                    <a:gd name="T31" fmla="*/ 48 h 56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7"/>
                    <a:gd name="T49" fmla="*/ 0 h 566"/>
                    <a:gd name="T50" fmla="*/ 297 w 297"/>
                    <a:gd name="T51" fmla="*/ 566 h 56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7" h="566">
                      <a:moveTo>
                        <a:pt x="124" y="48"/>
                      </a:moveTo>
                      <a:lnTo>
                        <a:pt x="77" y="6"/>
                      </a:lnTo>
                      <a:lnTo>
                        <a:pt x="33" y="0"/>
                      </a:lnTo>
                      <a:lnTo>
                        <a:pt x="0" y="35"/>
                      </a:lnTo>
                      <a:lnTo>
                        <a:pt x="14" y="557"/>
                      </a:lnTo>
                      <a:lnTo>
                        <a:pt x="168" y="561"/>
                      </a:lnTo>
                      <a:lnTo>
                        <a:pt x="259" y="566"/>
                      </a:lnTo>
                      <a:lnTo>
                        <a:pt x="297" y="540"/>
                      </a:lnTo>
                      <a:lnTo>
                        <a:pt x="181" y="526"/>
                      </a:lnTo>
                      <a:lnTo>
                        <a:pt x="216" y="402"/>
                      </a:lnTo>
                      <a:lnTo>
                        <a:pt x="70" y="189"/>
                      </a:lnTo>
                      <a:lnTo>
                        <a:pt x="118" y="183"/>
                      </a:lnTo>
                      <a:lnTo>
                        <a:pt x="146" y="163"/>
                      </a:lnTo>
                      <a:lnTo>
                        <a:pt x="159" y="109"/>
                      </a:lnTo>
                      <a:lnTo>
                        <a:pt x="124" y="48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49" name="Freeform 195"/>
                <p:cNvSpPr>
                  <a:spLocks/>
                </p:cNvSpPr>
                <p:nvPr/>
              </p:nvSpPr>
              <p:spPr bwMode="auto">
                <a:xfrm>
                  <a:off x="1750" y="3382"/>
                  <a:ext cx="72" cy="100"/>
                </a:xfrm>
                <a:custGeom>
                  <a:avLst/>
                  <a:gdLst>
                    <a:gd name="T0" fmla="*/ 32 w 72"/>
                    <a:gd name="T1" fmla="*/ 0 h 100"/>
                    <a:gd name="T2" fmla="*/ 72 w 72"/>
                    <a:gd name="T3" fmla="*/ 72 h 100"/>
                    <a:gd name="T4" fmla="*/ 48 w 72"/>
                    <a:gd name="T5" fmla="*/ 100 h 100"/>
                    <a:gd name="T6" fmla="*/ 13 w 72"/>
                    <a:gd name="T7" fmla="*/ 94 h 100"/>
                    <a:gd name="T8" fmla="*/ 0 w 72"/>
                    <a:gd name="T9" fmla="*/ 3 h 100"/>
                    <a:gd name="T10" fmla="*/ 32 w 72"/>
                    <a:gd name="T11" fmla="*/ 0 h 100"/>
                    <a:gd name="T12" fmla="*/ 32 w 72"/>
                    <a:gd name="T13" fmla="*/ 0 h 1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100"/>
                    <a:gd name="T23" fmla="*/ 72 w 72"/>
                    <a:gd name="T24" fmla="*/ 100 h 1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100">
                      <a:moveTo>
                        <a:pt x="32" y="0"/>
                      </a:moveTo>
                      <a:lnTo>
                        <a:pt x="72" y="72"/>
                      </a:lnTo>
                      <a:lnTo>
                        <a:pt x="48" y="100"/>
                      </a:lnTo>
                      <a:lnTo>
                        <a:pt x="13" y="94"/>
                      </a:lnTo>
                      <a:lnTo>
                        <a:pt x="0" y="3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ABB0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0" name="Freeform 196"/>
                <p:cNvSpPr>
                  <a:spLocks/>
                </p:cNvSpPr>
                <p:nvPr/>
              </p:nvSpPr>
              <p:spPr bwMode="auto">
                <a:xfrm>
                  <a:off x="1750" y="3330"/>
                  <a:ext cx="154" cy="229"/>
                </a:xfrm>
                <a:custGeom>
                  <a:avLst/>
                  <a:gdLst>
                    <a:gd name="T0" fmla="*/ 45 w 154"/>
                    <a:gd name="T1" fmla="*/ 0 h 229"/>
                    <a:gd name="T2" fmla="*/ 132 w 154"/>
                    <a:gd name="T3" fmla="*/ 26 h 229"/>
                    <a:gd name="T4" fmla="*/ 154 w 154"/>
                    <a:gd name="T5" fmla="*/ 155 h 229"/>
                    <a:gd name="T6" fmla="*/ 133 w 154"/>
                    <a:gd name="T7" fmla="*/ 216 h 229"/>
                    <a:gd name="T8" fmla="*/ 104 w 154"/>
                    <a:gd name="T9" fmla="*/ 229 h 229"/>
                    <a:gd name="T10" fmla="*/ 80 w 154"/>
                    <a:gd name="T11" fmla="*/ 174 h 229"/>
                    <a:gd name="T12" fmla="*/ 69 w 154"/>
                    <a:gd name="T13" fmla="*/ 161 h 229"/>
                    <a:gd name="T14" fmla="*/ 30 w 154"/>
                    <a:gd name="T15" fmla="*/ 179 h 229"/>
                    <a:gd name="T16" fmla="*/ 8 w 154"/>
                    <a:gd name="T17" fmla="*/ 200 h 229"/>
                    <a:gd name="T18" fmla="*/ 0 w 154"/>
                    <a:gd name="T19" fmla="*/ 103 h 229"/>
                    <a:gd name="T20" fmla="*/ 48 w 154"/>
                    <a:gd name="T21" fmla="*/ 131 h 229"/>
                    <a:gd name="T22" fmla="*/ 19 w 154"/>
                    <a:gd name="T23" fmla="*/ 55 h 229"/>
                    <a:gd name="T24" fmla="*/ 45 w 154"/>
                    <a:gd name="T25" fmla="*/ 0 h 229"/>
                    <a:gd name="T26" fmla="*/ 45 w 154"/>
                    <a:gd name="T27" fmla="*/ 0 h 22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54"/>
                    <a:gd name="T43" fmla="*/ 0 h 229"/>
                    <a:gd name="T44" fmla="*/ 154 w 154"/>
                    <a:gd name="T45" fmla="*/ 229 h 22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54" h="229">
                      <a:moveTo>
                        <a:pt x="45" y="0"/>
                      </a:moveTo>
                      <a:lnTo>
                        <a:pt x="132" y="26"/>
                      </a:lnTo>
                      <a:lnTo>
                        <a:pt x="154" y="155"/>
                      </a:lnTo>
                      <a:lnTo>
                        <a:pt x="133" y="216"/>
                      </a:lnTo>
                      <a:lnTo>
                        <a:pt x="104" y="229"/>
                      </a:lnTo>
                      <a:lnTo>
                        <a:pt x="80" y="174"/>
                      </a:lnTo>
                      <a:lnTo>
                        <a:pt x="69" y="161"/>
                      </a:lnTo>
                      <a:lnTo>
                        <a:pt x="30" y="179"/>
                      </a:lnTo>
                      <a:lnTo>
                        <a:pt x="8" y="200"/>
                      </a:lnTo>
                      <a:lnTo>
                        <a:pt x="0" y="103"/>
                      </a:lnTo>
                      <a:lnTo>
                        <a:pt x="48" y="131"/>
                      </a:lnTo>
                      <a:lnTo>
                        <a:pt x="19" y="55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1" name="Freeform 197"/>
                <p:cNvSpPr>
                  <a:spLocks/>
                </p:cNvSpPr>
                <p:nvPr/>
              </p:nvSpPr>
              <p:spPr bwMode="auto">
                <a:xfrm>
                  <a:off x="1795" y="3409"/>
                  <a:ext cx="74" cy="54"/>
                </a:xfrm>
                <a:custGeom>
                  <a:avLst/>
                  <a:gdLst>
                    <a:gd name="T0" fmla="*/ 48 w 74"/>
                    <a:gd name="T1" fmla="*/ 0 h 54"/>
                    <a:gd name="T2" fmla="*/ 0 w 74"/>
                    <a:gd name="T3" fmla="*/ 54 h 54"/>
                    <a:gd name="T4" fmla="*/ 31 w 74"/>
                    <a:gd name="T5" fmla="*/ 54 h 54"/>
                    <a:gd name="T6" fmla="*/ 74 w 74"/>
                    <a:gd name="T7" fmla="*/ 30 h 54"/>
                    <a:gd name="T8" fmla="*/ 48 w 74"/>
                    <a:gd name="T9" fmla="*/ 0 h 54"/>
                    <a:gd name="T10" fmla="*/ 48 w 74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54"/>
                    <a:gd name="T20" fmla="*/ 74 w 74"/>
                    <a:gd name="T21" fmla="*/ 54 h 5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54">
                      <a:moveTo>
                        <a:pt x="48" y="0"/>
                      </a:moveTo>
                      <a:lnTo>
                        <a:pt x="0" y="54"/>
                      </a:lnTo>
                      <a:lnTo>
                        <a:pt x="31" y="54"/>
                      </a:lnTo>
                      <a:lnTo>
                        <a:pt x="74" y="3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D4B06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2" name="Freeform 198"/>
                <p:cNvSpPr>
                  <a:spLocks/>
                </p:cNvSpPr>
                <p:nvPr/>
              </p:nvSpPr>
              <p:spPr bwMode="auto">
                <a:xfrm>
                  <a:off x="1752" y="3243"/>
                  <a:ext cx="124" cy="183"/>
                </a:xfrm>
                <a:custGeom>
                  <a:avLst/>
                  <a:gdLst>
                    <a:gd name="T0" fmla="*/ 96 w 124"/>
                    <a:gd name="T1" fmla="*/ 0 h 183"/>
                    <a:gd name="T2" fmla="*/ 67 w 124"/>
                    <a:gd name="T3" fmla="*/ 15 h 183"/>
                    <a:gd name="T4" fmla="*/ 0 w 124"/>
                    <a:gd name="T5" fmla="*/ 20 h 183"/>
                    <a:gd name="T6" fmla="*/ 0 w 124"/>
                    <a:gd name="T7" fmla="*/ 150 h 183"/>
                    <a:gd name="T8" fmla="*/ 33 w 124"/>
                    <a:gd name="T9" fmla="*/ 183 h 183"/>
                    <a:gd name="T10" fmla="*/ 54 w 124"/>
                    <a:gd name="T11" fmla="*/ 166 h 183"/>
                    <a:gd name="T12" fmla="*/ 54 w 124"/>
                    <a:gd name="T13" fmla="*/ 122 h 183"/>
                    <a:gd name="T14" fmla="*/ 120 w 124"/>
                    <a:gd name="T15" fmla="*/ 122 h 183"/>
                    <a:gd name="T16" fmla="*/ 124 w 124"/>
                    <a:gd name="T17" fmla="*/ 44 h 183"/>
                    <a:gd name="T18" fmla="*/ 96 w 124"/>
                    <a:gd name="T19" fmla="*/ 0 h 183"/>
                    <a:gd name="T20" fmla="*/ 96 w 124"/>
                    <a:gd name="T21" fmla="*/ 0 h 18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4"/>
                    <a:gd name="T34" fmla="*/ 0 h 183"/>
                    <a:gd name="T35" fmla="*/ 124 w 124"/>
                    <a:gd name="T36" fmla="*/ 183 h 18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4" h="183">
                      <a:moveTo>
                        <a:pt x="96" y="0"/>
                      </a:moveTo>
                      <a:lnTo>
                        <a:pt x="67" y="15"/>
                      </a:lnTo>
                      <a:lnTo>
                        <a:pt x="0" y="20"/>
                      </a:lnTo>
                      <a:lnTo>
                        <a:pt x="0" y="150"/>
                      </a:lnTo>
                      <a:lnTo>
                        <a:pt x="33" y="183"/>
                      </a:lnTo>
                      <a:lnTo>
                        <a:pt x="54" y="166"/>
                      </a:lnTo>
                      <a:lnTo>
                        <a:pt x="54" y="122"/>
                      </a:lnTo>
                      <a:lnTo>
                        <a:pt x="120" y="122"/>
                      </a:lnTo>
                      <a:lnTo>
                        <a:pt x="124" y="44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6600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3" name="Freeform 199"/>
                <p:cNvSpPr>
                  <a:spLocks/>
                </p:cNvSpPr>
                <p:nvPr/>
              </p:nvSpPr>
              <p:spPr bwMode="auto">
                <a:xfrm>
                  <a:off x="1863" y="2736"/>
                  <a:ext cx="72" cy="113"/>
                </a:xfrm>
                <a:custGeom>
                  <a:avLst/>
                  <a:gdLst>
                    <a:gd name="T0" fmla="*/ 48 w 72"/>
                    <a:gd name="T1" fmla="*/ 0 h 113"/>
                    <a:gd name="T2" fmla="*/ 72 w 72"/>
                    <a:gd name="T3" fmla="*/ 90 h 113"/>
                    <a:gd name="T4" fmla="*/ 50 w 72"/>
                    <a:gd name="T5" fmla="*/ 113 h 113"/>
                    <a:gd name="T6" fmla="*/ 22 w 72"/>
                    <a:gd name="T7" fmla="*/ 94 h 113"/>
                    <a:gd name="T8" fmla="*/ 0 w 72"/>
                    <a:gd name="T9" fmla="*/ 3 h 113"/>
                    <a:gd name="T10" fmla="*/ 48 w 72"/>
                    <a:gd name="T11" fmla="*/ 0 h 113"/>
                    <a:gd name="T12" fmla="*/ 48 w 72"/>
                    <a:gd name="T13" fmla="*/ 0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113"/>
                    <a:gd name="T23" fmla="*/ 72 w 72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113">
                      <a:moveTo>
                        <a:pt x="48" y="0"/>
                      </a:moveTo>
                      <a:lnTo>
                        <a:pt x="72" y="90"/>
                      </a:lnTo>
                      <a:lnTo>
                        <a:pt x="50" y="113"/>
                      </a:lnTo>
                      <a:lnTo>
                        <a:pt x="22" y="94"/>
                      </a:lnTo>
                      <a:lnTo>
                        <a:pt x="0" y="3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8CC2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4" name="Freeform 200"/>
                <p:cNvSpPr>
                  <a:spLocks/>
                </p:cNvSpPr>
                <p:nvPr/>
              </p:nvSpPr>
              <p:spPr bwMode="auto">
                <a:xfrm>
                  <a:off x="1932" y="2969"/>
                  <a:ext cx="162" cy="368"/>
                </a:xfrm>
                <a:custGeom>
                  <a:avLst/>
                  <a:gdLst>
                    <a:gd name="T0" fmla="*/ 90 w 162"/>
                    <a:gd name="T1" fmla="*/ 41 h 368"/>
                    <a:gd name="T2" fmla="*/ 57 w 162"/>
                    <a:gd name="T3" fmla="*/ 94 h 368"/>
                    <a:gd name="T4" fmla="*/ 75 w 162"/>
                    <a:gd name="T5" fmla="*/ 100 h 368"/>
                    <a:gd name="T6" fmla="*/ 120 w 162"/>
                    <a:gd name="T7" fmla="*/ 83 h 368"/>
                    <a:gd name="T8" fmla="*/ 142 w 162"/>
                    <a:gd name="T9" fmla="*/ 115 h 368"/>
                    <a:gd name="T10" fmla="*/ 90 w 162"/>
                    <a:gd name="T11" fmla="*/ 152 h 368"/>
                    <a:gd name="T12" fmla="*/ 77 w 162"/>
                    <a:gd name="T13" fmla="*/ 170 h 368"/>
                    <a:gd name="T14" fmla="*/ 162 w 162"/>
                    <a:gd name="T15" fmla="*/ 146 h 368"/>
                    <a:gd name="T16" fmla="*/ 149 w 162"/>
                    <a:gd name="T17" fmla="*/ 253 h 368"/>
                    <a:gd name="T18" fmla="*/ 142 w 162"/>
                    <a:gd name="T19" fmla="*/ 298 h 368"/>
                    <a:gd name="T20" fmla="*/ 123 w 162"/>
                    <a:gd name="T21" fmla="*/ 368 h 368"/>
                    <a:gd name="T22" fmla="*/ 74 w 162"/>
                    <a:gd name="T23" fmla="*/ 350 h 368"/>
                    <a:gd name="T24" fmla="*/ 31 w 162"/>
                    <a:gd name="T25" fmla="*/ 339 h 368"/>
                    <a:gd name="T26" fmla="*/ 27 w 162"/>
                    <a:gd name="T27" fmla="*/ 289 h 368"/>
                    <a:gd name="T28" fmla="*/ 49 w 162"/>
                    <a:gd name="T29" fmla="*/ 209 h 368"/>
                    <a:gd name="T30" fmla="*/ 27 w 162"/>
                    <a:gd name="T31" fmla="*/ 126 h 368"/>
                    <a:gd name="T32" fmla="*/ 24 w 162"/>
                    <a:gd name="T33" fmla="*/ 94 h 368"/>
                    <a:gd name="T34" fmla="*/ 0 w 162"/>
                    <a:gd name="T35" fmla="*/ 44 h 368"/>
                    <a:gd name="T36" fmla="*/ 44 w 162"/>
                    <a:gd name="T37" fmla="*/ 44 h 368"/>
                    <a:gd name="T38" fmla="*/ 75 w 162"/>
                    <a:gd name="T39" fmla="*/ 37 h 368"/>
                    <a:gd name="T40" fmla="*/ 114 w 162"/>
                    <a:gd name="T41" fmla="*/ 0 h 368"/>
                    <a:gd name="T42" fmla="*/ 90 w 162"/>
                    <a:gd name="T43" fmla="*/ 41 h 368"/>
                    <a:gd name="T44" fmla="*/ 90 w 162"/>
                    <a:gd name="T45" fmla="*/ 41 h 36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2"/>
                    <a:gd name="T70" fmla="*/ 0 h 368"/>
                    <a:gd name="T71" fmla="*/ 162 w 162"/>
                    <a:gd name="T72" fmla="*/ 368 h 36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2" h="368">
                      <a:moveTo>
                        <a:pt x="90" y="41"/>
                      </a:moveTo>
                      <a:lnTo>
                        <a:pt x="57" y="94"/>
                      </a:lnTo>
                      <a:lnTo>
                        <a:pt x="75" y="100"/>
                      </a:lnTo>
                      <a:lnTo>
                        <a:pt x="120" y="83"/>
                      </a:lnTo>
                      <a:lnTo>
                        <a:pt x="142" y="115"/>
                      </a:lnTo>
                      <a:lnTo>
                        <a:pt x="90" y="152"/>
                      </a:lnTo>
                      <a:lnTo>
                        <a:pt x="77" y="170"/>
                      </a:lnTo>
                      <a:lnTo>
                        <a:pt x="162" y="146"/>
                      </a:lnTo>
                      <a:lnTo>
                        <a:pt x="149" y="253"/>
                      </a:lnTo>
                      <a:lnTo>
                        <a:pt x="142" y="298"/>
                      </a:lnTo>
                      <a:lnTo>
                        <a:pt x="123" y="368"/>
                      </a:lnTo>
                      <a:lnTo>
                        <a:pt x="74" y="350"/>
                      </a:lnTo>
                      <a:lnTo>
                        <a:pt x="31" y="339"/>
                      </a:lnTo>
                      <a:lnTo>
                        <a:pt x="27" y="289"/>
                      </a:lnTo>
                      <a:lnTo>
                        <a:pt x="49" y="209"/>
                      </a:lnTo>
                      <a:lnTo>
                        <a:pt x="27" y="126"/>
                      </a:lnTo>
                      <a:lnTo>
                        <a:pt x="24" y="94"/>
                      </a:lnTo>
                      <a:lnTo>
                        <a:pt x="0" y="44"/>
                      </a:lnTo>
                      <a:lnTo>
                        <a:pt x="44" y="44"/>
                      </a:lnTo>
                      <a:lnTo>
                        <a:pt x="75" y="37"/>
                      </a:lnTo>
                      <a:lnTo>
                        <a:pt x="114" y="0"/>
                      </a:lnTo>
                      <a:lnTo>
                        <a:pt x="90" y="41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5" name="Freeform 201"/>
                <p:cNvSpPr>
                  <a:spLocks/>
                </p:cNvSpPr>
                <p:nvPr/>
              </p:nvSpPr>
              <p:spPr bwMode="auto">
                <a:xfrm>
                  <a:off x="1893" y="2971"/>
                  <a:ext cx="159" cy="379"/>
                </a:xfrm>
                <a:custGeom>
                  <a:avLst/>
                  <a:gdLst>
                    <a:gd name="T0" fmla="*/ 22 w 159"/>
                    <a:gd name="T1" fmla="*/ 13 h 379"/>
                    <a:gd name="T2" fmla="*/ 55 w 159"/>
                    <a:gd name="T3" fmla="*/ 35 h 379"/>
                    <a:gd name="T4" fmla="*/ 109 w 159"/>
                    <a:gd name="T5" fmla="*/ 31 h 379"/>
                    <a:gd name="T6" fmla="*/ 159 w 159"/>
                    <a:gd name="T7" fmla="*/ 0 h 379"/>
                    <a:gd name="T8" fmla="*/ 120 w 159"/>
                    <a:gd name="T9" fmla="*/ 81 h 379"/>
                    <a:gd name="T10" fmla="*/ 92 w 159"/>
                    <a:gd name="T11" fmla="*/ 85 h 379"/>
                    <a:gd name="T12" fmla="*/ 109 w 159"/>
                    <a:gd name="T13" fmla="*/ 55 h 379"/>
                    <a:gd name="T14" fmla="*/ 59 w 159"/>
                    <a:gd name="T15" fmla="*/ 55 h 379"/>
                    <a:gd name="T16" fmla="*/ 83 w 159"/>
                    <a:gd name="T17" fmla="*/ 135 h 379"/>
                    <a:gd name="T18" fmla="*/ 137 w 159"/>
                    <a:gd name="T19" fmla="*/ 124 h 379"/>
                    <a:gd name="T20" fmla="*/ 116 w 159"/>
                    <a:gd name="T21" fmla="*/ 181 h 379"/>
                    <a:gd name="T22" fmla="*/ 116 w 159"/>
                    <a:gd name="T23" fmla="*/ 218 h 379"/>
                    <a:gd name="T24" fmla="*/ 159 w 159"/>
                    <a:gd name="T25" fmla="*/ 185 h 379"/>
                    <a:gd name="T26" fmla="*/ 151 w 159"/>
                    <a:gd name="T27" fmla="*/ 213 h 379"/>
                    <a:gd name="T28" fmla="*/ 137 w 159"/>
                    <a:gd name="T29" fmla="*/ 246 h 379"/>
                    <a:gd name="T30" fmla="*/ 137 w 159"/>
                    <a:gd name="T31" fmla="*/ 288 h 379"/>
                    <a:gd name="T32" fmla="*/ 85 w 159"/>
                    <a:gd name="T33" fmla="*/ 296 h 379"/>
                    <a:gd name="T34" fmla="*/ 96 w 159"/>
                    <a:gd name="T35" fmla="*/ 329 h 379"/>
                    <a:gd name="T36" fmla="*/ 153 w 159"/>
                    <a:gd name="T37" fmla="*/ 337 h 379"/>
                    <a:gd name="T38" fmla="*/ 159 w 159"/>
                    <a:gd name="T39" fmla="*/ 379 h 379"/>
                    <a:gd name="T40" fmla="*/ 109 w 159"/>
                    <a:gd name="T41" fmla="*/ 379 h 379"/>
                    <a:gd name="T42" fmla="*/ 107 w 159"/>
                    <a:gd name="T43" fmla="*/ 357 h 379"/>
                    <a:gd name="T44" fmla="*/ 14 w 159"/>
                    <a:gd name="T45" fmla="*/ 320 h 379"/>
                    <a:gd name="T46" fmla="*/ 0 w 159"/>
                    <a:gd name="T47" fmla="*/ 268 h 379"/>
                    <a:gd name="T48" fmla="*/ 0 w 159"/>
                    <a:gd name="T49" fmla="*/ 100 h 379"/>
                    <a:gd name="T50" fmla="*/ 22 w 159"/>
                    <a:gd name="T51" fmla="*/ 13 h 379"/>
                    <a:gd name="T52" fmla="*/ 22 w 159"/>
                    <a:gd name="T53" fmla="*/ 13 h 379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59"/>
                    <a:gd name="T82" fmla="*/ 0 h 379"/>
                    <a:gd name="T83" fmla="*/ 159 w 159"/>
                    <a:gd name="T84" fmla="*/ 379 h 379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59" h="379">
                      <a:moveTo>
                        <a:pt x="22" y="13"/>
                      </a:moveTo>
                      <a:lnTo>
                        <a:pt x="55" y="35"/>
                      </a:lnTo>
                      <a:lnTo>
                        <a:pt x="109" y="31"/>
                      </a:lnTo>
                      <a:lnTo>
                        <a:pt x="159" y="0"/>
                      </a:lnTo>
                      <a:lnTo>
                        <a:pt x="120" y="81"/>
                      </a:lnTo>
                      <a:lnTo>
                        <a:pt x="92" y="85"/>
                      </a:lnTo>
                      <a:lnTo>
                        <a:pt x="109" y="55"/>
                      </a:lnTo>
                      <a:lnTo>
                        <a:pt x="59" y="55"/>
                      </a:lnTo>
                      <a:lnTo>
                        <a:pt x="83" y="135"/>
                      </a:lnTo>
                      <a:lnTo>
                        <a:pt x="137" y="124"/>
                      </a:lnTo>
                      <a:lnTo>
                        <a:pt x="116" y="181"/>
                      </a:lnTo>
                      <a:lnTo>
                        <a:pt x="116" y="218"/>
                      </a:lnTo>
                      <a:lnTo>
                        <a:pt x="159" y="185"/>
                      </a:lnTo>
                      <a:lnTo>
                        <a:pt x="151" y="213"/>
                      </a:lnTo>
                      <a:lnTo>
                        <a:pt x="137" y="246"/>
                      </a:lnTo>
                      <a:lnTo>
                        <a:pt x="137" y="288"/>
                      </a:lnTo>
                      <a:lnTo>
                        <a:pt x="85" y="296"/>
                      </a:lnTo>
                      <a:lnTo>
                        <a:pt x="96" y="329"/>
                      </a:lnTo>
                      <a:lnTo>
                        <a:pt x="153" y="337"/>
                      </a:lnTo>
                      <a:lnTo>
                        <a:pt x="159" y="379"/>
                      </a:lnTo>
                      <a:lnTo>
                        <a:pt x="109" y="379"/>
                      </a:lnTo>
                      <a:lnTo>
                        <a:pt x="107" y="357"/>
                      </a:lnTo>
                      <a:lnTo>
                        <a:pt x="14" y="320"/>
                      </a:lnTo>
                      <a:lnTo>
                        <a:pt x="0" y="268"/>
                      </a:lnTo>
                      <a:lnTo>
                        <a:pt x="0" y="100"/>
                      </a:lnTo>
                      <a:lnTo>
                        <a:pt x="22" y="13"/>
                      </a:lnTo>
                      <a:close/>
                    </a:path>
                  </a:pathLst>
                </a:custGeom>
                <a:solidFill>
                  <a:srgbClr val="9E856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6" name="Freeform 202"/>
                <p:cNvSpPr>
                  <a:spLocks/>
                </p:cNvSpPr>
                <p:nvPr/>
              </p:nvSpPr>
              <p:spPr bwMode="auto">
                <a:xfrm>
                  <a:off x="1915" y="3121"/>
                  <a:ext cx="74" cy="92"/>
                </a:xfrm>
                <a:custGeom>
                  <a:avLst/>
                  <a:gdLst>
                    <a:gd name="T0" fmla="*/ 24 w 74"/>
                    <a:gd name="T1" fmla="*/ 0 h 92"/>
                    <a:gd name="T2" fmla="*/ 74 w 74"/>
                    <a:gd name="T3" fmla="*/ 42 h 92"/>
                    <a:gd name="T4" fmla="*/ 74 w 74"/>
                    <a:gd name="T5" fmla="*/ 92 h 92"/>
                    <a:gd name="T6" fmla="*/ 0 w 74"/>
                    <a:gd name="T7" fmla="*/ 35 h 92"/>
                    <a:gd name="T8" fmla="*/ 24 w 74"/>
                    <a:gd name="T9" fmla="*/ 0 h 92"/>
                    <a:gd name="T10" fmla="*/ 24 w 74"/>
                    <a:gd name="T11" fmla="*/ 0 h 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92"/>
                    <a:gd name="T20" fmla="*/ 74 w 74"/>
                    <a:gd name="T21" fmla="*/ 92 h 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92">
                      <a:moveTo>
                        <a:pt x="24" y="0"/>
                      </a:moveTo>
                      <a:lnTo>
                        <a:pt x="74" y="42"/>
                      </a:lnTo>
                      <a:lnTo>
                        <a:pt x="74" y="92"/>
                      </a:lnTo>
                      <a:lnTo>
                        <a:pt x="0" y="3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BDC9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7" name="Freeform 203"/>
                <p:cNvSpPr>
                  <a:spLocks/>
                </p:cNvSpPr>
                <p:nvPr/>
              </p:nvSpPr>
              <p:spPr bwMode="auto">
                <a:xfrm>
                  <a:off x="1898" y="3258"/>
                  <a:ext cx="85" cy="64"/>
                </a:xfrm>
                <a:custGeom>
                  <a:avLst/>
                  <a:gdLst>
                    <a:gd name="T0" fmla="*/ 8 w 85"/>
                    <a:gd name="T1" fmla="*/ 0 h 64"/>
                    <a:gd name="T2" fmla="*/ 71 w 85"/>
                    <a:gd name="T3" fmla="*/ 11 h 64"/>
                    <a:gd name="T4" fmla="*/ 85 w 85"/>
                    <a:gd name="T5" fmla="*/ 64 h 64"/>
                    <a:gd name="T6" fmla="*/ 0 w 85"/>
                    <a:gd name="T7" fmla="*/ 35 h 64"/>
                    <a:gd name="T8" fmla="*/ 8 w 85"/>
                    <a:gd name="T9" fmla="*/ 0 h 64"/>
                    <a:gd name="T10" fmla="*/ 8 w 85"/>
                    <a:gd name="T11" fmla="*/ 0 h 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64"/>
                    <a:gd name="T20" fmla="*/ 85 w 85"/>
                    <a:gd name="T21" fmla="*/ 64 h 6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64">
                      <a:moveTo>
                        <a:pt x="8" y="0"/>
                      </a:moveTo>
                      <a:lnTo>
                        <a:pt x="71" y="11"/>
                      </a:lnTo>
                      <a:lnTo>
                        <a:pt x="85" y="64"/>
                      </a:lnTo>
                      <a:lnTo>
                        <a:pt x="0" y="3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8" name="Freeform 204"/>
                <p:cNvSpPr>
                  <a:spLocks/>
                </p:cNvSpPr>
                <p:nvPr/>
              </p:nvSpPr>
              <p:spPr bwMode="auto">
                <a:xfrm>
                  <a:off x="1883" y="3289"/>
                  <a:ext cx="123" cy="81"/>
                </a:xfrm>
                <a:custGeom>
                  <a:avLst/>
                  <a:gdLst>
                    <a:gd name="T0" fmla="*/ 15 w 123"/>
                    <a:gd name="T1" fmla="*/ 0 h 81"/>
                    <a:gd name="T2" fmla="*/ 117 w 123"/>
                    <a:gd name="T3" fmla="*/ 33 h 81"/>
                    <a:gd name="T4" fmla="*/ 123 w 123"/>
                    <a:gd name="T5" fmla="*/ 67 h 81"/>
                    <a:gd name="T6" fmla="*/ 80 w 123"/>
                    <a:gd name="T7" fmla="*/ 74 h 81"/>
                    <a:gd name="T8" fmla="*/ 63 w 123"/>
                    <a:gd name="T9" fmla="*/ 41 h 81"/>
                    <a:gd name="T10" fmla="*/ 47 w 123"/>
                    <a:gd name="T11" fmla="*/ 46 h 81"/>
                    <a:gd name="T12" fmla="*/ 32 w 123"/>
                    <a:gd name="T13" fmla="*/ 81 h 81"/>
                    <a:gd name="T14" fmla="*/ 0 w 123"/>
                    <a:gd name="T15" fmla="*/ 46 h 81"/>
                    <a:gd name="T16" fmla="*/ 15 w 123"/>
                    <a:gd name="T17" fmla="*/ 0 h 81"/>
                    <a:gd name="T18" fmla="*/ 15 w 123"/>
                    <a:gd name="T19" fmla="*/ 0 h 8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3"/>
                    <a:gd name="T31" fmla="*/ 0 h 81"/>
                    <a:gd name="T32" fmla="*/ 123 w 123"/>
                    <a:gd name="T33" fmla="*/ 81 h 8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3" h="81">
                      <a:moveTo>
                        <a:pt x="15" y="0"/>
                      </a:moveTo>
                      <a:lnTo>
                        <a:pt x="117" y="33"/>
                      </a:lnTo>
                      <a:lnTo>
                        <a:pt x="123" y="67"/>
                      </a:lnTo>
                      <a:lnTo>
                        <a:pt x="80" y="74"/>
                      </a:lnTo>
                      <a:lnTo>
                        <a:pt x="63" y="41"/>
                      </a:lnTo>
                      <a:lnTo>
                        <a:pt x="47" y="46"/>
                      </a:lnTo>
                      <a:lnTo>
                        <a:pt x="32" y="81"/>
                      </a:lnTo>
                      <a:lnTo>
                        <a:pt x="0" y="46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6B59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59" name="Freeform 205"/>
                <p:cNvSpPr>
                  <a:spLocks/>
                </p:cNvSpPr>
                <p:nvPr/>
              </p:nvSpPr>
              <p:spPr bwMode="auto">
                <a:xfrm>
                  <a:off x="1909" y="3206"/>
                  <a:ext cx="67" cy="52"/>
                </a:xfrm>
                <a:custGeom>
                  <a:avLst/>
                  <a:gdLst>
                    <a:gd name="T0" fmla="*/ 0 w 67"/>
                    <a:gd name="T1" fmla="*/ 9 h 52"/>
                    <a:gd name="T2" fmla="*/ 47 w 67"/>
                    <a:gd name="T3" fmla="*/ 0 h 52"/>
                    <a:gd name="T4" fmla="*/ 67 w 67"/>
                    <a:gd name="T5" fmla="*/ 52 h 52"/>
                    <a:gd name="T6" fmla="*/ 23 w 67"/>
                    <a:gd name="T7" fmla="*/ 39 h 52"/>
                    <a:gd name="T8" fmla="*/ 0 w 67"/>
                    <a:gd name="T9" fmla="*/ 9 h 52"/>
                    <a:gd name="T10" fmla="*/ 0 w 67"/>
                    <a:gd name="T11" fmla="*/ 9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7"/>
                    <a:gd name="T19" fmla="*/ 0 h 52"/>
                    <a:gd name="T20" fmla="*/ 67 w 67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7" h="52">
                      <a:moveTo>
                        <a:pt x="0" y="9"/>
                      </a:moveTo>
                      <a:lnTo>
                        <a:pt x="47" y="0"/>
                      </a:lnTo>
                      <a:lnTo>
                        <a:pt x="67" y="52"/>
                      </a:lnTo>
                      <a:lnTo>
                        <a:pt x="23" y="3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0" name="Freeform 206"/>
                <p:cNvSpPr>
                  <a:spLocks/>
                </p:cNvSpPr>
                <p:nvPr/>
              </p:nvSpPr>
              <p:spPr bwMode="auto">
                <a:xfrm>
                  <a:off x="2052" y="3200"/>
                  <a:ext cx="68" cy="169"/>
                </a:xfrm>
                <a:custGeom>
                  <a:avLst/>
                  <a:gdLst>
                    <a:gd name="T0" fmla="*/ 15 w 68"/>
                    <a:gd name="T1" fmla="*/ 9 h 169"/>
                    <a:gd name="T2" fmla="*/ 0 w 68"/>
                    <a:gd name="T3" fmla="*/ 91 h 169"/>
                    <a:gd name="T4" fmla="*/ 0 w 68"/>
                    <a:gd name="T5" fmla="*/ 159 h 169"/>
                    <a:gd name="T6" fmla="*/ 39 w 68"/>
                    <a:gd name="T7" fmla="*/ 169 h 169"/>
                    <a:gd name="T8" fmla="*/ 48 w 68"/>
                    <a:gd name="T9" fmla="*/ 106 h 169"/>
                    <a:gd name="T10" fmla="*/ 68 w 68"/>
                    <a:gd name="T11" fmla="*/ 24 h 169"/>
                    <a:gd name="T12" fmla="*/ 63 w 68"/>
                    <a:gd name="T13" fmla="*/ 0 h 169"/>
                    <a:gd name="T14" fmla="*/ 15 w 68"/>
                    <a:gd name="T15" fmla="*/ 9 h 169"/>
                    <a:gd name="T16" fmla="*/ 15 w 68"/>
                    <a:gd name="T17" fmla="*/ 9 h 1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8"/>
                    <a:gd name="T28" fmla="*/ 0 h 169"/>
                    <a:gd name="T29" fmla="*/ 68 w 68"/>
                    <a:gd name="T30" fmla="*/ 169 h 16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8" h="169">
                      <a:moveTo>
                        <a:pt x="15" y="9"/>
                      </a:moveTo>
                      <a:lnTo>
                        <a:pt x="0" y="91"/>
                      </a:lnTo>
                      <a:lnTo>
                        <a:pt x="0" y="159"/>
                      </a:lnTo>
                      <a:lnTo>
                        <a:pt x="39" y="169"/>
                      </a:lnTo>
                      <a:lnTo>
                        <a:pt x="48" y="106"/>
                      </a:lnTo>
                      <a:lnTo>
                        <a:pt x="68" y="24"/>
                      </a:lnTo>
                      <a:lnTo>
                        <a:pt x="63" y="0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1" name="Freeform 207"/>
                <p:cNvSpPr>
                  <a:spLocks/>
                </p:cNvSpPr>
                <p:nvPr/>
              </p:nvSpPr>
              <p:spPr bwMode="auto">
                <a:xfrm>
                  <a:off x="2068" y="3148"/>
                  <a:ext cx="63" cy="104"/>
                </a:xfrm>
                <a:custGeom>
                  <a:avLst/>
                  <a:gdLst>
                    <a:gd name="T0" fmla="*/ 63 w 63"/>
                    <a:gd name="T1" fmla="*/ 37 h 104"/>
                    <a:gd name="T2" fmla="*/ 54 w 63"/>
                    <a:gd name="T3" fmla="*/ 82 h 104"/>
                    <a:gd name="T4" fmla="*/ 0 w 63"/>
                    <a:gd name="T5" fmla="*/ 104 h 104"/>
                    <a:gd name="T6" fmla="*/ 0 w 63"/>
                    <a:gd name="T7" fmla="*/ 50 h 104"/>
                    <a:gd name="T8" fmla="*/ 0 w 63"/>
                    <a:gd name="T9" fmla="*/ 0 h 104"/>
                    <a:gd name="T10" fmla="*/ 60 w 63"/>
                    <a:gd name="T11" fmla="*/ 13 h 104"/>
                    <a:gd name="T12" fmla="*/ 63 w 63"/>
                    <a:gd name="T13" fmla="*/ 37 h 104"/>
                    <a:gd name="T14" fmla="*/ 63 w 63"/>
                    <a:gd name="T15" fmla="*/ 37 h 1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3"/>
                    <a:gd name="T25" fmla="*/ 0 h 104"/>
                    <a:gd name="T26" fmla="*/ 63 w 63"/>
                    <a:gd name="T27" fmla="*/ 104 h 1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3" h="104">
                      <a:moveTo>
                        <a:pt x="63" y="37"/>
                      </a:moveTo>
                      <a:lnTo>
                        <a:pt x="54" y="82"/>
                      </a:lnTo>
                      <a:lnTo>
                        <a:pt x="0" y="104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60" y="13"/>
                      </a:lnTo>
                      <a:lnTo>
                        <a:pt x="63" y="37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2" name="Freeform 208"/>
                <p:cNvSpPr>
                  <a:spLocks/>
                </p:cNvSpPr>
                <p:nvPr/>
              </p:nvSpPr>
              <p:spPr bwMode="auto">
                <a:xfrm>
                  <a:off x="2070" y="3069"/>
                  <a:ext cx="121" cy="153"/>
                </a:xfrm>
                <a:custGeom>
                  <a:avLst/>
                  <a:gdLst>
                    <a:gd name="T0" fmla="*/ 54 w 121"/>
                    <a:gd name="T1" fmla="*/ 122 h 153"/>
                    <a:gd name="T2" fmla="*/ 32 w 121"/>
                    <a:gd name="T3" fmla="*/ 116 h 153"/>
                    <a:gd name="T4" fmla="*/ 0 w 121"/>
                    <a:gd name="T5" fmla="*/ 131 h 153"/>
                    <a:gd name="T6" fmla="*/ 4 w 121"/>
                    <a:gd name="T7" fmla="*/ 90 h 153"/>
                    <a:gd name="T8" fmla="*/ 11 w 121"/>
                    <a:gd name="T9" fmla="*/ 0 h 153"/>
                    <a:gd name="T10" fmla="*/ 69 w 121"/>
                    <a:gd name="T11" fmla="*/ 7 h 153"/>
                    <a:gd name="T12" fmla="*/ 61 w 121"/>
                    <a:gd name="T13" fmla="*/ 59 h 153"/>
                    <a:gd name="T14" fmla="*/ 61 w 121"/>
                    <a:gd name="T15" fmla="*/ 90 h 153"/>
                    <a:gd name="T16" fmla="*/ 98 w 121"/>
                    <a:gd name="T17" fmla="*/ 128 h 153"/>
                    <a:gd name="T18" fmla="*/ 121 w 121"/>
                    <a:gd name="T19" fmla="*/ 153 h 153"/>
                    <a:gd name="T20" fmla="*/ 106 w 121"/>
                    <a:gd name="T21" fmla="*/ 148 h 153"/>
                    <a:gd name="T22" fmla="*/ 54 w 121"/>
                    <a:gd name="T23" fmla="*/ 122 h 153"/>
                    <a:gd name="T24" fmla="*/ 54 w 121"/>
                    <a:gd name="T25" fmla="*/ 122 h 15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1"/>
                    <a:gd name="T40" fmla="*/ 0 h 153"/>
                    <a:gd name="T41" fmla="*/ 121 w 121"/>
                    <a:gd name="T42" fmla="*/ 153 h 15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1" h="153">
                      <a:moveTo>
                        <a:pt x="54" y="122"/>
                      </a:moveTo>
                      <a:lnTo>
                        <a:pt x="32" y="116"/>
                      </a:lnTo>
                      <a:lnTo>
                        <a:pt x="0" y="131"/>
                      </a:lnTo>
                      <a:lnTo>
                        <a:pt x="4" y="90"/>
                      </a:lnTo>
                      <a:lnTo>
                        <a:pt x="11" y="0"/>
                      </a:lnTo>
                      <a:lnTo>
                        <a:pt x="69" y="7"/>
                      </a:lnTo>
                      <a:lnTo>
                        <a:pt x="61" y="59"/>
                      </a:lnTo>
                      <a:lnTo>
                        <a:pt x="61" y="90"/>
                      </a:lnTo>
                      <a:lnTo>
                        <a:pt x="98" y="128"/>
                      </a:lnTo>
                      <a:lnTo>
                        <a:pt x="121" y="153"/>
                      </a:lnTo>
                      <a:lnTo>
                        <a:pt x="106" y="148"/>
                      </a:lnTo>
                      <a:lnTo>
                        <a:pt x="54" y="122"/>
                      </a:lnTo>
                      <a:close/>
                    </a:path>
                  </a:pathLst>
                </a:custGeom>
                <a:solidFill>
                  <a:srgbClr val="A69C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3" name="Freeform 209"/>
                <p:cNvSpPr>
                  <a:spLocks/>
                </p:cNvSpPr>
                <p:nvPr/>
              </p:nvSpPr>
              <p:spPr bwMode="auto">
                <a:xfrm>
                  <a:off x="2131" y="2861"/>
                  <a:ext cx="85" cy="87"/>
                </a:xfrm>
                <a:custGeom>
                  <a:avLst/>
                  <a:gdLst>
                    <a:gd name="T0" fmla="*/ 65 w 85"/>
                    <a:gd name="T1" fmla="*/ 43 h 87"/>
                    <a:gd name="T2" fmla="*/ 37 w 85"/>
                    <a:gd name="T3" fmla="*/ 87 h 87"/>
                    <a:gd name="T4" fmla="*/ 0 w 85"/>
                    <a:gd name="T5" fmla="*/ 73 h 87"/>
                    <a:gd name="T6" fmla="*/ 21 w 85"/>
                    <a:gd name="T7" fmla="*/ 0 h 87"/>
                    <a:gd name="T8" fmla="*/ 85 w 85"/>
                    <a:gd name="T9" fmla="*/ 2 h 87"/>
                    <a:gd name="T10" fmla="*/ 65 w 85"/>
                    <a:gd name="T11" fmla="*/ 43 h 87"/>
                    <a:gd name="T12" fmla="*/ 65 w 85"/>
                    <a:gd name="T13" fmla="*/ 43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"/>
                    <a:gd name="T22" fmla="*/ 0 h 87"/>
                    <a:gd name="T23" fmla="*/ 85 w 85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" h="87">
                      <a:moveTo>
                        <a:pt x="65" y="43"/>
                      </a:moveTo>
                      <a:lnTo>
                        <a:pt x="37" y="87"/>
                      </a:lnTo>
                      <a:lnTo>
                        <a:pt x="0" y="73"/>
                      </a:lnTo>
                      <a:lnTo>
                        <a:pt x="21" y="0"/>
                      </a:lnTo>
                      <a:lnTo>
                        <a:pt x="85" y="2"/>
                      </a:lnTo>
                      <a:lnTo>
                        <a:pt x="65" y="43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4" name="Freeform 210"/>
                <p:cNvSpPr>
                  <a:spLocks/>
                </p:cNvSpPr>
                <p:nvPr/>
              </p:nvSpPr>
              <p:spPr bwMode="auto">
                <a:xfrm>
                  <a:off x="2039" y="2887"/>
                  <a:ext cx="139" cy="365"/>
                </a:xfrm>
                <a:custGeom>
                  <a:avLst/>
                  <a:gdLst>
                    <a:gd name="T0" fmla="*/ 139 w 139"/>
                    <a:gd name="T1" fmla="*/ 54 h 365"/>
                    <a:gd name="T2" fmla="*/ 103 w 139"/>
                    <a:gd name="T3" fmla="*/ 174 h 365"/>
                    <a:gd name="T4" fmla="*/ 100 w 139"/>
                    <a:gd name="T5" fmla="*/ 245 h 365"/>
                    <a:gd name="T6" fmla="*/ 92 w 139"/>
                    <a:gd name="T7" fmla="*/ 291 h 365"/>
                    <a:gd name="T8" fmla="*/ 83 w 139"/>
                    <a:gd name="T9" fmla="*/ 265 h 365"/>
                    <a:gd name="T10" fmla="*/ 83 w 139"/>
                    <a:gd name="T11" fmla="*/ 219 h 365"/>
                    <a:gd name="T12" fmla="*/ 53 w 139"/>
                    <a:gd name="T13" fmla="*/ 211 h 365"/>
                    <a:gd name="T14" fmla="*/ 53 w 139"/>
                    <a:gd name="T15" fmla="*/ 261 h 365"/>
                    <a:gd name="T16" fmla="*/ 39 w 139"/>
                    <a:gd name="T17" fmla="*/ 298 h 365"/>
                    <a:gd name="T18" fmla="*/ 39 w 139"/>
                    <a:gd name="T19" fmla="*/ 348 h 365"/>
                    <a:gd name="T20" fmla="*/ 28 w 139"/>
                    <a:gd name="T21" fmla="*/ 365 h 365"/>
                    <a:gd name="T22" fmla="*/ 24 w 139"/>
                    <a:gd name="T23" fmla="*/ 272 h 365"/>
                    <a:gd name="T24" fmla="*/ 28 w 139"/>
                    <a:gd name="T25" fmla="*/ 163 h 365"/>
                    <a:gd name="T26" fmla="*/ 0 w 139"/>
                    <a:gd name="T27" fmla="*/ 95 h 365"/>
                    <a:gd name="T28" fmla="*/ 5 w 139"/>
                    <a:gd name="T29" fmla="*/ 58 h 365"/>
                    <a:gd name="T30" fmla="*/ 35 w 139"/>
                    <a:gd name="T31" fmla="*/ 50 h 365"/>
                    <a:gd name="T32" fmla="*/ 76 w 139"/>
                    <a:gd name="T33" fmla="*/ 0 h 365"/>
                    <a:gd name="T34" fmla="*/ 109 w 139"/>
                    <a:gd name="T35" fmla="*/ 6 h 365"/>
                    <a:gd name="T36" fmla="*/ 139 w 139"/>
                    <a:gd name="T37" fmla="*/ 54 h 365"/>
                    <a:gd name="T38" fmla="*/ 139 w 139"/>
                    <a:gd name="T39" fmla="*/ 54 h 36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39"/>
                    <a:gd name="T61" fmla="*/ 0 h 365"/>
                    <a:gd name="T62" fmla="*/ 139 w 139"/>
                    <a:gd name="T63" fmla="*/ 365 h 36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39" h="365">
                      <a:moveTo>
                        <a:pt x="139" y="54"/>
                      </a:moveTo>
                      <a:lnTo>
                        <a:pt x="103" y="174"/>
                      </a:lnTo>
                      <a:lnTo>
                        <a:pt x="100" y="245"/>
                      </a:lnTo>
                      <a:lnTo>
                        <a:pt x="92" y="291"/>
                      </a:lnTo>
                      <a:lnTo>
                        <a:pt x="83" y="265"/>
                      </a:lnTo>
                      <a:lnTo>
                        <a:pt x="83" y="219"/>
                      </a:lnTo>
                      <a:lnTo>
                        <a:pt x="53" y="211"/>
                      </a:lnTo>
                      <a:lnTo>
                        <a:pt x="53" y="261"/>
                      </a:lnTo>
                      <a:lnTo>
                        <a:pt x="39" y="298"/>
                      </a:lnTo>
                      <a:lnTo>
                        <a:pt x="39" y="348"/>
                      </a:lnTo>
                      <a:lnTo>
                        <a:pt x="28" y="365"/>
                      </a:lnTo>
                      <a:lnTo>
                        <a:pt x="24" y="272"/>
                      </a:lnTo>
                      <a:lnTo>
                        <a:pt x="28" y="163"/>
                      </a:lnTo>
                      <a:lnTo>
                        <a:pt x="0" y="95"/>
                      </a:lnTo>
                      <a:lnTo>
                        <a:pt x="5" y="58"/>
                      </a:lnTo>
                      <a:lnTo>
                        <a:pt x="35" y="50"/>
                      </a:lnTo>
                      <a:lnTo>
                        <a:pt x="76" y="0"/>
                      </a:lnTo>
                      <a:lnTo>
                        <a:pt x="109" y="6"/>
                      </a:lnTo>
                      <a:lnTo>
                        <a:pt x="139" y="54"/>
                      </a:lnTo>
                      <a:close/>
                    </a:path>
                  </a:pathLst>
                </a:custGeom>
                <a:solidFill>
                  <a:srgbClr val="693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5" name="Freeform 211"/>
                <p:cNvSpPr>
                  <a:spLocks/>
                </p:cNvSpPr>
                <p:nvPr/>
              </p:nvSpPr>
              <p:spPr bwMode="auto">
                <a:xfrm>
                  <a:off x="1748" y="3039"/>
                  <a:ext cx="121" cy="200"/>
                </a:xfrm>
                <a:custGeom>
                  <a:avLst/>
                  <a:gdLst>
                    <a:gd name="T0" fmla="*/ 121 w 121"/>
                    <a:gd name="T1" fmla="*/ 46 h 200"/>
                    <a:gd name="T2" fmla="*/ 87 w 121"/>
                    <a:gd name="T3" fmla="*/ 85 h 200"/>
                    <a:gd name="T4" fmla="*/ 87 w 121"/>
                    <a:gd name="T5" fmla="*/ 154 h 200"/>
                    <a:gd name="T6" fmla="*/ 50 w 121"/>
                    <a:gd name="T7" fmla="*/ 176 h 200"/>
                    <a:gd name="T8" fmla="*/ 0 w 121"/>
                    <a:gd name="T9" fmla="*/ 200 h 200"/>
                    <a:gd name="T10" fmla="*/ 0 w 121"/>
                    <a:gd name="T11" fmla="*/ 78 h 200"/>
                    <a:gd name="T12" fmla="*/ 8 w 121"/>
                    <a:gd name="T13" fmla="*/ 0 h 200"/>
                    <a:gd name="T14" fmla="*/ 47 w 121"/>
                    <a:gd name="T15" fmla="*/ 8 h 200"/>
                    <a:gd name="T16" fmla="*/ 54 w 121"/>
                    <a:gd name="T17" fmla="*/ 24 h 200"/>
                    <a:gd name="T18" fmla="*/ 91 w 121"/>
                    <a:gd name="T19" fmla="*/ 30 h 200"/>
                    <a:gd name="T20" fmla="*/ 121 w 121"/>
                    <a:gd name="T21" fmla="*/ 46 h 200"/>
                    <a:gd name="T22" fmla="*/ 121 w 121"/>
                    <a:gd name="T23" fmla="*/ 46 h 2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21"/>
                    <a:gd name="T37" fmla="*/ 0 h 200"/>
                    <a:gd name="T38" fmla="*/ 121 w 121"/>
                    <a:gd name="T39" fmla="*/ 200 h 2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21" h="200">
                      <a:moveTo>
                        <a:pt x="121" y="46"/>
                      </a:moveTo>
                      <a:lnTo>
                        <a:pt x="87" y="85"/>
                      </a:lnTo>
                      <a:lnTo>
                        <a:pt x="87" y="154"/>
                      </a:lnTo>
                      <a:lnTo>
                        <a:pt x="50" y="176"/>
                      </a:lnTo>
                      <a:lnTo>
                        <a:pt x="0" y="200"/>
                      </a:lnTo>
                      <a:lnTo>
                        <a:pt x="0" y="78"/>
                      </a:lnTo>
                      <a:lnTo>
                        <a:pt x="8" y="0"/>
                      </a:lnTo>
                      <a:lnTo>
                        <a:pt x="47" y="8"/>
                      </a:lnTo>
                      <a:lnTo>
                        <a:pt x="54" y="24"/>
                      </a:lnTo>
                      <a:lnTo>
                        <a:pt x="91" y="30"/>
                      </a:lnTo>
                      <a:lnTo>
                        <a:pt x="121" y="46"/>
                      </a:lnTo>
                      <a:close/>
                    </a:path>
                  </a:pathLst>
                </a:custGeom>
                <a:solidFill>
                  <a:srgbClr val="693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6" name="Freeform 212"/>
                <p:cNvSpPr>
                  <a:spLocks/>
                </p:cNvSpPr>
                <p:nvPr/>
              </p:nvSpPr>
              <p:spPr bwMode="auto">
                <a:xfrm>
                  <a:off x="1739" y="2769"/>
                  <a:ext cx="159" cy="283"/>
                </a:xfrm>
                <a:custGeom>
                  <a:avLst/>
                  <a:gdLst>
                    <a:gd name="T0" fmla="*/ 52 w 159"/>
                    <a:gd name="T1" fmla="*/ 0 h 283"/>
                    <a:gd name="T2" fmla="*/ 115 w 159"/>
                    <a:gd name="T3" fmla="*/ 17 h 283"/>
                    <a:gd name="T4" fmla="*/ 156 w 159"/>
                    <a:gd name="T5" fmla="*/ 70 h 283"/>
                    <a:gd name="T6" fmla="*/ 159 w 159"/>
                    <a:gd name="T7" fmla="*/ 172 h 283"/>
                    <a:gd name="T8" fmla="*/ 115 w 159"/>
                    <a:gd name="T9" fmla="*/ 283 h 283"/>
                    <a:gd name="T10" fmla="*/ 52 w 159"/>
                    <a:gd name="T11" fmla="*/ 283 h 283"/>
                    <a:gd name="T12" fmla="*/ 0 w 159"/>
                    <a:gd name="T13" fmla="*/ 261 h 283"/>
                    <a:gd name="T14" fmla="*/ 0 w 159"/>
                    <a:gd name="T15" fmla="*/ 70 h 283"/>
                    <a:gd name="T16" fmla="*/ 8 w 159"/>
                    <a:gd name="T17" fmla="*/ 7 h 283"/>
                    <a:gd name="T18" fmla="*/ 52 w 159"/>
                    <a:gd name="T19" fmla="*/ 0 h 283"/>
                    <a:gd name="T20" fmla="*/ 52 w 159"/>
                    <a:gd name="T21" fmla="*/ 0 h 28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9"/>
                    <a:gd name="T34" fmla="*/ 0 h 283"/>
                    <a:gd name="T35" fmla="*/ 159 w 159"/>
                    <a:gd name="T36" fmla="*/ 283 h 28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9" h="283">
                      <a:moveTo>
                        <a:pt x="52" y="0"/>
                      </a:moveTo>
                      <a:lnTo>
                        <a:pt x="115" y="17"/>
                      </a:lnTo>
                      <a:lnTo>
                        <a:pt x="156" y="70"/>
                      </a:lnTo>
                      <a:lnTo>
                        <a:pt x="159" y="172"/>
                      </a:lnTo>
                      <a:lnTo>
                        <a:pt x="115" y="283"/>
                      </a:lnTo>
                      <a:lnTo>
                        <a:pt x="52" y="283"/>
                      </a:lnTo>
                      <a:lnTo>
                        <a:pt x="0" y="261"/>
                      </a:lnTo>
                      <a:lnTo>
                        <a:pt x="0" y="70"/>
                      </a:lnTo>
                      <a:lnTo>
                        <a:pt x="8" y="7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7" name="Freeform 213"/>
                <p:cNvSpPr>
                  <a:spLocks/>
                </p:cNvSpPr>
                <p:nvPr/>
              </p:nvSpPr>
              <p:spPr bwMode="auto">
                <a:xfrm>
                  <a:off x="1802" y="2930"/>
                  <a:ext cx="67" cy="41"/>
                </a:xfrm>
                <a:custGeom>
                  <a:avLst/>
                  <a:gdLst>
                    <a:gd name="T0" fmla="*/ 67 w 67"/>
                    <a:gd name="T1" fmla="*/ 15 h 41"/>
                    <a:gd name="T2" fmla="*/ 44 w 67"/>
                    <a:gd name="T3" fmla="*/ 18 h 41"/>
                    <a:gd name="T4" fmla="*/ 17 w 67"/>
                    <a:gd name="T5" fmla="*/ 0 h 41"/>
                    <a:gd name="T6" fmla="*/ 0 w 67"/>
                    <a:gd name="T7" fmla="*/ 24 h 41"/>
                    <a:gd name="T8" fmla="*/ 59 w 67"/>
                    <a:gd name="T9" fmla="*/ 41 h 41"/>
                    <a:gd name="T10" fmla="*/ 67 w 67"/>
                    <a:gd name="T11" fmla="*/ 15 h 41"/>
                    <a:gd name="T12" fmla="*/ 67 w 67"/>
                    <a:gd name="T13" fmla="*/ 15 h 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41"/>
                    <a:gd name="T23" fmla="*/ 67 w 67"/>
                    <a:gd name="T24" fmla="*/ 41 h 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41">
                      <a:moveTo>
                        <a:pt x="67" y="15"/>
                      </a:moveTo>
                      <a:lnTo>
                        <a:pt x="44" y="18"/>
                      </a:lnTo>
                      <a:lnTo>
                        <a:pt x="17" y="0"/>
                      </a:lnTo>
                      <a:lnTo>
                        <a:pt x="0" y="24"/>
                      </a:lnTo>
                      <a:lnTo>
                        <a:pt x="59" y="41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solidFill>
                  <a:srgbClr val="BF66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268" name="Freeform 214"/>
                <p:cNvSpPr>
                  <a:spLocks/>
                </p:cNvSpPr>
                <p:nvPr/>
              </p:nvSpPr>
              <p:spPr bwMode="auto">
                <a:xfrm>
                  <a:off x="1732" y="2978"/>
                  <a:ext cx="144" cy="132"/>
                </a:xfrm>
                <a:custGeom>
                  <a:avLst/>
                  <a:gdLst>
                    <a:gd name="T0" fmla="*/ 77 w 144"/>
                    <a:gd name="T1" fmla="*/ 0 h 132"/>
                    <a:gd name="T2" fmla="*/ 63 w 144"/>
                    <a:gd name="T3" fmla="*/ 48 h 132"/>
                    <a:gd name="T4" fmla="*/ 116 w 144"/>
                    <a:gd name="T5" fmla="*/ 69 h 132"/>
                    <a:gd name="T6" fmla="*/ 144 w 144"/>
                    <a:gd name="T7" fmla="*/ 115 h 132"/>
                    <a:gd name="T8" fmla="*/ 100 w 144"/>
                    <a:gd name="T9" fmla="*/ 91 h 132"/>
                    <a:gd name="T10" fmla="*/ 52 w 144"/>
                    <a:gd name="T11" fmla="*/ 132 h 132"/>
                    <a:gd name="T12" fmla="*/ 59 w 144"/>
                    <a:gd name="T13" fmla="*/ 96 h 132"/>
                    <a:gd name="T14" fmla="*/ 31 w 144"/>
                    <a:gd name="T15" fmla="*/ 85 h 132"/>
                    <a:gd name="T16" fmla="*/ 7 w 144"/>
                    <a:gd name="T17" fmla="*/ 130 h 132"/>
                    <a:gd name="T18" fmla="*/ 0 w 144"/>
                    <a:gd name="T19" fmla="*/ 24 h 132"/>
                    <a:gd name="T20" fmla="*/ 31 w 144"/>
                    <a:gd name="T21" fmla="*/ 24 h 132"/>
                    <a:gd name="T22" fmla="*/ 77 w 144"/>
                    <a:gd name="T23" fmla="*/ 0 h 132"/>
                    <a:gd name="T24" fmla="*/ 77 w 144"/>
                    <a:gd name="T25" fmla="*/ 0 h 1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4"/>
                    <a:gd name="T40" fmla="*/ 0 h 132"/>
                    <a:gd name="T41" fmla="*/ 144 w 144"/>
                    <a:gd name="T42" fmla="*/ 132 h 1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4" h="132">
                      <a:moveTo>
                        <a:pt x="77" y="0"/>
                      </a:moveTo>
                      <a:lnTo>
                        <a:pt x="63" y="48"/>
                      </a:lnTo>
                      <a:lnTo>
                        <a:pt x="116" y="69"/>
                      </a:lnTo>
                      <a:lnTo>
                        <a:pt x="144" y="115"/>
                      </a:lnTo>
                      <a:lnTo>
                        <a:pt x="100" y="91"/>
                      </a:lnTo>
                      <a:lnTo>
                        <a:pt x="52" y="132"/>
                      </a:lnTo>
                      <a:lnTo>
                        <a:pt x="59" y="96"/>
                      </a:lnTo>
                      <a:lnTo>
                        <a:pt x="31" y="85"/>
                      </a:lnTo>
                      <a:lnTo>
                        <a:pt x="7" y="130"/>
                      </a:lnTo>
                      <a:lnTo>
                        <a:pt x="0" y="24"/>
                      </a:lnTo>
                      <a:lnTo>
                        <a:pt x="31" y="24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22890" name="Freeform 216"/>
              <p:cNvSpPr>
                <a:spLocks/>
              </p:cNvSpPr>
              <p:nvPr/>
            </p:nvSpPr>
            <p:spPr bwMode="auto">
              <a:xfrm>
                <a:off x="1734" y="2867"/>
                <a:ext cx="75" cy="117"/>
              </a:xfrm>
              <a:custGeom>
                <a:avLst/>
                <a:gdLst>
                  <a:gd name="T0" fmla="*/ 0 w 75"/>
                  <a:gd name="T1" fmla="*/ 0 h 117"/>
                  <a:gd name="T2" fmla="*/ 27 w 75"/>
                  <a:gd name="T3" fmla="*/ 41 h 117"/>
                  <a:gd name="T4" fmla="*/ 75 w 75"/>
                  <a:gd name="T5" fmla="*/ 46 h 117"/>
                  <a:gd name="T6" fmla="*/ 44 w 75"/>
                  <a:gd name="T7" fmla="*/ 67 h 117"/>
                  <a:gd name="T8" fmla="*/ 66 w 75"/>
                  <a:gd name="T9" fmla="*/ 96 h 117"/>
                  <a:gd name="T10" fmla="*/ 35 w 75"/>
                  <a:gd name="T11" fmla="*/ 117 h 117"/>
                  <a:gd name="T12" fmla="*/ 5 w 75"/>
                  <a:gd name="T13" fmla="*/ 85 h 117"/>
                  <a:gd name="T14" fmla="*/ 0 w 75"/>
                  <a:gd name="T15" fmla="*/ 0 h 117"/>
                  <a:gd name="T16" fmla="*/ 0 w 75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5"/>
                  <a:gd name="T28" fmla="*/ 0 h 117"/>
                  <a:gd name="T29" fmla="*/ 75 w 75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5" h="117">
                    <a:moveTo>
                      <a:pt x="0" y="0"/>
                    </a:moveTo>
                    <a:lnTo>
                      <a:pt x="27" y="41"/>
                    </a:lnTo>
                    <a:lnTo>
                      <a:pt x="75" y="46"/>
                    </a:lnTo>
                    <a:lnTo>
                      <a:pt x="44" y="67"/>
                    </a:lnTo>
                    <a:lnTo>
                      <a:pt x="66" y="96"/>
                    </a:lnTo>
                    <a:lnTo>
                      <a:pt x="35" y="117"/>
                    </a:lnTo>
                    <a:lnTo>
                      <a:pt x="5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5E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1" name="Freeform 217"/>
              <p:cNvSpPr>
                <a:spLocks/>
              </p:cNvSpPr>
              <p:nvPr/>
            </p:nvSpPr>
            <p:spPr bwMode="auto">
              <a:xfrm>
                <a:off x="1761" y="2863"/>
                <a:ext cx="367" cy="1178"/>
              </a:xfrm>
              <a:custGeom>
                <a:avLst/>
                <a:gdLst>
                  <a:gd name="T0" fmla="*/ 141 w 367"/>
                  <a:gd name="T1" fmla="*/ 0 h 1178"/>
                  <a:gd name="T2" fmla="*/ 152 w 367"/>
                  <a:gd name="T3" fmla="*/ 82 h 1178"/>
                  <a:gd name="T4" fmla="*/ 152 w 367"/>
                  <a:gd name="T5" fmla="*/ 178 h 1178"/>
                  <a:gd name="T6" fmla="*/ 161 w 367"/>
                  <a:gd name="T7" fmla="*/ 258 h 1178"/>
                  <a:gd name="T8" fmla="*/ 146 w 367"/>
                  <a:gd name="T9" fmla="*/ 404 h 1178"/>
                  <a:gd name="T10" fmla="*/ 154 w 367"/>
                  <a:gd name="T11" fmla="*/ 500 h 1178"/>
                  <a:gd name="T12" fmla="*/ 195 w 367"/>
                  <a:gd name="T13" fmla="*/ 667 h 1178"/>
                  <a:gd name="T14" fmla="*/ 213 w 367"/>
                  <a:gd name="T15" fmla="*/ 852 h 1178"/>
                  <a:gd name="T16" fmla="*/ 248 w 367"/>
                  <a:gd name="T17" fmla="*/ 759 h 1178"/>
                  <a:gd name="T18" fmla="*/ 261 w 367"/>
                  <a:gd name="T19" fmla="*/ 718 h 1178"/>
                  <a:gd name="T20" fmla="*/ 265 w 367"/>
                  <a:gd name="T21" fmla="*/ 602 h 1178"/>
                  <a:gd name="T22" fmla="*/ 300 w 367"/>
                  <a:gd name="T23" fmla="*/ 602 h 1178"/>
                  <a:gd name="T24" fmla="*/ 298 w 367"/>
                  <a:gd name="T25" fmla="*/ 576 h 1178"/>
                  <a:gd name="T26" fmla="*/ 285 w 367"/>
                  <a:gd name="T27" fmla="*/ 552 h 1178"/>
                  <a:gd name="T28" fmla="*/ 285 w 367"/>
                  <a:gd name="T29" fmla="*/ 500 h 1178"/>
                  <a:gd name="T30" fmla="*/ 302 w 367"/>
                  <a:gd name="T31" fmla="*/ 482 h 1178"/>
                  <a:gd name="T32" fmla="*/ 324 w 367"/>
                  <a:gd name="T33" fmla="*/ 476 h 1178"/>
                  <a:gd name="T34" fmla="*/ 346 w 367"/>
                  <a:gd name="T35" fmla="*/ 367 h 1178"/>
                  <a:gd name="T36" fmla="*/ 367 w 367"/>
                  <a:gd name="T37" fmla="*/ 326 h 1178"/>
                  <a:gd name="T38" fmla="*/ 363 w 367"/>
                  <a:gd name="T39" fmla="*/ 391 h 1178"/>
                  <a:gd name="T40" fmla="*/ 350 w 367"/>
                  <a:gd name="T41" fmla="*/ 511 h 1178"/>
                  <a:gd name="T42" fmla="*/ 344 w 367"/>
                  <a:gd name="T43" fmla="*/ 580 h 1178"/>
                  <a:gd name="T44" fmla="*/ 302 w 367"/>
                  <a:gd name="T45" fmla="*/ 635 h 1178"/>
                  <a:gd name="T46" fmla="*/ 294 w 367"/>
                  <a:gd name="T47" fmla="*/ 711 h 1178"/>
                  <a:gd name="T48" fmla="*/ 331 w 367"/>
                  <a:gd name="T49" fmla="*/ 696 h 1178"/>
                  <a:gd name="T50" fmla="*/ 331 w 367"/>
                  <a:gd name="T51" fmla="*/ 720 h 1178"/>
                  <a:gd name="T52" fmla="*/ 307 w 367"/>
                  <a:gd name="T53" fmla="*/ 733 h 1178"/>
                  <a:gd name="T54" fmla="*/ 276 w 367"/>
                  <a:gd name="T55" fmla="*/ 781 h 1178"/>
                  <a:gd name="T56" fmla="*/ 269 w 367"/>
                  <a:gd name="T57" fmla="*/ 804 h 1178"/>
                  <a:gd name="T58" fmla="*/ 291 w 367"/>
                  <a:gd name="T59" fmla="*/ 833 h 1178"/>
                  <a:gd name="T60" fmla="*/ 270 w 367"/>
                  <a:gd name="T61" fmla="*/ 942 h 1178"/>
                  <a:gd name="T62" fmla="*/ 228 w 367"/>
                  <a:gd name="T63" fmla="*/ 991 h 1178"/>
                  <a:gd name="T64" fmla="*/ 198 w 367"/>
                  <a:gd name="T65" fmla="*/ 1050 h 1178"/>
                  <a:gd name="T66" fmla="*/ 180 w 367"/>
                  <a:gd name="T67" fmla="*/ 1131 h 1178"/>
                  <a:gd name="T68" fmla="*/ 248 w 367"/>
                  <a:gd name="T69" fmla="*/ 1148 h 1178"/>
                  <a:gd name="T70" fmla="*/ 282 w 367"/>
                  <a:gd name="T71" fmla="*/ 1153 h 1178"/>
                  <a:gd name="T72" fmla="*/ 298 w 367"/>
                  <a:gd name="T73" fmla="*/ 1166 h 1178"/>
                  <a:gd name="T74" fmla="*/ 246 w 367"/>
                  <a:gd name="T75" fmla="*/ 1178 h 1178"/>
                  <a:gd name="T76" fmla="*/ 0 w 367"/>
                  <a:gd name="T77" fmla="*/ 1163 h 1178"/>
                  <a:gd name="T78" fmla="*/ 145 w 367"/>
                  <a:gd name="T79" fmla="*/ 848 h 1178"/>
                  <a:gd name="T80" fmla="*/ 119 w 367"/>
                  <a:gd name="T81" fmla="*/ 663 h 1178"/>
                  <a:gd name="T82" fmla="*/ 98 w 367"/>
                  <a:gd name="T83" fmla="*/ 572 h 1178"/>
                  <a:gd name="T84" fmla="*/ 87 w 367"/>
                  <a:gd name="T85" fmla="*/ 507 h 1178"/>
                  <a:gd name="T86" fmla="*/ 93 w 367"/>
                  <a:gd name="T87" fmla="*/ 387 h 1178"/>
                  <a:gd name="T88" fmla="*/ 100 w 367"/>
                  <a:gd name="T89" fmla="*/ 259 h 1178"/>
                  <a:gd name="T90" fmla="*/ 108 w 367"/>
                  <a:gd name="T91" fmla="*/ 217 h 1178"/>
                  <a:gd name="T92" fmla="*/ 69 w 367"/>
                  <a:gd name="T93" fmla="*/ 167 h 1178"/>
                  <a:gd name="T94" fmla="*/ 74 w 367"/>
                  <a:gd name="T95" fmla="*/ 135 h 1178"/>
                  <a:gd name="T96" fmla="*/ 100 w 367"/>
                  <a:gd name="T97" fmla="*/ 121 h 1178"/>
                  <a:gd name="T98" fmla="*/ 102 w 367"/>
                  <a:gd name="T99" fmla="*/ 60 h 1178"/>
                  <a:gd name="T100" fmla="*/ 93 w 367"/>
                  <a:gd name="T101" fmla="*/ 4 h 1178"/>
                  <a:gd name="T102" fmla="*/ 124 w 367"/>
                  <a:gd name="T103" fmla="*/ 4 h 1178"/>
                  <a:gd name="T104" fmla="*/ 141 w 367"/>
                  <a:gd name="T105" fmla="*/ 0 h 1178"/>
                  <a:gd name="T106" fmla="*/ 141 w 367"/>
                  <a:gd name="T107" fmla="*/ 0 h 117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7"/>
                  <a:gd name="T163" fmla="*/ 0 h 1178"/>
                  <a:gd name="T164" fmla="*/ 367 w 367"/>
                  <a:gd name="T165" fmla="*/ 1178 h 117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7" h="1178">
                    <a:moveTo>
                      <a:pt x="141" y="0"/>
                    </a:moveTo>
                    <a:lnTo>
                      <a:pt x="152" y="82"/>
                    </a:lnTo>
                    <a:lnTo>
                      <a:pt x="152" y="178"/>
                    </a:lnTo>
                    <a:lnTo>
                      <a:pt x="161" y="258"/>
                    </a:lnTo>
                    <a:lnTo>
                      <a:pt x="146" y="404"/>
                    </a:lnTo>
                    <a:lnTo>
                      <a:pt x="154" y="500"/>
                    </a:lnTo>
                    <a:lnTo>
                      <a:pt x="195" y="667"/>
                    </a:lnTo>
                    <a:lnTo>
                      <a:pt x="213" y="852"/>
                    </a:lnTo>
                    <a:lnTo>
                      <a:pt x="248" y="759"/>
                    </a:lnTo>
                    <a:lnTo>
                      <a:pt x="261" y="718"/>
                    </a:lnTo>
                    <a:lnTo>
                      <a:pt x="265" y="602"/>
                    </a:lnTo>
                    <a:lnTo>
                      <a:pt x="300" y="602"/>
                    </a:lnTo>
                    <a:lnTo>
                      <a:pt x="298" y="576"/>
                    </a:lnTo>
                    <a:lnTo>
                      <a:pt x="285" y="552"/>
                    </a:lnTo>
                    <a:lnTo>
                      <a:pt x="285" y="500"/>
                    </a:lnTo>
                    <a:lnTo>
                      <a:pt x="302" y="482"/>
                    </a:lnTo>
                    <a:lnTo>
                      <a:pt x="324" y="476"/>
                    </a:lnTo>
                    <a:lnTo>
                      <a:pt x="346" y="367"/>
                    </a:lnTo>
                    <a:lnTo>
                      <a:pt x="367" y="326"/>
                    </a:lnTo>
                    <a:lnTo>
                      <a:pt x="363" y="391"/>
                    </a:lnTo>
                    <a:lnTo>
                      <a:pt x="350" y="511"/>
                    </a:lnTo>
                    <a:lnTo>
                      <a:pt x="344" y="580"/>
                    </a:lnTo>
                    <a:lnTo>
                      <a:pt x="302" y="635"/>
                    </a:lnTo>
                    <a:lnTo>
                      <a:pt x="294" y="711"/>
                    </a:lnTo>
                    <a:lnTo>
                      <a:pt x="331" y="696"/>
                    </a:lnTo>
                    <a:lnTo>
                      <a:pt x="331" y="720"/>
                    </a:lnTo>
                    <a:lnTo>
                      <a:pt x="307" y="733"/>
                    </a:lnTo>
                    <a:lnTo>
                      <a:pt x="276" y="781"/>
                    </a:lnTo>
                    <a:lnTo>
                      <a:pt x="269" y="804"/>
                    </a:lnTo>
                    <a:lnTo>
                      <a:pt x="291" y="833"/>
                    </a:lnTo>
                    <a:lnTo>
                      <a:pt x="270" y="942"/>
                    </a:lnTo>
                    <a:lnTo>
                      <a:pt x="228" y="991"/>
                    </a:lnTo>
                    <a:lnTo>
                      <a:pt x="198" y="1050"/>
                    </a:lnTo>
                    <a:lnTo>
                      <a:pt x="180" y="1131"/>
                    </a:lnTo>
                    <a:lnTo>
                      <a:pt x="248" y="1148"/>
                    </a:lnTo>
                    <a:lnTo>
                      <a:pt x="282" y="1153"/>
                    </a:lnTo>
                    <a:lnTo>
                      <a:pt x="298" y="1166"/>
                    </a:lnTo>
                    <a:lnTo>
                      <a:pt x="246" y="1178"/>
                    </a:lnTo>
                    <a:lnTo>
                      <a:pt x="0" y="1163"/>
                    </a:lnTo>
                    <a:lnTo>
                      <a:pt x="145" y="848"/>
                    </a:lnTo>
                    <a:lnTo>
                      <a:pt x="119" y="663"/>
                    </a:lnTo>
                    <a:lnTo>
                      <a:pt x="98" y="572"/>
                    </a:lnTo>
                    <a:lnTo>
                      <a:pt x="87" y="507"/>
                    </a:lnTo>
                    <a:lnTo>
                      <a:pt x="93" y="387"/>
                    </a:lnTo>
                    <a:lnTo>
                      <a:pt x="100" y="259"/>
                    </a:lnTo>
                    <a:lnTo>
                      <a:pt x="108" y="217"/>
                    </a:lnTo>
                    <a:lnTo>
                      <a:pt x="69" y="167"/>
                    </a:lnTo>
                    <a:lnTo>
                      <a:pt x="74" y="135"/>
                    </a:lnTo>
                    <a:lnTo>
                      <a:pt x="100" y="121"/>
                    </a:lnTo>
                    <a:lnTo>
                      <a:pt x="102" y="60"/>
                    </a:lnTo>
                    <a:lnTo>
                      <a:pt x="93" y="4"/>
                    </a:lnTo>
                    <a:lnTo>
                      <a:pt x="124" y="4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5C47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2" name="Freeform 218"/>
              <p:cNvSpPr>
                <a:spLocks/>
              </p:cNvSpPr>
              <p:nvPr/>
            </p:nvSpPr>
            <p:spPr bwMode="auto">
              <a:xfrm>
                <a:off x="1848" y="2754"/>
                <a:ext cx="54" cy="78"/>
              </a:xfrm>
              <a:custGeom>
                <a:avLst/>
                <a:gdLst>
                  <a:gd name="T0" fmla="*/ 28 w 54"/>
                  <a:gd name="T1" fmla="*/ 0 h 78"/>
                  <a:gd name="T2" fmla="*/ 54 w 54"/>
                  <a:gd name="T3" fmla="*/ 78 h 78"/>
                  <a:gd name="T4" fmla="*/ 0 w 54"/>
                  <a:gd name="T5" fmla="*/ 78 h 78"/>
                  <a:gd name="T6" fmla="*/ 6 w 54"/>
                  <a:gd name="T7" fmla="*/ 0 h 78"/>
                  <a:gd name="T8" fmla="*/ 28 w 54"/>
                  <a:gd name="T9" fmla="*/ 0 h 78"/>
                  <a:gd name="T10" fmla="*/ 28 w 54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78"/>
                  <a:gd name="T20" fmla="*/ 54 w 54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78">
                    <a:moveTo>
                      <a:pt x="28" y="0"/>
                    </a:moveTo>
                    <a:lnTo>
                      <a:pt x="54" y="78"/>
                    </a:lnTo>
                    <a:lnTo>
                      <a:pt x="0" y="78"/>
                    </a:lnTo>
                    <a:lnTo>
                      <a:pt x="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8A82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3" name="Freeform 219"/>
              <p:cNvSpPr>
                <a:spLocks/>
              </p:cNvSpPr>
              <p:nvPr/>
            </p:nvSpPr>
            <p:spPr bwMode="auto">
              <a:xfrm>
                <a:off x="1946" y="2776"/>
                <a:ext cx="122" cy="132"/>
              </a:xfrm>
              <a:custGeom>
                <a:avLst/>
                <a:gdLst>
                  <a:gd name="T0" fmla="*/ 61 w 122"/>
                  <a:gd name="T1" fmla="*/ 0 h 132"/>
                  <a:gd name="T2" fmla="*/ 87 w 122"/>
                  <a:gd name="T3" fmla="*/ 4 h 132"/>
                  <a:gd name="T4" fmla="*/ 117 w 122"/>
                  <a:gd name="T5" fmla="*/ 58 h 132"/>
                  <a:gd name="T6" fmla="*/ 122 w 122"/>
                  <a:gd name="T7" fmla="*/ 124 h 132"/>
                  <a:gd name="T8" fmla="*/ 87 w 122"/>
                  <a:gd name="T9" fmla="*/ 132 h 132"/>
                  <a:gd name="T10" fmla="*/ 87 w 122"/>
                  <a:gd name="T11" fmla="*/ 102 h 132"/>
                  <a:gd name="T12" fmla="*/ 61 w 122"/>
                  <a:gd name="T13" fmla="*/ 102 h 132"/>
                  <a:gd name="T14" fmla="*/ 52 w 122"/>
                  <a:gd name="T15" fmla="*/ 80 h 132"/>
                  <a:gd name="T16" fmla="*/ 0 w 122"/>
                  <a:gd name="T17" fmla="*/ 73 h 132"/>
                  <a:gd name="T18" fmla="*/ 19 w 122"/>
                  <a:gd name="T19" fmla="*/ 24 h 132"/>
                  <a:gd name="T20" fmla="*/ 61 w 122"/>
                  <a:gd name="T21" fmla="*/ 0 h 132"/>
                  <a:gd name="T22" fmla="*/ 61 w 122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"/>
                  <a:gd name="T37" fmla="*/ 0 h 132"/>
                  <a:gd name="T38" fmla="*/ 122 w 122"/>
                  <a:gd name="T39" fmla="*/ 132 h 1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" h="132">
                    <a:moveTo>
                      <a:pt x="61" y="0"/>
                    </a:moveTo>
                    <a:lnTo>
                      <a:pt x="87" y="4"/>
                    </a:lnTo>
                    <a:lnTo>
                      <a:pt x="117" y="58"/>
                    </a:lnTo>
                    <a:lnTo>
                      <a:pt x="122" y="124"/>
                    </a:lnTo>
                    <a:lnTo>
                      <a:pt x="87" y="132"/>
                    </a:lnTo>
                    <a:lnTo>
                      <a:pt x="87" y="102"/>
                    </a:lnTo>
                    <a:lnTo>
                      <a:pt x="61" y="102"/>
                    </a:lnTo>
                    <a:lnTo>
                      <a:pt x="52" y="80"/>
                    </a:lnTo>
                    <a:lnTo>
                      <a:pt x="0" y="73"/>
                    </a:lnTo>
                    <a:lnTo>
                      <a:pt x="19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9E8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4" name="Freeform 220"/>
              <p:cNvSpPr>
                <a:spLocks/>
              </p:cNvSpPr>
              <p:nvPr/>
            </p:nvSpPr>
            <p:spPr bwMode="auto">
              <a:xfrm>
                <a:off x="1893" y="2763"/>
                <a:ext cx="146" cy="189"/>
              </a:xfrm>
              <a:custGeom>
                <a:avLst/>
                <a:gdLst>
                  <a:gd name="T0" fmla="*/ 133 w 146"/>
                  <a:gd name="T1" fmla="*/ 24 h 189"/>
                  <a:gd name="T2" fmla="*/ 146 w 146"/>
                  <a:gd name="T3" fmla="*/ 0 h 189"/>
                  <a:gd name="T4" fmla="*/ 124 w 146"/>
                  <a:gd name="T5" fmla="*/ 6 h 189"/>
                  <a:gd name="T6" fmla="*/ 77 w 146"/>
                  <a:gd name="T7" fmla="*/ 6 h 189"/>
                  <a:gd name="T8" fmla="*/ 70 w 146"/>
                  <a:gd name="T9" fmla="*/ 28 h 189"/>
                  <a:gd name="T10" fmla="*/ 51 w 146"/>
                  <a:gd name="T11" fmla="*/ 17 h 189"/>
                  <a:gd name="T12" fmla="*/ 14 w 146"/>
                  <a:gd name="T13" fmla="*/ 17 h 189"/>
                  <a:gd name="T14" fmla="*/ 37 w 146"/>
                  <a:gd name="T15" fmla="*/ 47 h 189"/>
                  <a:gd name="T16" fmla="*/ 0 w 146"/>
                  <a:gd name="T17" fmla="*/ 63 h 189"/>
                  <a:gd name="T18" fmla="*/ 5 w 146"/>
                  <a:gd name="T19" fmla="*/ 143 h 189"/>
                  <a:gd name="T20" fmla="*/ 20 w 146"/>
                  <a:gd name="T21" fmla="*/ 182 h 189"/>
                  <a:gd name="T22" fmla="*/ 53 w 146"/>
                  <a:gd name="T23" fmla="*/ 189 h 189"/>
                  <a:gd name="T24" fmla="*/ 72 w 146"/>
                  <a:gd name="T25" fmla="*/ 150 h 189"/>
                  <a:gd name="T26" fmla="*/ 116 w 146"/>
                  <a:gd name="T27" fmla="*/ 145 h 189"/>
                  <a:gd name="T28" fmla="*/ 72 w 146"/>
                  <a:gd name="T29" fmla="*/ 124 h 189"/>
                  <a:gd name="T30" fmla="*/ 70 w 146"/>
                  <a:gd name="T31" fmla="*/ 89 h 189"/>
                  <a:gd name="T32" fmla="*/ 107 w 146"/>
                  <a:gd name="T33" fmla="*/ 39 h 189"/>
                  <a:gd name="T34" fmla="*/ 133 w 146"/>
                  <a:gd name="T35" fmla="*/ 24 h 189"/>
                  <a:gd name="T36" fmla="*/ 133 w 146"/>
                  <a:gd name="T37" fmla="*/ 24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89"/>
                  <a:gd name="T59" fmla="*/ 146 w 146"/>
                  <a:gd name="T60" fmla="*/ 189 h 1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89">
                    <a:moveTo>
                      <a:pt x="133" y="24"/>
                    </a:moveTo>
                    <a:lnTo>
                      <a:pt x="146" y="0"/>
                    </a:lnTo>
                    <a:lnTo>
                      <a:pt x="124" y="6"/>
                    </a:lnTo>
                    <a:lnTo>
                      <a:pt x="77" y="6"/>
                    </a:lnTo>
                    <a:lnTo>
                      <a:pt x="70" y="28"/>
                    </a:lnTo>
                    <a:lnTo>
                      <a:pt x="51" y="17"/>
                    </a:lnTo>
                    <a:lnTo>
                      <a:pt x="14" y="17"/>
                    </a:lnTo>
                    <a:lnTo>
                      <a:pt x="37" y="47"/>
                    </a:lnTo>
                    <a:lnTo>
                      <a:pt x="0" y="63"/>
                    </a:lnTo>
                    <a:lnTo>
                      <a:pt x="5" y="143"/>
                    </a:lnTo>
                    <a:lnTo>
                      <a:pt x="20" y="182"/>
                    </a:lnTo>
                    <a:lnTo>
                      <a:pt x="53" y="189"/>
                    </a:lnTo>
                    <a:lnTo>
                      <a:pt x="72" y="150"/>
                    </a:lnTo>
                    <a:lnTo>
                      <a:pt x="116" y="145"/>
                    </a:lnTo>
                    <a:lnTo>
                      <a:pt x="72" y="124"/>
                    </a:lnTo>
                    <a:lnTo>
                      <a:pt x="70" y="89"/>
                    </a:lnTo>
                    <a:lnTo>
                      <a:pt x="107" y="39"/>
                    </a:lnTo>
                    <a:lnTo>
                      <a:pt x="133" y="24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5" name="Freeform 221"/>
              <p:cNvSpPr>
                <a:spLocks/>
              </p:cNvSpPr>
              <p:nvPr/>
            </p:nvSpPr>
            <p:spPr bwMode="auto">
              <a:xfrm>
                <a:off x="2209" y="2427"/>
                <a:ext cx="126" cy="136"/>
              </a:xfrm>
              <a:custGeom>
                <a:avLst/>
                <a:gdLst>
                  <a:gd name="T0" fmla="*/ 100 w 126"/>
                  <a:gd name="T1" fmla="*/ 20 h 136"/>
                  <a:gd name="T2" fmla="*/ 100 w 126"/>
                  <a:gd name="T3" fmla="*/ 50 h 136"/>
                  <a:gd name="T4" fmla="*/ 126 w 126"/>
                  <a:gd name="T5" fmla="*/ 74 h 136"/>
                  <a:gd name="T6" fmla="*/ 81 w 126"/>
                  <a:gd name="T7" fmla="*/ 127 h 136"/>
                  <a:gd name="T8" fmla="*/ 50 w 126"/>
                  <a:gd name="T9" fmla="*/ 127 h 136"/>
                  <a:gd name="T10" fmla="*/ 19 w 126"/>
                  <a:gd name="T11" fmla="*/ 136 h 136"/>
                  <a:gd name="T12" fmla="*/ 0 w 126"/>
                  <a:gd name="T13" fmla="*/ 122 h 136"/>
                  <a:gd name="T14" fmla="*/ 43 w 126"/>
                  <a:gd name="T15" fmla="*/ 96 h 136"/>
                  <a:gd name="T16" fmla="*/ 37 w 126"/>
                  <a:gd name="T17" fmla="*/ 55 h 136"/>
                  <a:gd name="T18" fmla="*/ 43 w 126"/>
                  <a:gd name="T19" fmla="*/ 20 h 136"/>
                  <a:gd name="T20" fmla="*/ 52 w 126"/>
                  <a:gd name="T21" fmla="*/ 0 h 136"/>
                  <a:gd name="T22" fmla="*/ 104 w 126"/>
                  <a:gd name="T23" fmla="*/ 1 h 136"/>
                  <a:gd name="T24" fmla="*/ 100 w 126"/>
                  <a:gd name="T25" fmla="*/ 20 h 136"/>
                  <a:gd name="T26" fmla="*/ 100 w 126"/>
                  <a:gd name="T27" fmla="*/ 20 h 1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6"/>
                  <a:gd name="T43" fmla="*/ 0 h 136"/>
                  <a:gd name="T44" fmla="*/ 126 w 126"/>
                  <a:gd name="T45" fmla="*/ 136 h 1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6" h="136">
                    <a:moveTo>
                      <a:pt x="100" y="20"/>
                    </a:moveTo>
                    <a:lnTo>
                      <a:pt x="100" y="50"/>
                    </a:lnTo>
                    <a:lnTo>
                      <a:pt x="126" y="74"/>
                    </a:lnTo>
                    <a:lnTo>
                      <a:pt x="81" y="127"/>
                    </a:lnTo>
                    <a:lnTo>
                      <a:pt x="50" y="127"/>
                    </a:lnTo>
                    <a:lnTo>
                      <a:pt x="19" y="136"/>
                    </a:lnTo>
                    <a:lnTo>
                      <a:pt x="0" y="122"/>
                    </a:lnTo>
                    <a:lnTo>
                      <a:pt x="43" y="96"/>
                    </a:lnTo>
                    <a:lnTo>
                      <a:pt x="37" y="55"/>
                    </a:lnTo>
                    <a:lnTo>
                      <a:pt x="43" y="20"/>
                    </a:lnTo>
                    <a:lnTo>
                      <a:pt x="52" y="0"/>
                    </a:lnTo>
                    <a:lnTo>
                      <a:pt x="104" y="1"/>
                    </a:lnTo>
                    <a:lnTo>
                      <a:pt x="100" y="20"/>
                    </a:lnTo>
                    <a:close/>
                  </a:path>
                </a:pathLst>
              </a:custGeom>
              <a:solidFill>
                <a:srgbClr val="826E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6" name="Freeform 222"/>
              <p:cNvSpPr>
                <a:spLocks/>
              </p:cNvSpPr>
              <p:nvPr/>
            </p:nvSpPr>
            <p:spPr bwMode="auto">
              <a:xfrm>
                <a:off x="2268" y="2395"/>
                <a:ext cx="222" cy="235"/>
              </a:xfrm>
              <a:custGeom>
                <a:avLst/>
                <a:gdLst>
                  <a:gd name="T0" fmla="*/ 180 w 222"/>
                  <a:gd name="T1" fmla="*/ 0 h 235"/>
                  <a:gd name="T2" fmla="*/ 206 w 222"/>
                  <a:gd name="T3" fmla="*/ 0 h 235"/>
                  <a:gd name="T4" fmla="*/ 222 w 222"/>
                  <a:gd name="T5" fmla="*/ 17 h 235"/>
                  <a:gd name="T6" fmla="*/ 211 w 222"/>
                  <a:gd name="T7" fmla="*/ 37 h 235"/>
                  <a:gd name="T8" fmla="*/ 170 w 222"/>
                  <a:gd name="T9" fmla="*/ 46 h 235"/>
                  <a:gd name="T10" fmla="*/ 183 w 222"/>
                  <a:gd name="T11" fmla="*/ 109 h 235"/>
                  <a:gd name="T12" fmla="*/ 154 w 222"/>
                  <a:gd name="T13" fmla="*/ 124 h 235"/>
                  <a:gd name="T14" fmla="*/ 143 w 222"/>
                  <a:gd name="T15" fmla="*/ 167 h 235"/>
                  <a:gd name="T16" fmla="*/ 102 w 222"/>
                  <a:gd name="T17" fmla="*/ 198 h 235"/>
                  <a:gd name="T18" fmla="*/ 91 w 222"/>
                  <a:gd name="T19" fmla="*/ 235 h 235"/>
                  <a:gd name="T20" fmla="*/ 71 w 222"/>
                  <a:gd name="T21" fmla="*/ 185 h 235"/>
                  <a:gd name="T22" fmla="*/ 0 w 222"/>
                  <a:gd name="T23" fmla="*/ 181 h 235"/>
                  <a:gd name="T24" fmla="*/ 45 w 222"/>
                  <a:gd name="T25" fmla="*/ 113 h 235"/>
                  <a:gd name="T26" fmla="*/ 113 w 222"/>
                  <a:gd name="T27" fmla="*/ 52 h 235"/>
                  <a:gd name="T28" fmla="*/ 180 w 222"/>
                  <a:gd name="T29" fmla="*/ 0 h 235"/>
                  <a:gd name="T30" fmla="*/ 180 w 222"/>
                  <a:gd name="T31" fmla="*/ 0 h 23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2"/>
                  <a:gd name="T49" fmla="*/ 0 h 235"/>
                  <a:gd name="T50" fmla="*/ 222 w 222"/>
                  <a:gd name="T51" fmla="*/ 235 h 23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2" h="235">
                    <a:moveTo>
                      <a:pt x="180" y="0"/>
                    </a:moveTo>
                    <a:lnTo>
                      <a:pt x="206" y="0"/>
                    </a:lnTo>
                    <a:lnTo>
                      <a:pt x="222" y="17"/>
                    </a:lnTo>
                    <a:lnTo>
                      <a:pt x="211" y="37"/>
                    </a:lnTo>
                    <a:lnTo>
                      <a:pt x="170" y="46"/>
                    </a:lnTo>
                    <a:lnTo>
                      <a:pt x="183" y="109"/>
                    </a:lnTo>
                    <a:lnTo>
                      <a:pt x="154" y="124"/>
                    </a:lnTo>
                    <a:lnTo>
                      <a:pt x="143" y="167"/>
                    </a:lnTo>
                    <a:lnTo>
                      <a:pt x="102" y="198"/>
                    </a:lnTo>
                    <a:lnTo>
                      <a:pt x="91" y="235"/>
                    </a:lnTo>
                    <a:lnTo>
                      <a:pt x="71" y="185"/>
                    </a:lnTo>
                    <a:lnTo>
                      <a:pt x="0" y="181"/>
                    </a:lnTo>
                    <a:lnTo>
                      <a:pt x="45" y="113"/>
                    </a:lnTo>
                    <a:lnTo>
                      <a:pt x="113" y="52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D4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7" name="Freeform 223"/>
              <p:cNvSpPr>
                <a:spLocks/>
              </p:cNvSpPr>
              <p:nvPr/>
            </p:nvSpPr>
            <p:spPr bwMode="auto">
              <a:xfrm>
                <a:off x="1784" y="2786"/>
                <a:ext cx="68" cy="74"/>
              </a:xfrm>
              <a:custGeom>
                <a:avLst/>
                <a:gdLst>
                  <a:gd name="T0" fmla="*/ 51 w 68"/>
                  <a:gd name="T1" fmla="*/ 0 h 74"/>
                  <a:gd name="T2" fmla="*/ 68 w 68"/>
                  <a:gd name="T3" fmla="*/ 70 h 74"/>
                  <a:gd name="T4" fmla="*/ 46 w 68"/>
                  <a:gd name="T5" fmla="*/ 74 h 74"/>
                  <a:gd name="T6" fmla="*/ 0 w 68"/>
                  <a:gd name="T7" fmla="*/ 16 h 74"/>
                  <a:gd name="T8" fmla="*/ 31 w 68"/>
                  <a:gd name="T9" fmla="*/ 14 h 74"/>
                  <a:gd name="T10" fmla="*/ 51 w 68"/>
                  <a:gd name="T11" fmla="*/ 0 h 74"/>
                  <a:gd name="T12" fmla="*/ 51 w 68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74"/>
                  <a:gd name="T23" fmla="*/ 68 w 68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74">
                    <a:moveTo>
                      <a:pt x="51" y="0"/>
                    </a:moveTo>
                    <a:lnTo>
                      <a:pt x="68" y="70"/>
                    </a:lnTo>
                    <a:lnTo>
                      <a:pt x="46" y="74"/>
                    </a:lnTo>
                    <a:lnTo>
                      <a:pt x="0" y="16"/>
                    </a:lnTo>
                    <a:lnTo>
                      <a:pt x="31" y="1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E8BF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8" name="Freeform 224"/>
              <p:cNvSpPr>
                <a:spLocks/>
              </p:cNvSpPr>
              <p:nvPr/>
            </p:nvSpPr>
            <p:spPr bwMode="auto">
              <a:xfrm>
                <a:off x="1728" y="2617"/>
                <a:ext cx="111" cy="157"/>
              </a:xfrm>
              <a:custGeom>
                <a:avLst/>
                <a:gdLst>
                  <a:gd name="T0" fmla="*/ 6 w 111"/>
                  <a:gd name="T1" fmla="*/ 0 h 157"/>
                  <a:gd name="T2" fmla="*/ 65 w 111"/>
                  <a:gd name="T3" fmla="*/ 63 h 157"/>
                  <a:gd name="T4" fmla="*/ 111 w 111"/>
                  <a:gd name="T5" fmla="*/ 157 h 157"/>
                  <a:gd name="T6" fmla="*/ 20 w 111"/>
                  <a:gd name="T7" fmla="*/ 146 h 157"/>
                  <a:gd name="T8" fmla="*/ 0 w 111"/>
                  <a:gd name="T9" fmla="*/ 130 h 157"/>
                  <a:gd name="T10" fmla="*/ 6 w 111"/>
                  <a:gd name="T11" fmla="*/ 0 h 157"/>
                  <a:gd name="T12" fmla="*/ 6 w 111"/>
                  <a:gd name="T13" fmla="*/ 0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1"/>
                  <a:gd name="T22" fmla="*/ 0 h 157"/>
                  <a:gd name="T23" fmla="*/ 111 w 111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1" h="157">
                    <a:moveTo>
                      <a:pt x="6" y="0"/>
                    </a:moveTo>
                    <a:lnTo>
                      <a:pt x="65" y="63"/>
                    </a:lnTo>
                    <a:lnTo>
                      <a:pt x="111" y="157"/>
                    </a:lnTo>
                    <a:lnTo>
                      <a:pt x="20" y="146"/>
                    </a:lnTo>
                    <a:lnTo>
                      <a:pt x="0" y="13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3B8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899" name="Freeform 225"/>
              <p:cNvSpPr>
                <a:spLocks/>
              </p:cNvSpPr>
              <p:nvPr/>
            </p:nvSpPr>
            <p:spPr bwMode="auto">
              <a:xfrm>
                <a:off x="1728" y="2197"/>
                <a:ext cx="56" cy="128"/>
              </a:xfrm>
              <a:custGeom>
                <a:avLst/>
                <a:gdLst>
                  <a:gd name="T0" fmla="*/ 56 w 56"/>
                  <a:gd name="T1" fmla="*/ 30 h 128"/>
                  <a:gd name="T2" fmla="*/ 41 w 56"/>
                  <a:gd name="T3" fmla="*/ 118 h 128"/>
                  <a:gd name="T4" fmla="*/ 0 w 56"/>
                  <a:gd name="T5" fmla="*/ 128 h 128"/>
                  <a:gd name="T6" fmla="*/ 4 w 56"/>
                  <a:gd name="T7" fmla="*/ 0 h 128"/>
                  <a:gd name="T8" fmla="*/ 56 w 56"/>
                  <a:gd name="T9" fmla="*/ 30 h 128"/>
                  <a:gd name="T10" fmla="*/ 56 w 56"/>
                  <a:gd name="T11" fmla="*/ 3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128"/>
                  <a:gd name="T20" fmla="*/ 56 w 56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128">
                    <a:moveTo>
                      <a:pt x="56" y="30"/>
                    </a:moveTo>
                    <a:lnTo>
                      <a:pt x="41" y="118"/>
                    </a:lnTo>
                    <a:lnTo>
                      <a:pt x="0" y="128"/>
                    </a:lnTo>
                    <a:lnTo>
                      <a:pt x="4" y="0"/>
                    </a:lnTo>
                    <a:lnTo>
                      <a:pt x="56" y="30"/>
                    </a:lnTo>
                    <a:close/>
                  </a:path>
                </a:pathLst>
              </a:custGeom>
              <a:solidFill>
                <a:srgbClr val="A173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0" name="Freeform 226"/>
              <p:cNvSpPr>
                <a:spLocks/>
              </p:cNvSpPr>
              <p:nvPr/>
            </p:nvSpPr>
            <p:spPr bwMode="auto">
              <a:xfrm>
                <a:off x="2196" y="1488"/>
                <a:ext cx="111" cy="163"/>
              </a:xfrm>
              <a:custGeom>
                <a:avLst/>
                <a:gdLst>
                  <a:gd name="T0" fmla="*/ 111 w 111"/>
                  <a:gd name="T1" fmla="*/ 2 h 163"/>
                  <a:gd name="T2" fmla="*/ 81 w 111"/>
                  <a:gd name="T3" fmla="*/ 111 h 163"/>
                  <a:gd name="T4" fmla="*/ 0 w 111"/>
                  <a:gd name="T5" fmla="*/ 163 h 163"/>
                  <a:gd name="T6" fmla="*/ 2 w 111"/>
                  <a:gd name="T7" fmla="*/ 50 h 163"/>
                  <a:gd name="T8" fmla="*/ 33 w 111"/>
                  <a:gd name="T9" fmla="*/ 0 h 163"/>
                  <a:gd name="T10" fmla="*/ 111 w 111"/>
                  <a:gd name="T11" fmla="*/ 2 h 163"/>
                  <a:gd name="T12" fmla="*/ 111 w 111"/>
                  <a:gd name="T13" fmla="*/ 2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1"/>
                  <a:gd name="T22" fmla="*/ 0 h 163"/>
                  <a:gd name="T23" fmla="*/ 111 w 111"/>
                  <a:gd name="T24" fmla="*/ 163 h 1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1" h="163">
                    <a:moveTo>
                      <a:pt x="111" y="2"/>
                    </a:moveTo>
                    <a:lnTo>
                      <a:pt x="81" y="111"/>
                    </a:lnTo>
                    <a:lnTo>
                      <a:pt x="0" y="163"/>
                    </a:lnTo>
                    <a:lnTo>
                      <a:pt x="2" y="50"/>
                    </a:lnTo>
                    <a:lnTo>
                      <a:pt x="33" y="0"/>
                    </a:lnTo>
                    <a:lnTo>
                      <a:pt x="111" y="2"/>
                    </a:lnTo>
                    <a:close/>
                  </a:path>
                </a:pathLst>
              </a:custGeom>
              <a:solidFill>
                <a:srgbClr val="B378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1" name="Freeform 227"/>
              <p:cNvSpPr>
                <a:spLocks/>
              </p:cNvSpPr>
              <p:nvPr/>
            </p:nvSpPr>
            <p:spPr bwMode="auto">
              <a:xfrm>
                <a:off x="1730" y="2717"/>
                <a:ext cx="131" cy="200"/>
              </a:xfrm>
              <a:custGeom>
                <a:avLst/>
                <a:gdLst>
                  <a:gd name="T0" fmla="*/ 94 w 131"/>
                  <a:gd name="T1" fmla="*/ 43 h 200"/>
                  <a:gd name="T2" fmla="*/ 57 w 131"/>
                  <a:gd name="T3" fmla="*/ 26 h 200"/>
                  <a:gd name="T4" fmla="*/ 31 w 131"/>
                  <a:gd name="T5" fmla="*/ 33 h 200"/>
                  <a:gd name="T6" fmla="*/ 4 w 131"/>
                  <a:gd name="T7" fmla="*/ 0 h 200"/>
                  <a:gd name="T8" fmla="*/ 0 w 131"/>
                  <a:gd name="T9" fmla="*/ 154 h 200"/>
                  <a:gd name="T10" fmla="*/ 29 w 131"/>
                  <a:gd name="T11" fmla="*/ 133 h 200"/>
                  <a:gd name="T12" fmla="*/ 54 w 131"/>
                  <a:gd name="T13" fmla="*/ 176 h 200"/>
                  <a:gd name="T14" fmla="*/ 131 w 131"/>
                  <a:gd name="T15" fmla="*/ 200 h 200"/>
                  <a:gd name="T16" fmla="*/ 126 w 131"/>
                  <a:gd name="T17" fmla="*/ 146 h 200"/>
                  <a:gd name="T18" fmla="*/ 89 w 131"/>
                  <a:gd name="T19" fmla="*/ 159 h 200"/>
                  <a:gd name="T20" fmla="*/ 89 w 131"/>
                  <a:gd name="T21" fmla="*/ 106 h 200"/>
                  <a:gd name="T22" fmla="*/ 63 w 131"/>
                  <a:gd name="T23" fmla="*/ 137 h 200"/>
                  <a:gd name="T24" fmla="*/ 29 w 131"/>
                  <a:gd name="T25" fmla="*/ 96 h 200"/>
                  <a:gd name="T26" fmla="*/ 63 w 131"/>
                  <a:gd name="T27" fmla="*/ 96 h 200"/>
                  <a:gd name="T28" fmla="*/ 31 w 131"/>
                  <a:gd name="T29" fmla="*/ 69 h 200"/>
                  <a:gd name="T30" fmla="*/ 72 w 131"/>
                  <a:gd name="T31" fmla="*/ 72 h 200"/>
                  <a:gd name="T32" fmla="*/ 105 w 131"/>
                  <a:gd name="T33" fmla="*/ 57 h 200"/>
                  <a:gd name="T34" fmla="*/ 94 w 131"/>
                  <a:gd name="T35" fmla="*/ 43 h 200"/>
                  <a:gd name="T36" fmla="*/ 94 w 131"/>
                  <a:gd name="T37" fmla="*/ 43 h 2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200"/>
                  <a:gd name="T59" fmla="*/ 131 w 131"/>
                  <a:gd name="T60" fmla="*/ 200 h 20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200">
                    <a:moveTo>
                      <a:pt x="94" y="43"/>
                    </a:moveTo>
                    <a:lnTo>
                      <a:pt x="57" y="26"/>
                    </a:lnTo>
                    <a:lnTo>
                      <a:pt x="31" y="33"/>
                    </a:lnTo>
                    <a:lnTo>
                      <a:pt x="4" y="0"/>
                    </a:lnTo>
                    <a:lnTo>
                      <a:pt x="0" y="154"/>
                    </a:lnTo>
                    <a:lnTo>
                      <a:pt x="29" y="133"/>
                    </a:lnTo>
                    <a:lnTo>
                      <a:pt x="54" y="176"/>
                    </a:lnTo>
                    <a:lnTo>
                      <a:pt x="131" y="200"/>
                    </a:lnTo>
                    <a:lnTo>
                      <a:pt x="126" y="146"/>
                    </a:lnTo>
                    <a:lnTo>
                      <a:pt x="89" y="159"/>
                    </a:lnTo>
                    <a:lnTo>
                      <a:pt x="89" y="106"/>
                    </a:lnTo>
                    <a:lnTo>
                      <a:pt x="63" y="137"/>
                    </a:lnTo>
                    <a:lnTo>
                      <a:pt x="29" y="96"/>
                    </a:lnTo>
                    <a:lnTo>
                      <a:pt x="63" y="96"/>
                    </a:lnTo>
                    <a:lnTo>
                      <a:pt x="31" y="69"/>
                    </a:lnTo>
                    <a:lnTo>
                      <a:pt x="72" y="72"/>
                    </a:lnTo>
                    <a:lnTo>
                      <a:pt x="105" y="57"/>
                    </a:lnTo>
                    <a:lnTo>
                      <a:pt x="94" y="43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2" name="Freeform 228"/>
              <p:cNvSpPr>
                <a:spLocks/>
              </p:cNvSpPr>
              <p:nvPr/>
            </p:nvSpPr>
            <p:spPr bwMode="auto">
              <a:xfrm>
                <a:off x="1989" y="1520"/>
                <a:ext cx="251" cy="240"/>
              </a:xfrm>
              <a:custGeom>
                <a:avLst/>
                <a:gdLst>
                  <a:gd name="T0" fmla="*/ 163 w 251"/>
                  <a:gd name="T1" fmla="*/ 3 h 240"/>
                  <a:gd name="T2" fmla="*/ 81 w 251"/>
                  <a:gd name="T3" fmla="*/ 0 h 240"/>
                  <a:gd name="T4" fmla="*/ 26 w 251"/>
                  <a:gd name="T5" fmla="*/ 59 h 240"/>
                  <a:gd name="T6" fmla="*/ 0 w 251"/>
                  <a:gd name="T7" fmla="*/ 120 h 240"/>
                  <a:gd name="T8" fmla="*/ 26 w 251"/>
                  <a:gd name="T9" fmla="*/ 233 h 240"/>
                  <a:gd name="T10" fmla="*/ 126 w 251"/>
                  <a:gd name="T11" fmla="*/ 240 h 240"/>
                  <a:gd name="T12" fmla="*/ 194 w 251"/>
                  <a:gd name="T13" fmla="*/ 150 h 240"/>
                  <a:gd name="T14" fmla="*/ 251 w 251"/>
                  <a:gd name="T15" fmla="*/ 51 h 240"/>
                  <a:gd name="T16" fmla="*/ 163 w 251"/>
                  <a:gd name="T17" fmla="*/ 3 h 240"/>
                  <a:gd name="T18" fmla="*/ 163 w 251"/>
                  <a:gd name="T19" fmla="*/ 3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240"/>
                  <a:gd name="T32" fmla="*/ 251 w 251"/>
                  <a:gd name="T33" fmla="*/ 240 h 2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240">
                    <a:moveTo>
                      <a:pt x="163" y="3"/>
                    </a:moveTo>
                    <a:lnTo>
                      <a:pt x="81" y="0"/>
                    </a:lnTo>
                    <a:lnTo>
                      <a:pt x="26" y="59"/>
                    </a:lnTo>
                    <a:lnTo>
                      <a:pt x="0" y="120"/>
                    </a:lnTo>
                    <a:lnTo>
                      <a:pt x="26" y="233"/>
                    </a:lnTo>
                    <a:lnTo>
                      <a:pt x="126" y="240"/>
                    </a:lnTo>
                    <a:lnTo>
                      <a:pt x="194" y="150"/>
                    </a:lnTo>
                    <a:lnTo>
                      <a:pt x="251" y="51"/>
                    </a:lnTo>
                    <a:lnTo>
                      <a:pt x="163" y="3"/>
                    </a:lnTo>
                    <a:close/>
                  </a:path>
                </a:pathLst>
              </a:custGeom>
              <a:solidFill>
                <a:srgbClr val="9E8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3" name="Freeform 229"/>
              <p:cNvSpPr>
                <a:spLocks/>
              </p:cNvSpPr>
              <p:nvPr/>
            </p:nvSpPr>
            <p:spPr bwMode="auto">
              <a:xfrm>
                <a:off x="2033" y="1566"/>
                <a:ext cx="150" cy="111"/>
              </a:xfrm>
              <a:custGeom>
                <a:avLst/>
                <a:gdLst>
                  <a:gd name="T0" fmla="*/ 150 w 150"/>
                  <a:gd name="T1" fmla="*/ 44 h 111"/>
                  <a:gd name="T2" fmla="*/ 58 w 150"/>
                  <a:gd name="T3" fmla="*/ 0 h 111"/>
                  <a:gd name="T4" fmla="*/ 0 w 150"/>
                  <a:gd name="T5" fmla="*/ 65 h 111"/>
                  <a:gd name="T6" fmla="*/ 65 w 150"/>
                  <a:gd name="T7" fmla="*/ 111 h 111"/>
                  <a:gd name="T8" fmla="*/ 106 w 150"/>
                  <a:gd name="T9" fmla="*/ 96 h 111"/>
                  <a:gd name="T10" fmla="*/ 72 w 150"/>
                  <a:gd name="T11" fmla="*/ 65 h 111"/>
                  <a:gd name="T12" fmla="*/ 95 w 150"/>
                  <a:gd name="T13" fmla="*/ 57 h 111"/>
                  <a:gd name="T14" fmla="*/ 119 w 150"/>
                  <a:gd name="T15" fmla="*/ 74 h 111"/>
                  <a:gd name="T16" fmla="*/ 150 w 150"/>
                  <a:gd name="T17" fmla="*/ 44 h 111"/>
                  <a:gd name="T18" fmla="*/ 150 w 150"/>
                  <a:gd name="T19" fmla="*/ 44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111"/>
                  <a:gd name="T32" fmla="*/ 150 w 150"/>
                  <a:gd name="T33" fmla="*/ 111 h 1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111">
                    <a:moveTo>
                      <a:pt x="150" y="44"/>
                    </a:moveTo>
                    <a:lnTo>
                      <a:pt x="58" y="0"/>
                    </a:lnTo>
                    <a:lnTo>
                      <a:pt x="0" y="65"/>
                    </a:lnTo>
                    <a:lnTo>
                      <a:pt x="65" y="111"/>
                    </a:lnTo>
                    <a:lnTo>
                      <a:pt x="106" y="96"/>
                    </a:lnTo>
                    <a:lnTo>
                      <a:pt x="72" y="65"/>
                    </a:lnTo>
                    <a:lnTo>
                      <a:pt x="95" y="57"/>
                    </a:lnTo>
                    <a:lnTo>
                      <a:pt x="119" y="74"/>
                    </a:lnTo>
                    <a:lnTo>
                      <a:pt x="150" y="44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4" name="Freeform 230"/>
              <p:cNvSpPr>
                <a:spLocks/>
              </p:cNvSpPr>
              <p:nvPr/>
            </p:nvSpPr>
            <p:spPr bwMode="auto">
              <a:xfrm>
                <a:off x="1932" y="2151"/>
                <a:ext cx="166" cy="126"/>
              </a:xfrm>
              <a:custGeom>
                <a:avLst/>
                <a:gdLst>
                  <a:gd name="T0" fmla="*/ 9 w 166"/>
                  <a:gd name="T1" fmla="*/ 0 h 126"/>
                  <a:gd name="T2" fmla="*/ 116 w 166"/>
                  <a:gd name="T3" fmla="*/ 15 h 126"/>
                  <a:gd name="T4" fmla="*/ 166 w 166"/>
                  <a:gd name="T5" fmla="*/ 89 h 126"/>
                  <a:gd name="T6" fmla="*/ 51 w 166"/>
                  <a:gd name="T7" fmla="*/ 126 h 126"/>
                  <a:gd name="T8" fmla="*/ 0 w 166"/>
                  <a:gd name="T9" fmla="*/ 77 h 126"/>
                  <a:gd name="T10" fmla="*/ 9 w 166"/>
                  <a:gd name="T11" fmla="*/ 0 h 126"/>
                  <a:gd name="T12" fmla="*/ 9 w 166"/>
                  <a:gd name="T13" fmla="*/ 0 h 1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6"/>
                  <a:gd name="T22" fmla="*/ 0 h 126"/>
                  <a:gd name="T23" fmla="*/ 166 w 166"/>
                  <a:gd name="T24" fmla="*/ 126 h 1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6" h="126">
                    <a:moveTo>
                      <a:pt x="9" y="0"/>
                    </a:moveTo>
                    <a:lnTo>
                      <a:pt x="116" y="15"/>
                    </a:lnTo>
                    <a:lnTo>
                      <a:pt x="166" y="89"/>
                    </a:lnTo>
                    <a:lnTo>
                      <a:pt x="51" y="126"/>
                    </a:lnTo>
                    <a:lnTo>
                      <a:pt x="0" y="7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38B0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5" name="Freeform 231"/>
              <p:cNvSpPr>
                <a:spLocks/>
              </p:cNvSpPr>
              <p:nvPr/>
            </p:nvSpPr>
            <p:spPr bwMode="auto">
              <a:xfrm>
                <a:off x="1943" y="2241"/>
                <a:ext cx="159" cy="104"/>
              </a:xfrm>
              <a:custGeom>
                <a:avLst/>
                <a:gdLst>
                  <a:gd name="T0" fmla="*/ 13 w 159"/>
                  <a:gd name="T1" fmla="*/ 13 h 104"/>
                  <a:gd name="T2" fmla="*/ 79 w 159"/>
                  <a:gd name="T3" fmla="*/ 0 h 104"/>
                  <a:gd name="T4" fmla="*/ 159 w 159"/>
                  <a:gd name="T5" fmla="*/ 56 h 104"/>
                  <a:gd name="T6" fmla="*/ 105 w 159"/>
                  <a:gd name="T7" fmla="*/ 104 h 104"/>
                  <a:gd name="T8" fmla="*/ 0 w 159"/>
                  <a:gd name="T9" fmla="*/ 30 h 104"/>
                  <a:gd name="T10" fmla="*/ 13 w 159"/>
                  <a:gd name="T11" fmla="*/ 13 h 104"/>
                  <a:gd name="T12" fmla="*/ 13 w 159"/>
                  <a:gd name="T13" fmla="*/ 13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9"/>
                  <a:gd name="T22" fmla="*/ 0 h 104"/>
                  <a:gd name="T23" fmla="*/ 159 w 159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9" h="104">
                    <a:moveTo>
                      <a:pt x="13" y="13"/>
                    </a:moveTo>
                    <a:lnTo>
                      <a:pt x="79" y="0"/>
                    </a:lnTo>
                    <a:lnTo>
                      <a:pt x="159" y="56"/>
                    </a:lnTo>
                    <a:lnTo>
                      <a:pt x="105" y="104"/>
                    </a:lnTo>
                    <a:lnTo>
                      <a:pt x="0" y="30"/>
                    </a:ln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B378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6" name="Freeform 232"/>
              <p:cNvSpPr>
                <a:spLocks/>
              </p:cNvSpPr>
              <p:nvPr/>
            </p:nvSpPr>
            <p:spPr bwMode="auto">
              <a:xfrm>
                <a:off x="2006" y="2623"/>
                <a:ext cx="92" cy="81"/>
              </a:xfrm>
              <a:custGeom>
                <a:avLst/>
                <a:gdLst>
                  <a:gd name="T0" fmla="*/ 85 w 92"/>
                  <a:gd name="T1" fmla="*/ 53 h 81"/>
                  <a:gd name="T2" fmla="*/ 62 w 92"/>
                  <a:gd name="T3" fmla="*/ 81 h 81"/>
                  <a:gd name="T4" fmla="*/ 0 w 92"/>
                  <a:gd name="T5" fmla="*/ 24 h 81"/>
                  <a:gd name="T6" fmla="*/ 55 w 92"/>
                  <a:gd name="T7" fmla="*/ 0 h 81"/>
                  <a:gd name="T8" fmla="*/ 92 w 92"/>
                  <a:gd name="T9" fmla="*/ 2 h 81"/>
                  <a:gd name="T10" fmla="*/ 92 w 92"/>
                  <a:gd name="T11" fmla="*/ 31 h 81"/>
                  <a:gd name="T12" fmla="*/ 85 w 92"/>
                  <a:gd name="T13" fmla="*/ 53 h 81"/>
                  <a:gd name="T14" fmla="*/ 85 w 92"/>
                  <a:gd name="T15" fmla="*/ 53 h 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2"/>
                  <a:gd name="T25" fmla="*/ 0 h 81"/>
                  <a:gd name="T26" fmla="*/ 92 w 92"/>
                  <a:gd name="T27" fmla="*/ 81 h 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2" h="81">
                    <a:moveTo>
                      <a:pt x="85" y="53"/>
                    </a:moveTo>
                    <a:lnTo>
                      <a:pt x="62" y="81"/>
                    </a:lnTo>
                    <a:lnTo>
                      <a:pt x="0" y="24"/>
                    </a:lnTo>
                    <a:lnTo>
                      <a:pt x="55" y="0"/>
                    </a:lnTo>
                    <a:lnTo>
                      <a:pt x="92" y="2"/>
                    </a:lnTo>
                    <a:lnTo>
                      <a:pt x="92" y="31"/>
                    </a:lnTo>
                    <a:lnTo>
                      <a:pt x="85" y="53"/>
                    </a:lnTo>
                    <a:close/>
                  </a:path>
                </a:pathLst>
              </a:custGeom>
              <a:solidFill>
                <a:srgbClr val="96CC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7" name="Freeform 233"/>
              <p:cNvSpPr>
                <a:spLocks/>
              </p:cNvSpPr>
              <p:nvPr/>
            </p:nvSpPr>
            <p:spPr bwMode="auto">
              <a:xfrm>
                <a:off x="2044" y="2654"/>
                <a:ext cx="67" cy="115"/>
              </a:xfrm>
              <a:custGeom>
                <a:avLst/>
                <a:gdLst>
                  <a:gd name="T0" fmla="*/ 52 w 67"/>
                  <a:gd name="T1" fmla="*/ 0 h 115"/>
                  <a:gd name="T2" fmla="*/ 26 w 67"/>
                  <a:gd name="T3" fmla="*/ 39 h 115"/>
                  <a:gd name="T4" fmla="*/ 8 w 67"/>
                  <a:gd name="T5" fmla="*/ 89 h 115"/>
                  <a:gd name="T6" fmla="*/ 0 w 67"/>
                  <a:gd name="T7" fmla="*/ 113 h 115"/>
                  <a:gd name="T8" fmla="*/ 17 w 67"/>
                  <a:gd name="T9" fmla="*/ 115 h 115"/>
                  <a:gd name="T10" fmla="*/ 37 w 67"/>
                  <a:gd name="T11" fmla="*/ 67 h 115"/>
                  <a:gd name="T12" fmla="*/ 67 w 67"/>
                  <a:gd name="T13" fmla="*/ 24 h 115"/>
                  <a:gd name="T14" fmla="*/ 52 w 67"/>
                  <a:gd name="T15" fmla="*/ 0 h 115"/>
                  <a:gd name="T16" fmla="*/ 52 w 67"/>
                  <a:gd name="T17" fmla="*/ 0 h 1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115"/>
                  <a:gd name="T29" fmla="*/ 67 w 67"/>
                  <a:gd name="T30" fmla="*/ 115 h 1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115">
                    <a:moveTo>
                      <a:pt x="52" y="0"/>
                    </a:moveTo>
                    <a:lnTo>
                      <a:pt x="26" y="39"/>
                    </a:lnTo>
                    <a:lnTo>
                      <a:pt x="8" y="89"/>
                    </a:lnTo>
                    <a:lnTo>
                      <a:pt x="0" y="113"/>
                    </a:lnTo>
                    <a:lnTo>
                      <a:pt x="17" y="115"/>
                    </a:lnTo>
                    <a:lnTo>
                      <a:pt x="37" y="67"/>
                    </a:lnTo>
                    <a:lnTo>
                      <a:pt x="67" y="2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826E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8" name="Freeform 234"/>
              <p:cNvSpPr>
                <a:spLocks/>
              </p:cNvSpPr>
              <p:nvPr/>
            </p:nvSpPr>
            <p:spPr bwMode="auto">
              <a:xfrm>
                <a:off x="1728" y="2475"/>
                <a:ext cx="414" cy="305"/>
              </a:xfrm>
              <a:custGeom>
                <a:avLst/>
                <a:gdLst>
                  <a:gd name="T0" fmla="*/ 401 w 414"/>
                  <a:gd name="T1" fmla="*/ 92 h 305"/>
                  <a:gd name="T2" fmla="*/ 348 w 414"/>
                  <a:gd name="T3" fmla="*/ 133 h 305"/>
                  <a:gd name="T4" fmla="*/ 294 w 414"/>
                  <a:gd name="T5" fmla="*/ 192 h 305"/>
                  <a:gd name="T6" fmla="*/ 250 w 414"/>
                  <a:gd name="T7" fmla="*/ 235 h 305"/>
                  <a:gd name="T8" fmla="*/ 241 w 414"/>
                  <a:gd name="T9" fmla="*/ 298 h 305"/>
                  <a:gd name="T10" fmla="*/ 167 w 414"/>
                  <a:gd name="T11" fmla="*/ 285 h 305"/>
                  <a:gd name="T12" fmla="*/ 118 w 414"/>
                  <a:gd name="T13" fmla="*/ 305 h 305"/>
                  <a:gd name="T14" fmla="*/ 68 w 414"/>
                  <a:gd name="T15" fmla="*/ 242 h 305"/>
                  <a:gd name="T16" fmla="*/ 15 w 414"/>
                  <a:gd name="T17" fmla="*/ 213 h 305"/>
                  <a:gd name="T18" fmla="*/ 0 w 414"/>
                  <a:gd name="T19" fmla="*/ 155 h 305"/>
                  <a:gd name="T20" fmla="*/ 11 w 414"/>
                  <a:gd name="T21" fmla="*/ 59 h 305"/>
                  <a:gd name="T22" fmla="*/ 115 w 414"/>
                  <a:gd name="T23" fmla="*/ 0 h 305"/>
                  <a:gd name="T24" fmla="*/ 261 w 414"/>
                  <a:gd name="T25" fmla="*/ 11 h 305"/>
                  <a:gd name="T26" fmla="*/ 352 w 414"/>
                  <a:gd name="T27" fmla="*/ 29 h 305"/>
                  <a:gd name="T28" fmla="*/ 383 w 414"/>
                  <a:gd name="T29" fmla="*/ 33 h 305"/>
                  <a:gd name="T30" fmla="*/ 414 w 414"/>
                  <a:gd name="T31" fmla="*/ 66 h 305"/>
                  <a:gd name="T32" fmla="*/ 401 w 414"/>
                  <a:gd name="T33" fmla="*/ 92 h 305"/>
                  <a:gd name="T34" fmla="*/ 401 w 414"/>
                  <a:gd name="T35" fmla="*/ 92 h 3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14"/>
                  <a:gd name="T55" fmla="*/ 0 h 305"/>
                  <a:gd name="T56" fmla="*/ 414 w 414"/>
                  <a:gd name="T57" fmla="*/ 305 h 3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14" h="305">
                    <a:moveTo>
                      <a:pt x="401" y="92"/>
                    </a:moveTo>
                    <a:lnTo>
                      <a:pt x="348" y="133"/>
                    </a:lnTo>
                    <a:lnTo>
                      <a:pt x="294" y="192"/>
                    </a:lnTo>
                    <a:lnTo>
                      <a:pt x="250" y="235"/>
                    </a:lnTo>
                    <a:lnTo>
                      <a:pt x="241" y="298"/>
                    </a:lnTo>
                    <a:lnTo>
                      <a:pt x="167" y="285"/>
                    </a:lnTo>
                    <a:lnTo>
                      <a:pt x="118" y="305"/>
                    </a:lnTo>
                    <a:lnTo>
                      <a:pt x="68" y="242"/>
                    </a:lnTo>
                    <a:lnTo>
                      <a:pt x="15" y="213"/>
                    </a:lnTo>
                    <a:lnTo>
                      <a:pt x="0" y="155"/>
                    </a:lnTo>
                    <a:lnTo>
                      <a:pt x="11" y="59"/>
                    </a:lnTo>
                    <a:lnTo>
                      <a:pt x="115" y="0"/>
                    </a:lnTo>
                    <a:lnTo>
                      <a:pt x="261" y="11"/>
                    </a:lnTo>
                    <a:lnTo>
                      <a:pt x="352" y="29"/>
                    </a:lnTo>
                    <a:lnTo>
                      <a:pt x="383" y="33"/>
                    </a:lnTo>
                    <a:lnTo>
                      <a:pt x="414" y="66"/>
                    </a:lnTo>
                    <a:lnTo>
                      <a:pt x="401" y="92"/>
                    </a:lnTo>
                    <a:close/>
                  </a:path>
                </a:pathLst>
              </a:custGeom>
              <a:solidFill>
                <a:srgbClr val="7A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09" name="Freeform 235"/>
              <p:cNvSpPr>
                <a:spLocks/>
              </p:cNvSpPr>
              <p:nvPr/>
            </p:nvSpPr>
            <p:spPr bwMode="auto">
              <a:xfrm>
                <a:off x="2085" y="2504"/>
                <a:ext cx="54" cy="100"/>
              </a:xfrm>
              <a:custGeom>
                <a:avLst/>
                <a:gdLst>
                  <a:gd name="T0" fmla="*/ 0 w 54"/>
                  <a:gd name="T1" fmla="*/ 0 h 100"/>
                  <a:gd name="T2" fmla="*/ 11 w 54"/>
                  <a:gd name="T3" fmla="*/ 47 h 100"/>
                  <a:gd name="T4" fmla="*/ 30 w 54"/>
                  <a:gd name="T5" fmla="*/ 100 h 100"/>
                  <a:gd name="T6" fmla="*/ 54 w 54"/>
                  <a:gd name="T7" fmla="*/ 67 h 100"/>
                  <a:gd name="T8" fmla="*/ 54 w 54"/>
                  <a:gd name="T9" fmla="*/ 41 h 100"/>
                  <a:gd name="T10" fmla="*/ 35 w 54"/>
                  <a:gd name="T11" fmla="*/ 0 h 100"/>
                  <a:gd name="T12" fmla="*/ 0 w 54"/>
                  <a:gd name="T13" fmla="*/ 0 h 100"/>
                  <a:gd name="T14" fmla="*/ 0 w 54"/>
                  <a:gd name="T15" fmla="*/ 0 h 1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"/>
                  <a:gd name="T25" fmla="*/ 0 h 100"/>
                  <a:gd name="T26" fmla="*/ 54 w 54"/>
                  <a:gd name="T27" fmla="*/ 100 h 1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" h="100">
                    <a:moveTo>
                      <a:pt x="0" y="0"/>
                    </a:moveTo>
                    <a:lnTo>
                      <a:pt x="11" y="47"/>
                    </a:lnTo>
                    <a:lnTo>
                      <a:pt x="30" y="100"/>
                    </a:lnTo>
                    <a:lnTo>
                      <a:pt x="54" y="67"/>
                    </a:lnTo>
                    <a:lnTo>
                      <a:pt x="54" y="4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0" name="Freeform 236"/>
              <p:cNvSpPr>
                <a:spLocks/>
              </p:cNvSpPr>
              <p:nvPr/>
            </p:nvSpPr>
            <p:spPr bwMode="auto">
              <a:xfrm>
                <a:off x="1946" y="2608"/>
                <a:ext cx="76" cy="146"/>
              </a:xfrm>
              <a:custGeom>
                <a:avLst/>
                <a:gdLst>
                  <a:gd name="T0" fmla="*/ 43 w 76"/>
                  <a:gd name="T1" fmla="*/ 0 h 146"/>
                  <a:gd name="T2" fmla="*/ 43 w 76"/>
                  <a:gd name="T3" fmla="*/ 55 h 146"/>
                  <a:gd name="T4" fmla="*/ 76 w 76"/>
                  <a:gd name="T5" fmla="*/ 113 h 146"/>
                  <a:gd name="T6" fmla="*/ 71 w 76"/>
                  <a:gd name="T7" fmla="*/ 146 h 146"/>
                  <a:gd name="T8" fmla="*/ 34 w 76"/>
                  <a:gd name="T9" fmla="*/ 91 h 146"/>
                  <a:gd name="T10" fmla="*/ 0 w 76"/>
                  <a:gd name="T11" fmla="*/ 59 h 146"/>
                  <a:gd name="T12" fmla="*/ 2 w 76"/>
                  <a:gd name="T13" fmla="*/ 5 h 146"/>
                  <a:gd name="T14" fmla="*/ 43 w 76"/>
                  <a:gd name="T15" fmla="*/ 0 h 146"/>
                  <a:gd name="T16" fmla="*/ 43 w 76"/>
                  <a:gd name="T17" fmla="*/ 0 h 1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46"/>
                  <a:gd name="T29" fmla="*/ 76 w 76"/>
                  <a:gd name="T30" fmla="*/ 146 h 1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46">
                    <a:moveTo>
                      <a:pt x="43" y="0"/>
                    </a:moveTo>
                    <a:lnTo>
                      <a:pt x="43" y="55"/>
                    </a:lnTo>
                    <a:lnTo>
                      <a:pt x="76" y="113"/>
                    </a:lnTo>
                    <a:lnTo>
                      <a:pt x="71" y="146"/>
                    </a:lnTo>
                    <a:lnTo>
                      <a:pt x="34" y="91"/>
                    </a:lnTo>
                    <a:lnTo>
                      <a:pt x="0" y="59"/>
                    </a:lnTo>
                    <a:lnTo>
                      <a:pt x="2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CCA8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1" name="Freeform 237"/>
              <p:cNvSpPr>
                <a:spLocks/>
              </p:cNvSpPr>
              <p:nvPr/>
            </p:nvSpPr>
            <p:spPr bwMode="auto">
              <a:xfrm>
                <a:off x="2118" y="2717"/>
                <a:ext cx="71" cy="139"/>
              </a:xfrm>
              <a:custGeom>
                <a:avLst/>
                <a:gdLst>
                  <a:gd name="T0" fmla="*/ 71 w 71"/>
                  <a:gd name="T1" fmla="*/ 26 h 139"/>
                  <a:gd name="T2" fmla="*/ 52 w 71"/>
                  <a:gd name="T3" fmla="*/ 139 h 139"/>
                  <a:gd name="T4" fmla="*/ 0 w 71"/>
                  <a:gd name="T5" fmla="*/ 139 h 139"/>
                  <a:gd name="T6" fmla="*/ 2 w 71"/>
                  <a:gd name="T7" fmla="*/ 24 h 139"/>
                  <a:gd name="T8" fmla="*/ 41 w 71"/>
                  <a:gd name="T9" fmla="*/ 0 h 139"/>
                  <a:gd name="T10" fmla="*/ 71 w 71"/>
                  <a:gd name="T11" fmla="*/ 26 h 139"/>
                  <a:gd name="T12" fmla="*/ 71 w 71"/>
                  <a:gd name="T13" fmla="*/ 26 h 1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"/>
                  <a:gd name="T22" fmla="*/ 0 h 139"/>
                  <a:gd name="T23" fmla="*/ 71 w 71"/>
                  <a:gd name="T24" fmla="*/ 139 h 1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" h="139">
                    <a:moveTo>
                      <a:pt x="71" y="26"/>
                    </a:moveTo>
                    <a:lnTo>
                      <a:pt x="52" y="139"/>
                    </a:lnTo>
                    <a:lnTo>
                      <a:pt x="0" y="139"/>
                    </a:lnTo>
                    <a:lnTo>
                      <a:pt x="2" y="24"/>
                    </a:lnTo>
                    <a:lnTo>
                      <a:pt x="41" y="0"/>
                    </a:lnTo>
                    <a:lnTo>
                      <a:pt x="71" y="26"/>
                    </a:lnTo>
                    <a:close/>
                  </a:path>
                </a:pathLst>
              </a:custGeom>
              <a:solidFill>
                <a:srgbClr val="C2BF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2" name="Freeform 238"/>
              <p:cNvSpPr>
                <a:spLocks/>
              </p:cNvSpPr>
              <p:nvPr/>
            </p:nvSpPr>
            <p:spPr bwMode="auto">
              <a:xfrm>
                <a:off x="2096" y="2750"/>
                <a:ext cx="52" cy="110"/>
              </a:xfrm>
              <a:custGeom>
                <a:avLst/>
                <a:gdLst>
                  <a:gd name="T0" fmla="*/ 52 w 52"/>
                  <a:gd name="T1" fmla="*/ 30 h 110"/>
                  <a:gd name="T2" fmla="*/ 52 w 52"/>
                  <a:gd name="T3" fmla="*/ 110 h 110"/>
                  <a:gd name="T4" fmla="*/ 0 w 52"/>
                  <a:gd name="T5" fmla="*/ 106 h 110"/>
                  <a:gd name="T6" fmla="*/ 11 w 52"/>
                  <a:gd name="T7" fmla="*/ 0 h 110"/>
                  <a:gd name="T8" fmla="*/ 48 w 52"/>
                  <a:gd name="T9" fmla="*/ 4 h 110"/>
                  <a:gd name="T10" fmla="*/ 52 w 52"/>
                  <a:gd name="T11" fmla="*/ 30 h 110"/>
                  <a:gd name="T12" fmla="*/ 52 w 52"/>
                  <a:gd name="T13" fmla="*/ 30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110"/>
                  <a:gd name="T23" fmla="*/ 52 w 52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110">
                    <a:moveTo>
                      <a:pt x="52" y="30"/>
                    </a:moveTo>
                    <a:lnTo>
                      <a:pt x="52" y="110"/>
                    </a:lnTo>
                    <a:lnTo>
                      <a:pt x="0" y="106"/>
                    </a:lnTo>
                    <a:lnTo>
                      <a:pt x="11" y="0"/>
                    </a:lnTo>
                    <a:lnTo>
                      <a:pt x="48" y="4"/>
                    </a:lnTo>
                    <a:lnTo>
                      <a:pt x="52" y="30"/>
                    </a:lnTo>
                    <a:close/>
                  </a:path>
                </a:pathLst>
              </a:custGeom>
              <a:solidFill>
                <a:srgbClr val="80754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3" name="Freeform 239"/>
              <p:cNvSpPr>
                <a:spLocks/>
              </p:cNvSpPr>
              <p:nvPr/>
            </p:nvSpPr>
            <p:spPr bwMode="auto">
              <a:xfrm>
                <a:off x="1980" y="2591"/>
                <a:ext cx="418" cy="387"/>
              </a:xfrm>
              <a:custGeom>
                <a:avLst/>
                <a:gdLst>
                  <a:gd name="T0" fmla="*/ 168 w 418"/>
                  <a:gd name="T1" fmla="*/ 39 h 387"/>
                  <a:gd name="T2" fmla="*/ 218 w 418"/>
                  <a:gd name="T3" fmla="*/ 78 h 387"/>
                  <a:gd name="T4" fmla="*/ 283 w 418"/>
                  <a:gd name="T5" fmla="*/ 63 h 387"/>
                  <a:gd name="T6" fmla="*/ 303 w 418"/>
                  <a:gd name="T7" fmla="*/ 91 h 387"/>
                  <a:gd name="T8" fmla="*/ 272 w 418"/>
                  <a:gd name="T9" fmla="*/ 145 h 387"/>
                  <a:gd name="T10" fmla="*/ 297 w 418"/>
                  <a:gd name="T11" fmla="*/ 150 h 387"/>
                  <a:gd name="T12" fmla="*/ 314 w 418"/>
                  <a:gd name="T13" fmla="*/ 119 h 387"/>
                  <a:gd name="T14" fmla="*/ 351 w 418"/>
                  <a:gd name="T15" fmla="*/ 82 h 387"/>
                  <a:gd name="T16" fmla="*/ 351 w 418"/>
                  <a:gd name="T17" fmla="*/ 145 h 387"/>
                  <a:gd name="T18" fmla="*/ 325 w 418"/>
                  <a:gd name="T19" fmla="*/ 152 h 387"/>
                  <a:gd name="T20" fmla="*/ 362 w 418"/>
                  <a:gd name="T21" fmla="*/ 178 h 387"/>
                  <a:gd name="T22" fmla="*/ 366 w 418"/>
                  <a:gd name="T23" fmla="*/ 226 h 387"/>
                  <a:gd name="T24" fmla="*/ 390 w 418"/>
                  <a:gd name="T25" fmla="*/ 204 h 387"/>
                  <a:gd name="T26" fmla="*/ 418 w 418"/>
                  <a:gd name="T27" fmla="*/ 209 h 387"/>
                  <a:gd name="T28" fmla="*/ 388 w 418"/>
                  <a:gd name="T29" fmla="*/ 235 h 387"/>
                  <a:gd name="T30" fmla="*/ 408 w 418"/>
                  <a:gd name="T31" fmla="*/ 258 h 387"/>
                  <a:gd name="T32" fmla="*/ 394 w 418"/>
                  <a:gd name="T33" fmla="*/ 313 h 387"/>
                  <a:gd name="T34" fmla="*/ 329 w 418"/>
                  <a:gd name="T35" fmla="*/ 280 h 387"/>
                  <a:gd name="T36" fmla="*/ 266 w 418"/>
                  <a:gd name="T37" fmla="*/ 285 h 387"/>
                  <a:gd name="T38" fmla="*/ 253 w 418"/>
                  <a:gd name="T39" fmla="*/ 302 h 387"/>
                  <a:gd name="T40" fmla="*/ 212 w 418"/>
                  <a:gd name="T41" fmla="*/ 311 h 387"/>
                  <a:gd name="T42" fmla="*/ 149 w 418"/>
                  <a:gd name="T43" fmla="*/ 313 h 387"/>
                  <a:gd name="T44" fmla="*/ 101 w 418"/>
                  <a:gd name="T45" fmla="*/ 354 h 387"/>
                  <a:gd name="T46" fmla="*/ 96 w 418"/>
                  <a:gd name="T47" fmla="*/ 387 h 387"/>
                  <a:gd name="T48" fmla="*/ 72 w 418"/>
                  <a:gd name="T49" fmla="*/ 363 h 387"/>
                  <a:gd name="T50" fmla="*/ 0 w 418"/>
                  <a:gd name="T51" fmla="*/ 363 h 387"/>
                  <a:gd name="T52" fmla="*/ 9 w 418"/>
                  <a:gd name="T53" fmla="*/ 313 h 387"/>
                  <a:gd name="T54" fmla="*/ 57 w 418"/>
                  <a:gd name="T55" fmla="*/ 306 h 387"/>
                  <a:gd name="T56" fmla="*/ 68 w 418"/>
                  <a:gd name="T57" fmla="*/ 276 h 387"/>
                  <a:gd name="T58" fmla="*/ 53 w 418"/>
                  <a:gd name="T59" fmla="*/ 232 h 387"/>
                  <a:gd name="T60" fmla="*/ 37 w 418"/>
                  <a:gd name="T61" fmla="*/ 200 h 387"/>
                  <a:gd name="T62" fmla="*/ 118 w 418"/>
                  <a:gd name="T63" fmla="*/ 183 h 387"/>
                  <a:gd name="T64" fmla="*/ 127 w 418"/>
                  <a:gd name="T65" fmla="*/ 246 h 387"/>
                  <a:gd name="T66" fmla="*/ 181 w 418"/>
                  <a:gd name="T67" fmla="*/ 232 h 387"/>
                  <a:gd name="T68" fmla="*/ 201 w 418"/>
                  <a:gd name="T69" fmla="*/ 145 h 387"/>
                  <a:gd name="T70" fmla="*/ 164 w 418"/>
                  <a:gd name="T71" fmla="*/ 163 h 387"/>
                  <a:gd name="T72" fmla="*/ 131 w 418"/>
                  <a:gd name="T73" fmla="*/ 159 h 387"/>
                  <a:gd name="T74" fmla="*/ 122 w 418"/>
                  <a:gd name="T75" fmla="*/ 76 h 387"/>
                  <a:gd name="T76" fmla="*/ 81 w 418"/>
                  <a:gd name="T77" fmla="*/ 24 h 387"/>
                  <a:gd name="T78" fmla="*/ 101 w 418"/>
                  <a:gd name="T79" fmla="*/ 0 h 387"/>
                  <a:gd name="T80" fmla="*/ 168 w 418"/>
                  <a:gd name="T81" fmla="*/ 39 h 387"/>
                  <a:gd name="T82" fmla="*/ 168 w 418"/>
                  <a:gd name="T83" fmla="*/ 39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8"/>
                  <a:gd name="T127" fmla="*/ 0 h 387"/>
                  <a:gd name="T128" fmla="*/ 418 w 418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8" h="387">
                    <a:moveTo>
                      <a:pt x="168" y="39"/>
                    </a:moveTo>
                    <a:lnTo>
                      <a:pt x="218" y="78"/>
                    </a:lnTo>
                    <a:lnTo>
                      <a:pt x="283" y="63"/>
                    </a:lnTo>
                    <a:lnTo>
                      <a:pt x="303" y="91"/>
                    </a:lnTo>
                    <a:lnTo>
                      <a:pt x="272" y="145"/>
                    </a:lnTo>
                    <a:lnTo>
                      <a:pt x="297" y="150"/>
                    </a:lnTo>
                    <a:lnTo>
                      <a:pt x="314" y="119"/>
                    </a:lnTo>
                    <a:lnTo>
                      <a:pt x="351" y="82"/>
                    </a:lnTo>
                    <a:lnTo>
                      <a:pt x="351" y="145"/>
                    </a:lnTo>
                    <a:lnTo>
                      <a:pt x="325" y="152"/>
                    </a:lnTo>
                    <a:lnTo>
                      <a:pt x="362" y="178"/>
                    </a:lnTo>
                    <a:lnTo>
                      <a:pt x="366" y="226"/>
                    </a:lnTo>
                    <a:lnTo>
                      <a:pt x="390" y="204"/>
                    </a:lnTo>
                    <a:lnTo>
                      <a:pt x="418" y="209"/>
                    </a:lnTo>
                    <a:lnTo>
                      <a:pt x="388" y="235"/>
                    </a:lnTo>
                    <a:lnTo>
                      <a:pt x="408" y="258"/>
                    </a:lnTo>
                    <a:lnTo>
                      <a:pt x="394" y="313"/>
                    </a:lnTo>
                    <a:lnTo>
                      <a:pt x="329" y="280"/>
                    </a:lnTo>
                    <a:lnTo>
                      <a:pt x="266" y="285"/>
                    </a:lnTo>
                    <a:lnTo>
                      <a:pt x="253" y="302"/>
                    </a:lnTo>
                    <a:lnTo>
                      <a:pt x="212" y="311"/>
                    </a:lnTo>
                    <a:lnTo>
                      <a:pt x="149" y="313"/>
                    </a:lnTo>
                    <a:lnTo>
                      <a:pt x="101" y="354"/>
                    </a:lnTo>
                    <a:lnTo>
                      <a:pt x="96" y="387"/>
                    </a:lnTo>
                    <a:lnTo>
                      <a:pt x="72" y="363"/>
                    </a:lnTo>
                    <a:lnTo>
                      <a:pt x="0" y="363"/>
                    </a:lnTo>
                    <a:lnTo>
                      <a:pt x="9" y="313"/>
                    </a:lnTo>
                    <a:lnTo>
                      <a:pt x="57" y="306"/>
                    </a:lnTo>
                    <a:lnTo>
                      <a:pt x="68" y="276"/>
                    </a:lnTo>
                    <a:lnTo>
                      <a:pt x="53" y="232"/>
                    </a:lnTo>
                    <a:lnTo>
                      <a:pt x="37" y="200"/>
                    </a:lnTo>
                    <a:lnTo>
                      <a:pt x="118" y="183"/>
                    </a:lnTo>
                    <a:lnTo>
                      <a:pt x="127" y="246"/>
                    </a:lnTo>
                    <a:lnTo>
                      <a:pt x="181" y="232"/>
                    </a:lnTo>
                    <a:lnTo>
                      <a:pt x="201" y="145"/>
                    </a:lnTo>
                    <a:lnTo>
                      <a:pt x="164" y="163"/>
                    </a:lnTo>
                    <a:lnTo>
                      <a:pt x="131" y="159"/>
                    </a:lnTo>
                    <a:lnTo>
                      <a:pt x="122" y="76"/>
                    </a:lnTo>
                    <a:lnTo>
                      <a:pt x="81" y="24"/>
                    </a:lnTo>
                    <a:lnTo>
                      <a:pt x="101" y="0"/>
                    </a:lnTo>
                    <a:lnTo>
                      <a:pt x="168" y="39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4" name="Freeform 240"/>
              <p:cNvSpPr>
                <a:spLocks/>
              </p:cNvSpPr>
              <p:nvPr/>
            </p:nvSpPr>
            <p:spPr bwMode="auto">
              <a:xfrm>
                <a:off x="2385" y="2567"/>
                <a:ext cx="79" cy="72"/>
              </a:xfrm>
              <a:custGeom>
                <a:avLst/>
                <a:gdLst>
                  <a:gd name="T0" fmla="*/ 28 w 79"/>
                  <a:gd name="T1" fmla="*/ 0 h 72"/>
                  <a:gd name="T2" fmla="*/ 79 w 79"/>
                  <a:gd name="T3" fmla="*/ 21 h 72"/>
                  <a:gd name="T4" fmla="*/ 37 w 79"/>
                  <a:gd name="T5" fmla="*/ 43 h 72"/>
                  <a:gd name="T6" fmla="*/ 0 w 79"/>
                  <a:gd name="T7" fmla="*/ 72 h 72"/>
                  <a:gd name="T8" fmla="*/ 16 w 79"/>
                  <a:gd name="T9" fmla="*/ 35 h 72"/>
                  <a:gd name="T10" fmla="*/ 28 w 79"/>
                  <a:gd name="T11" fmla="*/ 0 h 72"/>
                  <a:gd name="T12" fmla="*/ 28 w 79"/>
                  <a:gd name="T13" fmla="*/ 0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72"/>
                  <a:gd name="T23" fmla="*/ 79 w 79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72">
                    <a:moveTo>
                      <a:pt x="28" y="0"/>
                    </a:moveTo>
                    <a:lnTo>
                      <a:pt x="79" y="21"/>
                    </a:lnTo>
                    <a:lnTo>
                      <a:pt x="37" y="43"/>
                    </a:lnTo>
                    <a:lnTo>
                      <a:pt x="0" y="72"/>
                    </a:lnTo>
                    <a:lnTo>
                      <a:pt x="16" y="3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5" name="Freeform 241"/>
              <p:cNvSpPr>
                <a:spLocks/>
              </p:cNvSpPr>
              <p:nvPr/>
            </p:nvSpPr>
            <p:spPr bwMode="auto">
              <a:xfrm>
                <a:off x="2263" y="2554"/>
                <a:ext cx="76" cy="76"/>
              </a:xfrm>
              <a:custGeom>
                <a:avLst/>
                <a:gdLst>
                  <a:gd name="T0" fmla="*/ 74 w 76"/>
                  <a:gd name="T1" fmla="*/ 22 h 76"/>
                  <a:gd name="T2" fmla="*/ 31 w 76"/>
                  <a:gd name="T3" fmla="*/ 65 h 76"/>
                  <a:gd name="T4" fmla="*/ 0 w 76"/>
                  <a:gd name="T5" fmla="*/ 76 h 76"/>
                  <a:gd name="T6" fmla="*/ 14 w 76"/>
                  <a:gd name="T7" fmla="*/ 22 h 76"/>
                  <a:gd name="T8" fmla="*/ 31 w 76"/>
                  <a:gd name="T9" fmla="*/ 28 h 76"/>
                  <a:gd name="T10" fmla="*/ 76 w 76"/>
                  <a:gd name="T11" fmla="*/ 0 h 76"/>
                  <a:gd name="T12" fmla="*/ 74 w 76"/>
                  <a:gd name="T13" fmla="*/ 22 h 76"/>
                  <a:gd name="T14" fmla="*/ 74 w 76"/>
                  <a:gd name="T15" fmla="*/ 22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6"/>
                  <a:gd name="T25" fmla="*/ 0 h 76"/>
                  <a:gd name="T26" fmla="*/ 76 w 76"/>
                  <a:gd name="T27" fmla="*/ 76 h 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6" h="76">
                    <a:moveTo>
                      <a:pt x="74" y="22"/>
                    </a:moveTo>
                    <a:lnTo>
                      <a:pt x="31" y="65"/>
                    </a:lnTo>
                    <a:lnTo>
                      <a:pt x="0" y="76"/>
                    </a:lnTo>
                    <a:lnTo>
                      <a:pt x="14" y="22"/>
                    </a:lnTo>
                    <a:lnTo>
                      <a:pt x="31" y="28"/>
                    </a:lnTo>
                    <a:lnTo>
                      <a:pt x="76" y="0"/>
                    </a:lnTo>
                    <a:lnTo>
                      <a:pt x="74" y="22"/>
                    </a:lnTo>
                    <a:close/>
                  </a:path>
                </a:pathLst>
              </a:custGeom>
              <a:solidFill>
                <a:srgbClr val="9E8F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6" name="Freeform 242"/>
              <p:cNvSpPr>
                <a:spLocks/>
              </p:cNvSpPr>
              <p:nvPr/>
            </p:nvSpPr>
            <p:spPr bwMode="auto">
              <a:xfrm>
                <a:off x="2246" y="2286"/>
                <a:ext cx="80" cy="68"/>
              </a:xfrm>
              <a:custGeom>
                <a:avLst/>
                <a:gdLst>
                  <a:gd name="T0" fmla="*/ 39 w 80"/>
                  <a:gd name="T1" fmla="*/ 2 h 68"/>
                  <a:gd name="T2" fmla="*/ 80 w 80"/>
                  <a:gd name="T3" fmla="*/ 44 h 68"/>
                  <a:gd name="T4" fmla="*/ 59 w 80"/>
                  <a:gd name="T5" fmla="*/ 68 h 68"/>
                  <a:gd name="T6" fmla="*/ 0 w 80"/>
                  <a:gd name="T7" fmla="*/ 39 h 68"/>
                  <a:gd name="T8" fmla="*/ 46 w 80"/>
                  <a:gd name="T9" fmla="*/ 39 h 68"/>
                  <a:gd name="T10" fmla="*/ 11 w 80"/>
                  <a:gd name="T11" fmla="*/ 0 h 68"/>
                  <a:gd name="T12" fmla="*/ 39 w 80"/>
                  <a:gd name="T13" fmla="*/ 2 h 68"/>
                  <a:gd name="T14" fmla="*/ 39 w 80"/>
                  <a:gd name="T15" fmla="*/ 2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8"/>
                  <a:gd name="T26" fmla="*/ 80 w 80"/>
                  <a:gd name="T27" fmla="*/ 68 h 6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8">
                    <a:moveTo>
                      <a:pt x="39" y="2"/>
                    </a:moveTo>
                    <a:lnTo>
                      <a:pt x="80" y="44"/>
                    </a:lnTo>
                    <a:lnTo>
                      <a:pt x="59" y="68"/>
                    </a:lnTo>
                    <a:lnTo>
                      <a:pt x="0" y="39"/>
                    </a:lnTo>
                    <a:lnTo>
                      <a:pt x="46" y="39"/>
                    </a:lnTo>
                    <a:lnTo>
                      <a:pt x="11" y="0"/>
                    </a:lnTo>
                    <a:lnTo>
                      <a:pt x="39" y="2"/>
                    </a:lnTo>
                    <a:close/>
                  </a:path>
                </a:pathLst>
              </a:custGeom>
              <a:solidFill>
                <a:srgbClr val="A1B5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7" name="Freeform 243"/>
              <p:cNvSpPr>
                <a:spLocks/>
              </p:cNvSpPr>
              <p:nvPr/>
            </p:nvSpPr>
            <p:spPr bwMode="auto">
              <a:xfrm>
                <a:off x="2196" y="1925"/>
                <a:ext cx="265" cy="272"/>
              </a:xfrm>
              <a:custGeom>
                <a:avLst/>
                <a:gdLst>
                  <a:gd name="T0" fmla="*/ 265 w 265"/>
                  <a:gd name="T1" fmla="*/ 239 h 272"/>
                  <a:gd name="T2" fmla="*/ 168 w 265"/>
                  <a:gd name="T3" fmla="*/ 272 h 272"/>
                  <a:gd name="T4" fmla="*/ 46 w 265"/>
                  <a:gd name="T5" fmla="*/ 272 h 272"/>
                  <a:gd name="T6" fmla="*/ 0 w 265"/>
                  <a:gd name="T7" fmla="*/ 196 h 272"/>
                  <a:gd name="T8" fmla="*/ 0 w 265"/>
                  <a:gd name="T9" fmla="*/ 83 h 272"/>
                  <a:gd name="T10" fmla="*/ 24 w 265"/>
                  <a:gd name="T11" fmla="*/ 46 h 272"/>
                  <a:gd name="T12" fmla="*/ 124 w 265"/>
                  <a:gd name="T13" fmla="*/ 0 h 272"/>
                  <a:gd name="T14" fmla="*/ 237 w 265"/>
                  <a:gd name="T15" fmla="*/ 48 h 272"/>
                  <a:gd name="T16" fmla="*/ 248 w 265"/>
                  <a:gd name="T17" fmla="*/ 139 h 272"/>
                  <a:gd name="T18" fmla="*/ 265 w 265"/>
                  <a:gd name="T19" fmla="*/ 239 h 272"/>
                  <a:gd name="T20" fmla="*/ 265 w 265"/>
                  <a:gd name="T21" fmla="*/ 239 h 2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5"/>
                  <a:gd name="T34" fmla="*/ 0 h 272"/>
                  <a:gd name="T35" fmla="*/ 265 w 265"/>
                  <a:gd name="T36" fmla="*/ 272 h 2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5" h="272">
                    <a:moveTo>
                      <a:pt x="265" y="239"/>
                    </a:moveTo>
                    <a:lnTo>
                      <a:pt x="168" y="272"/>
                    </a:lnTo>
                    <a:lnTo>
                      <a:pt x="46" y="272"/>
                    </a:lnTo>
                    <a:lnTo>
                      <a:pt x="0" y="196"/>
                    </a:lnTo>
                    <a:lnTo>
                      <a:pt x="0" y="83"/>
                    </a:lnTo>
                    <a:lnTo>
                      <a:pt x="24" y="46"/>
                    </a:lnTo>
                    <a:lnTo>
                      <a:pt x="124" y="0"/>
                    </a:lnTo>
                    <a:lnTo>
                      <a:pt x="237" y="48"/>
                    </a:lnTo>
                    <a:lnTo>
                      <a:pt x="248" y="139"/>
                    </a:lnTo>
                    <a:lnTo>
                      <a:pt x="265" y="239"/>
                    </a:lnTo>
                    <a:close/>
                  </a:path>
                </a:pathLst>
              </a:custGeom>
              <a:solidFill>
                <a:srgbClr val="8FCC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8" name="Freeform 244"/>
              <p:cNvSpPr>
                <a:spLocks/>
              </p:cNvSpPr>
              <p:nvPr/>
            </p:nvSpPr>
            <p:spPr bwMode="auto">
              <a:xfrm>
                <a:off x="2255" y="1929"/>
                <a:ext cx="270" cy="229"/>
              </a:xfrm>
              <a:custGeom>
                <a:avLst/>
                <a:gdLst>
                  <a:gd name="T0" fmla="*/ 270 w 270"/>
                  <a:gd name="T1" fmla="*/ 42 h 229"/>
                  <a:gd name="T2" fmla="*/ 226 w 270"/>
                  <a:gd name="T3" fmla="*/ 161 h 229"/>
                  <a:gd name="T4" fmla="*/ 189 w 270"/>
                  <a:gd name="T5" fmla="*/ 229 h 229"/>
                  <a:gd name="T6" fmla="*/ 34 w 270"/>
                  <a:gd name="T7" fmla="*/ 200 h 229"/>
                  <a:gd name="T8" fmla="*/ 0 w 270"/>
                  <a:gd name="T9" fmla="*/ 131 h 229"/>
                  <a:gd name="T10" fmla="*/ 67 w 270"/>
                  <a:gd name="T11" fmla="*/ 50 h 229"/>
                  <a:gd name="T12" fmla="*/ 143 w 270"/>
                  <a:gd name="T13" fmla="*/ 0 h 229"/>
                  <a:gd name="T14" fmla="*/ 211 w 270"/>
                  <a:gd name="T15" fmla="*/ 5 h 229"/>
                  <a:gd name="T16" fmla="*/ 270 w 270"/>
                  <a:gd name="T17" fmla="*/ 42 h 229"/>
                  <a:gd name="T18" fmla="*/ 270 w 270"/>
                  <a:gd name="T19" fmla="*/ 42 h 2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229"/>
                  <a:gd name="T32" fmla="*/ 270 w 270"/>
                  <a:gd name="T33" fmla="*/ 229 h 2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229">
                    <a:moveTo>
                      <a:pt x="270" y="42"/>
                    </a:moveTo>
                    <a:lnTo>
                      <a:pt x="226" y="161"/>
                    </a:lnTo>
                    <a:lnTo>
                      <a:pt x="189" y="229"/>
                    </a:lnTo>
                    <a:lnTo>
                      <a:pt x="34" y="200"/>
                    </a:lnTo>
                    <a:lnTo>
                      <a:pt x="0" y="131"/>
                    </a:lnTo>
                    <a:lnTo>
                      <a:pt x="67" y="50"/>
                    </a:lnTo>
                    <a:lnTo>
                      <a:pt x="143" y="0"/>
                    </a:lnTo>
                    <a:lnTo>
                      <a:pt x="211" y="5"/>
                    </a:lnTo>
                    <a:lnTo>
                      <a:pt x="270" y="42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19" name="Freeform 245"/>
              <p:cNvSpPr>
                <a:spLocks/>
              </p:cNvSpPr>
              <p:nvPr/>
            </p:nvSpPr>
            <p:spPr bwMode="auto">
              <a:xfrm>
                <a:off x="2342" y="2145"/>
                <a:ext cx="128" cy="100"/>
              </a:xfrm>
              <a:custGeom>
                <a:avLst/>
                <a:gdLst>
                  <a:gd name="T0" fmla="*/ 128 w 128"/>
                  <a:gd name="T1" fmla="*/ 0 h 100"/>
                  <a:gd name="T2" fmla="*/ 80 w 128"/>
                  <a:gd name="T3" fmla="*/ 100 h 100"/>
                  <a:gd name="T4" fmla="*/ 0 w 128"/>
                  <a:gd name="T5" fmla="*/ 52 h 100"/>
                  <a:gd name="T6" fmla="*/ 34 w 128"/>
                  <a:gd name="T7" fmla="*/ 35 h 100"/>
                  <a:gd name="T8" fmla="*/ 63 w 128"/>
                  <a:gd name="T9" fmla="*/ 35 h 100"/>
                  <a:gd name="T10" fmla="*/ 128 w 128"/>
                  <a:gd name="T11" fmla="*/ 0 h 100"/>
                  <a:gd name="T12" fmla="*/ 128 w 128"/>
                  <a:gd name="T13" fmla="*/ 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100"/>
                  <a:gd name="T23" fmla="*/ 128 w 128"/>
                  <a:gd name="T24" fmla="*/ 100 h 1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100">
                    <a:moveTo>
                      <a:pt x="128" y="0"/>
                    </a:moveTo>
                    <a:lnTo>
                      <a:pt x="80" y="100"/>
                    </a:lnTo>
                    <a:lnTo>
                      <a:pt x="0" y="52"/>
                    </a:lnTo>
                    <a:lnTo>
                      <a:pt x="34" y="35"/>
                    </a:lnTo>
                    <a:lnTo>
                      <a:pt x="63" y="35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B5A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0" name="Freeform 246"/>
              <p:cNvSpPr>
                <a:spLocks/>
              </p:cNvSpPr>
              <p:nvPr/>
            </p:nvSpPr>
            <p:spPr bwMode="auto">
              <a:xfrm>
                <a:off x="2359" y="2508"/>
                <a:ext cx="74" cy="100"/>
              </a:xfrm>
              <a:custGeom>
                <a:avLst/>
                <a:gdLst>
                  <a:gd name="T0" fmla="*/ 39 w 74"/>
                  <a:gd name="T1" fmla="*/ 0 h 100"/>
                  <a:gd name="T2" fmla="*/ 74 w 74"/>
                  <a:gd name="T3" fmla="*/ 41 h 100"/>
                  <a:gd name="T4" fmla="*/ 0 w 74"/>
                  <a:gd name="T5" fmla="*/ 100 h 100"/>
                  <a:gd name="T6" fmla="*/ 17 w 74"/>
                  <a:gd name="T7" fmla="*/ 46 h 100"/>
                  <a:gd name="T8" fmla="*/ 42 w 74"/>
                  <a:gd name="T9" fmla="*/ 41 h 100"/>
                  <a:gd name="T10" fmla="*/ 39 w 74"/>
                  <a:gd name="T11" fmla="*/ 0 h 100"/>
                  <a:gd name="T12" fmla="*/ 39 w 74"/>
                  <a:gd name="T13" fmla="*/ 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100"/>
                  <a:gd name="T23" fmla="*/ 74 w 74"/>
                  <a:gd name="T24" fmla="*/ 100 h 1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100">
                    <a:moveTo>
                      <a:pt x="39" y="0"/>
                    </a:moveTo>
                    <a:lnTo>
                      <a:pt x="74" y="41"/>
                    </a:lnTo>
                    <a:lnTo>
                      <a:pt x="0" y="100"/>
                    </a:lnTo>
                    <a:lnTo>
                      <a:pt x="17" y="46"/>
                    </a:lnTo>
                    <a:lnTo>
                      <a:pt x="42" y="4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9E8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1" name="Freeform 247"/>
              <p:cNvSpPr>
                <a:spLocks/>
              </p:cNvSpPr>
              <p:nvPr/>
            </p:nvSpPr>
            <p:spPr bwMode="auto">
              <a:xfrm>
                <a:off x="2202" y="2538"/>
                <a:ext cx="103" cy="155"/>
              </a:xfrm>
              <a:custGeom>
                <a:avLst/>
                <a:gdLst>
                  <a:gd name="T0" fmla="*/ 103 w 103"/>
                  <a:gd name="T1" fmla="*/ 29 h 155"/>
                  <a:gd name="T2" fmla="*/ 83 w 103"/>
                  <a:gd name="T3" fmla="*/ 85 h 155"/>
                  <a:gd name="T4" fmla="*/ 66 w 103"/>
                  <a:gd name="T5" fmla="*/ 116 h 155"/>
                  <a:gd name="T6" fmla="*/ 44 w 103"/>
                  <a:gd name="T7" fmla="*/ 138 h 155"/>
                  <a:gd name="T8" fmla="*/ 0 w 103"/>
                  <a:gd name="T9" fmla="*/ 155 h 155"/>
                  <a:gd name="T10" fmla="*/ 22 w 103"/>
                  <a:gd name="T11" fmla="*/ 109 h 155"/>
                  <a:gd name="T12" fmla="*/ 46 w 103"/>
                  <a:gd name="T13" fmla="*/ 66 h 155"/>
                  <a:gd name="T14" fmla="*/ 70 w 103"/>
                  <a:gd name="T15" fmla="*/ 0 h 155"/>
                  <a:gd name="T16" fmla="*/ 103 w 103"/>
                  <a:gd name="T17" fmla="*/ 29 h 155"/>
                  <a:gd name="T18" fmla="*/ 103 w 103"/>
                  <a:gd name="T19" fmla="*/ 29 h 1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155"/>
                  <a:gd name="T32" fmla="*/ 103 w 103"/>
                  <a:gd name="T33" fmla="*/ 155 h 1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155">
                    <a:moveTo>
                      <a:pt x="103" y="29"/>
                    </a:moveTo>
                    <a:lnTo>
                      <a:pt x="83" y="85"/>
                    </a:lnTo>
                    <a:lnTo>
                      <a:pt x="66" y="116"/>
                    </a:lnTo>
                    <a:lnTo>
                      <a:pt x="44" y="138"/>
                    </a:lnTo>
                    <a:lnTo>
                      <a:pt x="0" y="155"/>
                    </a:lnTo>
                    <a:lnTo>
                      <a:pt x="22" y="109"/>
                    </a:lnTo>
                    <a:lnTo>
                      <a:pt x="46" y="66"/>
                    </a:lnTo>
                    <a:lnTo>
                      <a:pt x="70" y="0"/>
                    </a:lnTo>
                    <a:lnTo>
                      <a:pt x="103" y="29"/>
                    </a:lnTo>
                    <a:close/>
                  </a:path>
                </a:pathLst>
              </a:custGeom>
              <a:solidFill>
                <a:srgbClr val="6E5E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2" name="Freeform 248"/>
              <p:cNvSpPr>
                <a:spLocks/>
              </p:cNvSpPr>
              <p:nvPr/>
            </p:nvSpPr>
            <p:spPr bwMode="auto">
              <a:xfrm>
                <a:off x="2148" y="2108"/>
                <a:ext cx="344" cy="502"/>
              </a:xfrm>
              <a:custGeom>
                <a:avLst/>
                <a:gdLst>
                  <a:gd name="T0" fmla="*/ 322 w 344"/>
                  <a:gd name="T1" fmla="*/ 69 h 502"/>
                  <a:gd name="T2" fmla="*/ 281 w 344"/>
                  <a:gd name="T3" fmla="*/ 159 h 502"/>
                  <a:gd name="T4" fmla="*/ 268 w 344"/>
                  <a:gd name="T5" fmla="*/ 180 h 502"/>
                  <a:gd name="T6" fmla="*/ 307 w 344"/>
                  <a:gd name="T7" fmla="*/ 200 h 502"/>
                  <a:gd name="T8" fmla="*/ 296 w 344"/>
                  <a:gd name="T9" fmla="*/ 213 h 502"/>
                  <a:gd name="T10" fmla="*/ 259 w 344"/>
                  <a:gd name="T11" fmla="*/ 200 h 502"/>
                  <a:gd name="T12" fmla="*/ 259 w 344"/>
                  <a:gd name="T13" fmla="*/ 233 h 502"/>
                  <a:gd name="T14" fmla="*/ 228 w 344"/>
                  <a:gd name="T15" fmla="*/ 246 h 502"/>
                  <a:gd name="T16" fmla="*/ 200 w 344"/>
                  <a:gd name="T17" fmla="*/ 287 h 502"/>
                  <a:gd name="T18" fmla="*/ 253 w 344"/>
                  <a:gd name="T19" fmla="*/ 287 h 502"/>
                  <a:gd name="T20" fmla="*/ 274 w 344"/>
                  <a:gd name="T21" fmla="*/ 276 h 502"/>
                  <a:gd name="T22" fmla="*/ 244 w 344"/>
                  <a:gd name="T23" fmla="*/ 261 h 502"/>
                  <a:gd name="T24" fmla="*/ 289 w 344"/>
                  <a:gd name="T25" fmla="*/ 259 h 502"/>
                  <a:gd name="T26" fmla="*/ 331 w 344"/>
                  <a:gd name="T27" fmla="*/ 276 h 502"/>
                  <a:gd name="T28" fmla="*/ 344 w 344"/>
                  <a:gd name="T29" fmla="*/ 306 h 502"/>
                  <a:gd name="T30" fmla="*/ 313 w 344"/>
                  <a:gd name="T31" fmla="*/ 293 h 502"/>
                  <a:gd name="T32" fmla="*/ 253 w 344"/>
                  <a:gd name="T33" fmla="*/ 346 h 502"/>
                  <a:gd name="T34" fmla="*/ 274 w 344"/>
                  <a:gd name="T35" fmla="*/ 367 h 502"/>
                  <a:gd name="T36" fmla="*/ 228 w 344"/>
                  <a:gd name="T37" fmla="*/ 356 h 502"/>
                  <a:gd name="T38" fmla="*/ 237 w 344"/>
                  <a:gd name="T39" fmla="*/ 393 h 502"/>
                  <a:gd name="T40" fmla="*/ 216 w 344"/>
                  <a:gd name="T41" fmla="*/ 426 h 502"/>
                  <a:gd name="T42" fmla="*/ 178 w 344"/>
                  <a:gd name="T43" fmla="*/ 411 h 502"/>
                  <a:gd name="T44" fmla="*/ 216 w 344"/>
                  <a:gd name="T45" fmla="*/ 393 h 502"/>
                  <a:gd name="T46" fmla="*/ 183 w 344"/>
                  <a:gd name="T47" fmla="*/ 383 h 502"/>
                  <a:gd name="T48" fmla="*/ 144 w 344"/>
                  <a:gd name="T49" fmla="*/ 400 h 502"/>
                  <a:gd name="T50" fmla="*/ 131 w 344"/>
                  <a:gd name="T51" fmla="*/ 374 h 502"/>
                  <a:gd name="T52" fmla="*/ 144 w 344"/>
                  <a:gd name="T53" fmla="*/ 330 h 502"/>
                  <a:gd name="T54" fmla="*/ 124 w 344"/>
                  <a:gd name="T55" fmla="*/ 333 h 502"/>
                  <a:gd name="T56" fmla="*/ 107 w 344"/>
                  <a:gd name="T57" fmla="*/ 387 h 502"/>
                  <a:gd name="T58" fmla="*/ 67 w 344"/>
                  <a:gd name="T59" fmla="*/ 404 h 502"/>
                  <a:gd name="T60" fmla="*/ 92 w 344"/>
                  <a:gd name="T61" fmla="*/ 437 h 502"/>
                  <a:gd name="T62" fmla="*/ 81 w 344"/>
                  <a:gd name="T63" fmla="*/ 452 h 502"/>
                  <a:gd name="T64" fmla="*/ 18 w 344"/>
                  <a:gd name="T65" fmla="*/ 502 h 502"/>
                  <a:gd name="T66" fmla="*/ 0 w 344"/>
                  <a:gd name="T67" fmla="*/ 470 h 502"/>
                  <a:gd name="T68" fmla="*/ 4 w 344"/>
                  <a:gd name="T69" fmla="*/ 411 h 502"/>
                  <a:gd name="T70" fmla="*/ 22 w 344"/>
                  <a:gd name="T71" fmla="*/ 330 h 502"/>
                  <a:gd name="T72" fmla="*/ 30 w 344"/>
                  <a:gd name="T73" fmla="*/ 265 h 502"/>
                  <a:gd name="T74" fmla="*/ 76 w 344"/>
                  <a:gd name="T75" fmla="*/ 217 h 502"/>
                  <a:gd name="T76" fmla="*/ 87 w 344"/>
                  <a:gd name="T77" fmla="*/ 193 h 502"/>
                  <a:gd name="T78" fmla="*/ 113 w 344"/>
                  <a:gd name="T79" fmla="*/ 202 h 502"/>
                  <a:gd name="T80" fmla="*/ 81 w 344"/>
                  <a:gd name="T81" fmla="*/ 254 h 502"/>
                  <a:gd name="T82" fmla="*/ 113 w 344"/>
                  <a:gd name="T83" fmla="*/ 283 h 502"/>
                  <a:gd name="T84" fmla="*/ 141 w 344"/>
                  <a:gd name="T85" fmla="*/ 293 h 502"/>
                  <a:gd name="T86" fmla="*/ 228 w 344"/>
                  <a:gd name="T87" fmla="*/ 189 h 502"/>
                  <a:gd name="T88" fmla="*/ 274 w 344"/>
                  <a:gd name="T89" fmla="*/ 87 h 502"/>
                  <a:gd name="T90" fmla="*/ 307 w 344"/>
                  <a:gd name="T91" fmla="*/ 33 h 502"/>
                  <a:gd name="T92" fmla="*/ 322 w 344"/>
                  <a:gd name="T93" fmla="*/ 0 h 502"/>
                  <a:gd name="T94" fmla="*/ 322 w 344"/>
                  <a:gd name="T95" fmla="*/ 69 h 502"/>
                  <a:gd name="T96" fmla="*/ 322 w 344"/>
                  <a:gd name="T97" fmla="*/ 69 h 5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44"/>
                  <a:gd name="T148" fmla="*/ 0 h 502"/>
                  <a:gd name="T149" fmla="*/ 344 w 344"/>
                  <a:gd name="T150" fmla="*/ 502 h 5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44" h="502">
                    <a:moveTo>
                      <a:pt x="322" y="69"/>
                    </a:moveTo>
                    <a:lnTo>
                      <a:pt x="281" y="159"/>
                    </a:lnTo>
                    <a:lnTo>
                      <a:pt x="268" y="180"/>
                    </a:lnTo>
                    <a:lnTo>
                      <a:pt x="307" y="200"/>
                    </a:lnTo>
                    <a:lnTo>
                      <a:pt x="296" y="213"/>
                    </a:lnTo>
                    <a:lnTo>
                      <a:pt x="259" y="200"/>
                    </a:lnTo>
                    <a:lnTo>
                      <a:pt x="259" y="233"/>
                    </a:lnTo>
                    <a:lnTo>
                      <a:pt x="228" y="246"/>
                    </a:lnTo>
                    <a:lnTo>
                      <a:pt x="200" y="287"/>
                    </a:lnTo>
                    <a:lnTo>
                      <a:pt x="253" y="287"/>
                    </a:lnTo>
                    <a:lnTo>
                      <a:pt x="274" y="276"/>
                    </a:lnTo>
                    <a:lnTo>
                      <a:pt x="244" y="261"/>
                    </a:lnTo>
                    <a:lnTo>
                      <a:pt x="289" y="259"/>
                    </a:lnTo>
                    <a:lnTo>
                      <a:pt x="331" y="276"/>
                    </a:lnTo>
                    <a:lnTo>
                      <a:pt x="344" y="306"/>
                    </a:lnTo>
                    <a:lnTo>
                      <a:pt x="313" y="293"/>
                    </a:lnTo>
                    <a:lnTo>
                      <a:pt x="253" y="346"/>
                    </a:lnTo>
                    <a:lnTo>
                      <a:pt x="274" y="367"/>
                    </a:lnTo>
                    <a:lnTo>
                      <a:pt x="228" y="356"/>
                    </a:lnTo>
                    <a:lnTo>
                      <a:pt x="237" y="393"/>
                    </a:lnTo>
                    <a:lnTo>
                      <a:pt x="216" y="426"/>
                    </a:lnTo>
                    <a:lnTo>
                      <a:pt x="178" y="411"/>
                    </a:lnTo>
                    <a:lnTo>
                      <a:pt x="216" y="393"/>
                    </a:lnTo>
                    <a:lnTo>
                      <a:pt x="183" y="383"/>
                    </a:lnTo>
                    <a:lnTo>
                      <a:pt x="144" y="400"/>
                    </a:lnTo>
                    <a:lnTo>
                      <a:pt x="131" y="374"/>
                    </a:lnTo>
                    <a:lnTo>
                      <a:pt x="144" y="330"/>
                    </a:lnTo>
                    <a:lnTo>
                      <a:pt x="124" y="333"/>
                    </a:lnTo>
                    <a:lnTo>
                      <a:pt x="107" y="387"/>
                    </a:lnTo>
                    <a:lnTo>
                      <a:pt x="67" y="404"/>
                    </a:lnTo>
                    <a:lnTo>
                      <a:pt x="92" y="437"/>
                    </a:lnTo>
                    <a:lnTo>
                      <a:pt x="81" y="452"/>
                    </a:lnTo>
                    <a:lnTo>
                      <a:pt x="18" y="502"/>
                    </a:lnTo>
                    <a:lnTo>
                      <a:pt x="0" y="470"/>
                    </a:lnTo>
                    <a:lnTo>
                      <a:pt x="4" y="411"/>
                    </a:lnTo>
                    <a:lnTo>
                      <a:pt x="22" y="330"/>
                    </a:lnTo>
                    <a:lnTo>
                      <a:pt x="30" y="265"/>
                    </a:lnTo>
                    <a:lnTo>
                      <a:pt x="76" y="217"/>
                    </a:lnTo>
                    <a:lnTo>
                      <a:pt x="87" y="193"/>
                    </a:lnTo>
                    <a:lnTo>
                      <a:pt x="113" y="202"/>
                    </a:lnTo>
                    <a:lnTo>
                      <a:pt x="81" y="254"/>
                    </a:lnTo>
                    <a:lnTo>
                      <a:pt x="113" y="283"/>
                    </a:lnTo>
                    <a:lnTo>
                      <a:pt x="141" y="293"/>
                    </a:lnTo>
                    <a:lnTo>
                      <a:pt x="228" y="189"/>
                    </a:lnTo>
                    <a:lnTo>
                      <a:pt x="274" y="87"/>
                    </a:lnTo>
                    <a:lnTo>
                      <a:pt x="307" y="33"/>
                    </a:lnTo>
                    <a:lnTo>
                      <a:pt x="322" y="0"/>
                    </a:lnTo>
                    <a:lnTo>
                      <a:pt x="322" y="69"/>
                    </a:lnTo>
                    <a:close/>
                  </a:path>
                </a:pathLst>
              </a:custGeom>
              <a:solidFill>
                <a:srgbClr val="9E8F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3" name="Freeform 249"/>
              <p:cNvSpPr>
                <a:spLocks/>
              </p:cNvSpPr>
              <p:nvPr/>
            </p:nvSpPr>
            <p:spPr bwMode="auto">
              <a:xfrm>
                <a:off x="2464" y="2030"/>
                <a:ext cx="108" cy="134"/>
              </a:xfrm>
              <a:custGeom>
                <a:avLst/>
                <a:gdLst>
                  <a:gd name="T0" fmla="*/ 34 w 108"/>
                  <a:gd name="T1" fmla="*/ 121 h 134"/>
                  <a:gd name="T2" fmla="*/ 0 w 108"/>
                  <a:gd name="T3" fmla="*/ 134 h 134"/>
                  <a:gd name="T4" fmla="*/ 10 w 108"/>
                  <a:gd name="T5" fmla="*/ 71 h 134"/>
                  <a:gd name="T6" fmla="*/ 21 w 108"/>
                  <a:gd name="T7" fmla="*/ 30 h 134"/>
                  <a:gd name="T8" fmla="*/ 84 w 108"/>
                  <a:gd name="T9" fmla="*/ 0 h 134"/>
                  <a:gd name="T10" fmla="*/ 108 w 108"/>
                  <a:gd name="T11" fmla="*/ 17 h 134"/>
                  <a:gd name="T12" fmla="*/ 87 w 108"/>
                  <a:gd name="T13" fmla="*/ 39 h 134"/>
                  <a:gd name="T14" fmla="*/ 47 w 108"/>
                  <a:gd name="T15" fmla="*/ 71 h 134"/>
                  <a:gd name="T16" fmla="*/ 32 w 108"/>
                  <a:gd name="T17" fmla="*/ 93 h 134"/>
                  <a:gd name="T18" fmla="*/ 34 w 108"/>
                  <a:gd name="T19" fmla="*/ 121 h 134"/>
                  <a:gd name="T20" fmla="*/ 34 w 108"/>
                  <a:gd name="T21" fmla="*/ 12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134"/>
                  <a:gd name="T35" fmla="*/ 108 w 108"/>
                  <a:gd name="T36" fmla="*/ 134 h 1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134">
                    <a:moveTo>
                      <a:pt x="34" y="121"/>
                    </a:moveTo>
                    <a:lnTo>
                      <a:pt x="0" y="134"/>
                    </a:lnTo>
                    <a:lnTo>
                      <a:pt x="10" y="71"/>
                    </a:lnTo>
                    <a:lnTo>
                      <a:pt x="21" y="30"/>
                    </a:lnTo>
                    <a:lnTo>
                      <a:pt x="84" y="0"/>
                    </a:lnTo>
                    <a:lnTo>
                      <a:pt x="108" y="17"/>
                    </a:lnTo>
                    <a:lnTo>
                      <a:pt x="87" y="39"/>
                    </a:lnTo>
                    <a:lnTo>
                      <a:pt x="47" y="71"/>
                    </a:lnTo>
                    <a:lnTo>
                      <a:pt x="32" y="93"/>
                    </a:lnTo>
                    <a:lnTo>
                      <a:pt x="34" y="121"/>
                    </a:lnTo>
                    <a:close/>
                  </a:path>
                </a:pathLst>
              </a:custGeom>
              <a:solidFill>
                <a:srgbClr val="80754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4" name="Freeform 250"/>
              <p:cNvSpPr>
                <a:spLocks/>
              </p:cNvSpPr>
              <p:nvPr/>
            </p:nvSpPr>
            <p:spPr bwMode="auto">
              <a:xfrm>
                <a:off x="2359" y="2058"/>
                <a:ext cx="100" cy="106"/>
              </a:xfrm>
              <a:custGeom>
                <a:avLst/>
                <a:gdLst>
                  <a:gd name="T0" fmla="*/ 74 w 100"/>
                  <a:gd name="T1" fmla="*/ 106 h 106"/>
                  <a:gd name="T2" fmla="*/ 52 w 100"/>
                  <a:gd name="T3" fmla="*/ 87 h 106"/>
                  <a:gd name="T4" fmla="*/ 39 w 100"/>
                  <a:gd name="T5" fmla="*/ 32 h 106"/>
                  <a:gd name="T6" fmla="*/ 0 w 100"/>
                  <a:gd name="T7" fmla="*/ 0 h 106"/>
                  <a:gd name="T8" fmla="*/ 74 w 100"/>
                  <a:gd name="T9" fmla="*/ 15 h 106"/>
                  <a:gd name="T10" fmla="*/ 100 w 100"/>
                  <a:gd name="T11" fmla="*/ 54 h 106"/>
                  <a:gd name="T12" fmla="*/ 78 w 100"/>
                  <a:gd name="T13" fmla="*/ 59 h 106"/>
                  <a:gd name="T14" fmla="*/ 74 w 100"/>
                  <a:gd name="T15" fmla="*/ 106 h 106"/>
                  <a:gd name="T16" fmla="*/ 74 w 100"/>
                  <a:gd name="T17" fmla="*/ 106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0"/>
                  <a:gd name="T28" fmla="*/ 0 h 106"/>
                  <a:gd name="T29" fmla="*/ 100 w 100"/>
                  <a:gd name="T30" fmla="*/ 106 h 1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0" h="106">
                    <a:moveTo>
                      <a:pt x="74" y="106"/>
                    </a:moveTo>
                    <a:lnTo>
                      <a:pt x="52" y="87"/>
                    </a:lnTo>
                    <a:lnTo>
                      <a:pt x="39" y="32"/>
                    </a:lnTo>
                    <a:lnTo>
                      <a:pt x="0" y="0"/>
                    </a:lnTo>
                    <a:lnTo>
                      <a:pt x="74" y="15"/>
                    </a:lnTo>
                    <a:lnTo>
                      <a:pt x="100" y="54"/>
                    </a:lnTo>
                    <a:lnTo>
                      <a:pt x="78" y="59"/>
                    </a:lnTo>
                    <a:lnTo>
                      <a:pt x="74" y="106"/>
                    </a:lnTo>
                    <a:close/>
                  </a:path>
                </a:pathLst>
              </a:custGeom>
              <a:solidFill>
                <a:srgbClr val="9E8F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5" name="Freeform 251"/>
              <p:cNvSpPr>
                <a:spLocks/>
              </p:cNvSpPr>
              <p:nvPr/>
            </p:nvSpPr>
            <p:spPr bwMode="auto">
              <a:xfrm>
                <a:off x="2196" y="2123"/>
                <a:ext cx="237" cy="185"/>
              </a:xfrm>
              <a:custGeom>
                <a:avLst/>
                <a:gdLst>
                  <a:gd name="T0" fmla="*/ 39 w 237"/>
                  <a:gd name="T1" fmla="*/ 0 h 185"/>
                  <a:gd name="T2" fmla="*/ 109 w 237"/>
                  <a:gd name="T3" fmla="*/ 54 h 185"/>
                  <a:gd name="T4" fmla="*/ 143 w 237"/>
                  <a:gd name="T5" fmla="*/ 74 h 185"/>
                  <a:gd name="T6" fmla="*/ 143 w 237"/>
                  <a:gd name="T7" fmla="*/ 41 h 185"/>
                  <a:gd name="T8" fmla="*/ 205 w 237"/>
                  <a:gd name="T9" fmla="*/ 37 h 185"/>
                  <a:gd name="T10" fmla="*/ 237 w 237"/>
                  <a:gd name="T11" fmla="*/ 59 h 185"/>
                  <a:gd name="T12" fmla="*/ 217 w 237"/>
                  <a:gd name="T13" fmla="*/ 72 h 185"/>
                  <a:gd name="T14" fmla="*/ 155 w 237"/>
                  <a:gd name="T15" fmla="*/ 91 h 185"/>
                  <a:gd name="T16" fmla="*/ 168 w 237"/>
                  <a:gd name="T17" fmla="*/ 137 h 185"/>
                  <a:gd name="T18" fmla="*/ 106 w 237"/>
                  <a:gd name="T19" fmla="*/ 165 h 185"/>
                  <a:gd name="T20" fmla="*/ 130 w 237"/>
                  <a:gd name="T21" fmla="*/ 133 h 185"/>
                  <a:gd name="T22" fmla="*/ 115 w 237"/>
                  <a:gd name="T23" fmla="*/ 117 h 185"/>
                  <a:gd name="T24" fmla="*/ 87 w 237"/>
                  <a:gd name="T25" fmla="*/ 154 h 185"/>
                  <a:gd name="T26" fmla="*/ 81 w 237"/>
                  <a:gd name="T27" fmla="*/ 185 h 185"/>
                  <a:gd name="T28" fmla="*/ 44 w 237"/>
                  <a:gd name="T29" fmla="*/ 155 h 185"/>
                  <a:gd name="T30" fmla="*/ 0 w 237"/>
                  <a:gd name="T31" fmla="*/ 85 h 185"/>
                  <a:gd name="T32" fmla="*/ 22 w 237"/>
                  <a:gd name="T33" fmla="*/ 41 h 185"/>
                  <a:gd name="T34" fmla="*/ 39 w 237"/>
                  <a:gd name="T35" fmla="*/ 0 h 185"/>
                  <a:gd name="T36" fmla="*/ 39 w 237"/>
                  <a:gd name="T37" fmla="*/ 0 h 1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7"/>
                  <a:gd name="T58" fmla="*/ 0 h 185"/>
                  <a:gd name="T59" fmla="*/ 237 w 237"/>
                  <a:gd name="T60" fmla="*/ 185 h 1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7" h="185">
                    <a:moveTo>
                      <a:pt x="39" y="0"/>
                    </a:moveTo>
                    <a:lnTo>
                      <a:pt x="109" y="54"/>
                    </a:lnTo>
                    <a:lnTo>
                      <a:pt x="143" y="74"/>
                    </a:lnTo>
                    <a:lnTo>
                      <a:pt x="143" y="41"/>
                    </a:lnTo>
                    <a:lnTo>
                      <a:pt x="205" y="37"/>
                    </a:lnTo>
                    <a:lnTo>
                      <a:pt x="237" y="59"/>
                    </a:lnTo>
                    <a:lnTo>
                      <a:pt x="217" y="72"/>
                    </a:lnTo>
                    <a:lnTo>
                      <a:pt x="155" y="91"/>
                    </a:lnTo>
                    <a:lnTo>
                      <a:pt x="168" y="137"/>
                    </a:lnTo>
                    <a:lnTo>
                      <a:pt x="106" y="165"/>
                    </a:lnTo>
                    <a:lnTo>
                      <a:pt x="130" y="133"/>
                    </a:lnTo>
                    <a:lnTo>
                      <a:pt x="115" y="117"/>
                    </a:lnTo>
                    <a:lnTo>
                      <a:pt x="87" y="154"/>
                    </a:lnTo>
                    <a:lnTo>
                      <a:pt x="81" y="185"/>
                    </a:lnTo>
                    <a:lnTo>
                      <a:pt x="44" y="155"/>
                    </a:lnTo>
                    <a:lnTo>
                      <a:pt x="0" y="85"/>
                    </a:lnTo>
                    <a:lnTo>
                      <a:pt x="22" y="4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9E8F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6" name="Freeform 252"/>
              <p:cNvSpPr>
                <a:spLocks/>
              </p:cNvSpPr>
              <p:nvPr/>
            </p:nvSpPr>
            <p:spPr bwMode="auto">
              <a:xfrm>
                <a:off x="2017" y="2058"/>
                <a:ext cx="257" cy="209"/>
              </a:xfrm>
              <a:custGeom>
                <a:avLst/>
                <a:gdLst>
                  <a:gd name="T0" fmla="*/ 240 w 257"/>
                  <a:gd name="T1" fmla="*/ 50 h 209"/>
                  <a:gd name="T2" fmla="*/ 209 w 257"/>
                  <a:gd name="T3" fmla="*/ 91 h 209"/>
                  <a:gd name="T4" fmla="*/ 179 w 257"/>
                  <a:gd name="T5" fmla="*/ 150 h 209"/>
                  <a:gd name="T6" fmla="*/ 153 w 257"/>
                  <a:gd name="T7" fmla="*/ 209 h 209"/>
                  <a:gd name="T8" fmla="*/ 51 w 257"/>
                  <a:gd name="T9" fmla="*/ 196 h 209"/>
                  <a:gd name="T10" fmla="*/ 11 w 257"/>
                  <a:gd name="T11" fmla="*/ 170 h 209"/>
                  <a:gd name="T12" fmla="*/ 0 w 257"/>
                  <a:gd name="T13" fmla="*/ 108 h 209"/>
                  <a:gd name="T14" fmla="*/ 5 w 257"/>
                  <a:gd name="T15" fmla="*/ 34 h 209"/>
                  <a:gd name="T16" fmla="*/ 63 w 257"/>
                  <a:gd name="T17" fmla="*/ 2 h 209"/>
                  <a:gd name="T18" fmla="*/ 216 w 257"/>
                  <a:gd name="T19" fmla="*/ 0 h 209"/>
                  <a:gd name="T20" fmla="*/ 257 w 257"/>
                  <a:gd name="T21" fmla="*/ 26 h 209"/>
                  <a:gd name="T22" fmla="*/ 240 w 257"/>
                  <a:gd name="T23" fmla="*/ 50 h 209"/>
                  <a:gd name="T24" fmla="*/ 240 w 257"/>
                  <a:gd name="T25" fmla="*/ 50 h 2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7"/>
                  <a:gd name="T40" fmla="*/ 0 h 209"/>
                  <a:gd name="T41" fmla="*/ 257 w 257"/>
                  <a:gd name="T42" fmla="*/ 209 h 2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7" h="209">
                    <a:moveTo>
                      <a:pt x="240" y="50"/>
                    </a:moveTo>
                    <a:lnTo>
                      <a:pt x="209" y="91"/>
                    </a:lnTo>
                    <a:lnTo>
                      <a:pt x="179" y="150"/>
                    </a:lnTo>
                    <a:lnTo>
                      <a:pt x="153" y="209"/>
                    </a:lnTo>
                    <a:lnTo>
                      <a:pt x="51" y="196"/>
                    </a:lnTo>
                    <a:lnTo>
                      <a:pt x="11" y="170"/>
                    </a:lnTo>
                    <a:lnTo>
                      <a:pt x="0" y="108"/>
                    </a:lnTo>
                    <a:lnTo>
                      <a:pt x="5" y="34"/>
                    </a:lnTo>
                    <a:lnTo>
                      <a:pt x="63" y="2"/>
                    </a:lnTo>
                    <a:lnTo>
                      <a:pt x="216" y="0"/>
                    </a:lnTo>
                    <a:lnTo>
                      <a:pt x="257" y="26"/>
                    </a:lnTo>
                    <a:lnTo>
                      <a:pt x="240" y="50"/>
                    </a:lnTo>
                    <a:close/>
                  </a:path>
                </a:pathLst>
              </a:custGeom>
              <a:solidFill>
                <a:srgbClr val="9182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7" name="Freeform 253"/>
              <p:cNvSpPr>
                <a:spLocks/>
              </p:cNvSpPr>
              <p:nvPr/>
            </p:nvSpPr>
            <p:spPr bwMode="auto">
              <a:xfrm>
                <a:off x="2055" y="2127"/>
                <a:ext cx="206" cy="161"/>
              </a:xfrm>
              <a:custGeom>
                <a:avLst/>
                <a:gdLst>
                  <a:gd name="T0" fmla="*/ 126 w 206"/>
                  <a:gd name="T1" fmla="*/ 0 h 161"/>
                  <a:gd name="T2" fmla="*/ 128 w 206"/>
                  <a:gd name="T3" fmla="*/ 48 h 161"/>
                  <a:gd name="T4" fmla="*/ 163 w 206"/>
                  <a:gd name="T5" fmla="*/ 81 h 161"/>
                  <a:gd name="T6" fmla="*/ 206 w 206"/>
                  <a:gd name="T7" fmla="*/ 151 h 161"/>
                  <a:gd name="T8" fmla="*/ 73 w 206"/>
                  <a:gd name="T9" fmla="*/ 161 h 161"/>
                  <a:gd name="T10" fmla="*/ 0 w 206"/>
                  <a:gd name="T11" fmla="*/ 133 h 161"/>
                  <a:gd name="T12" fmla="*/ 10 w 206"/>
                  <a:gd name="T13" fmla="*/ 107 h 161"/>
                  <a:gd name="T14" fmla="*/ 60 w 206"/>
                  <a:gd name="T15" fmla="*/ 85 h 161"/>
                  <a:gd name="T16" fmla="*/ 93 w 206"/>
                  <a:gd name="T17" fmla="*/ 50 h 161"/>
                  <a:gd name="T18" fmla="*/ 126 w 206"/>
                  <a:gd name="T19" fmla="*/ 0 h 161"/>
                  <a:gd name="T20" fmla="*/ 126 w 206"/>
                  <a:gd name="T21" fmla="*/ 0 h 1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6"/>
                  <a:gd name="T34" fmla="*/ 0 h 161"/>
                  <a:gd name="T35" fmla="*/ 206 w 206"/>
                  <a:gd name="T36" fmla="*/ 161 h 1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6" h="161">
                    <a:moveTo>
                      <a:pt x="126" y="0"/>
                    </a:moveTo>
                    <a:lnTo>
                      <a:pt x="128" y="48"/>
                    </a:lnTo>
                    <a:lnTo>
                      <a:pt x="163" y="81"/>
                    </a:lnTo>
                    <a:lnTo>
                      <a:pt x="206" y="151"/>
                    </a:lnTo>
                    <a:lnTo>
                      <a:pt x="73" y="161"/>
                    </a:lnTo>
                    <a:lnTo>
                      <a:pt x="0" y="133"/>
                    </a:lnTo>
                    <a:lnTo>
                      <a:pt x="10" y="107"/>
                    </a:lnTo>
                    <a:lnTo>
                      <a:pt x="60" y="85"/>
                    </a:lnTo>
                    <a:lnTo>
                      <a:pt x="93" y="5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5C47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8" name="Freeform 254"/>
              <p:cNvSpPr>
                <a:spLocks/>
              </p:cNvSpPr>
              <p:nvPr/>
            </p:nvSpPr>
            <p:spPr bwMode="auto">
              <a:xfrm>
                <a:off x="1802" y="2084"/>
                <a:ext cx="220" cy="124"/>
              </a:xfrm>
              <a:custGeom>
                <a:avLst/>
                <a:gdLst>
                  <a:gd name="T0" fmla="*/ 215 w 220"/>
                  <a:gd name="T1" fmla="*/ 98 h 124"/>
                  <a:gd name="T2" fmla="*/ 93 w 220"/>
                  <a:gd name="T3" fmla="*/ 124 h 124"/>
                  <a:gd name="T4" fmla="*/ 0 w 220"/>
                  <a:gd name="T5" fmla="*/ 102 h 124"/>
                  <a:gd name="T6" fmla="*/ 4 w 220"/>
                  <a:gd name="T7" fmla="*/ 43 h 124"/>
                  <a:gd name="T8" fmla="*/ 135 w 220"/>
                  <a:gd name="T9" fmla="*/ 6 h 124"/>
                  <a:gd name="T10" fmla="*/ 220 w 220"/>
                  <a:gd name="T11" fmla="*/ 0 h 124"/>
                  <a:gd name="T12" fmla="*/ 215 w 220"/>
                  <a:gd name="T13" fmla="*/ 98 h 124"/>
                  <a:gd name="T14" fmla="*/ 215 w 220"/>
                  <a:gd name="T15" fmla="*/ 98 h 1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124"/>
                  <a:gd name="T26" fmla="*/ 220 w 220"/>
                  <a:gd name="T27" fmla="*/ 124 h 1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124">
                    <a:moveTo>
                      <a:pt x="215" y="98"/>
                    </a:moveTo>
                    <a:lnTo>
                      <a:pt x="93" y="124"/>
                    </a:lnTo>
                    <a:lnTo>
                      <a:pt x="0" y="102"/>
                    </a:lnTo>
                    <a:lnTo>
                      <a:pt x="4" y="43"/>
                    </a:lnTo>
                    <a:lnTo>
                      <a:pt x="135" y="6"/>
                    </a:lnTo>
                    <a:lnTo>
                      <a:pt x="220" y="0"/>
                    </a:lnTo>
                    <a:lnTo>
                      <a:pt x="215" y="98"/>
                    </a:lnTo>
                    <a:close/>
                  </a:path>
                </a:pathLst>
              </a:custGeom>
              <a:solidFill>
                <a:srgbClr val="8F82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29" name="Freeform 255"/>
              <p:cNvSpPr>
                <a:spLocks/>
              </p:cNvSpPr>
              <p:nvPr/>
            </p:nvSpPr>
            <p:spPr bwMode="auto">
              <a:xfrm>
                <a:off x="2015" y="2121"/>
                <a:ext cx="96" cy="65"/>
              </a:xfrm>
              <a:custGeom>
                <a:avLst/>
                <a:gdLst>
                  <a:gd name="T0" fmla="*/ 0 w 96"/>
                  <a:gd name="T1" fmla="*/ 11 h 65"/>
                  <a:gd name="T2" fmla="*/ 7 w 96"/>
                  <a:gd name="T3" fmla="*/ 65 h 65"/>
                  <a:gd name="T4" fmla="*/ 96 w 96"/>
                  <a:gd name="T5" fmla="*/ 24 h 65"/>
                  <a:gd name="T6" fmla="*/ 90 w 96"/>
                  <a:gd name="T7" fmla="*/ 0 h 65"/>
                  <a:gd name="T8" fmla="*/ 59 w 96"/>
                  <a:gd name="T9" fmla="*/ 8 h 65"/>
                  <a:gd name="T10" fmla="*/ 0 w 96"/>
                  <a:gd name="T11" fmla="*/ 11 h 65"/>
                  <a:gd name="T12" fmla="*/ 0 w 96"/>
                  <a:gd name="T13" fmla="*/ 11 h 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65"/>
                  <a:gd name="T23" fmla="*/ 96 w 96"/>
                  <a:gd name="T24" fmla="*/ 65 h 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65">
                    <a:moveTo>
                      <a:pt x="0" y="11"/>
                    </a:moveTo>
                    <a:lnTo>
                      <a:pt x="7" y="65"/>
                    </a:lnTo>
                    <a:lnTo>
                      <a:pt x="96" y="24"/>
                    </a:lnTo>
                    <a:lnTo>
                      <a:pt x="90" y="0"/>
                    </a:lnTo>
                    <a:lnTo>
                      <a:pt x="59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B39C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0" name="Freeform 256"/>
              <p:cNvSpPr>
                <a:spLocks/>
              </p:cNvSpPr>
              <p:nvPr/>
            </p:nvSpPr>
            <p:spPr bwMode="auto">
              <a:xfrm>
                <a:off x="1906" y="1673"/>
                <a:ext cx="227" cy="198"/>
              </a:xfrm>
              <a:custGeom>
                <a:avLst/>
                <a:gdLst>
                  <a:gd name="T0" fmla="*/ 31 w 227"/>
                  <a:gd name="T1" fmla="*/ 0 h 198"/>
                  <a:gd name="T2" fmla="*/ 142 w 227"/>
                  <a:gd name="T3" fmla="*/ 96 h 198"/>
                  <a:gd name="T4" fmla="*/ 227 w 227"/>
                  <a:gd name="T5" fmla="*/ 135 h 198"/>
                  <a:gd name="T6" fmla="*/ 201 w 227"/>
                  <a:gd name="T7" fmla="*/ 193 h 198"/>
                  <a:gd name="T8" fmla="*/ 79 w 227"/>
                  <a:gd name="T9" fmla="*/ 198 h 198"/>
                  <a:gd name="T10" fmla="*/ 20 w 227"/>
                  <a:gd name="T11" fmla="*/ 128 h 198"/>
                  <a:gd name="T12" fmla="*/ 0 w 227"/>
                  <a:gd name="T13" fmla="*/ 95 h 198"/>
                  <a:gd name="T14" fmla="*/ 31 w 227"/>
                  <a:gd name="T15" fmla="*/ 0 h 198"/>
                  <a:gd name="T16" fmla="*/ 31 w 227"/>
                  <a:gd name="T17" fmla="*/ 0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7"/>
                  <a:gd name="T28" fmla="*/ 0 h 198"/>
                  <a:gd name="T29" fmla="*/ 227 w 227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7" h="198">
                    <a:moveTo>
                      <a:pt x="31" y="0"/>
                    </a:moveTo>
                    <a:lnTo>
                      <a:pt x="142" y="96"/>
                    </a:lnTo>
                    <a:lnTo>
                      <a:pt x="227" y="135"/>
                    </a:lnTo>
                    <a:lnTo>
                      <a:pt x="201" y="193"/>
                    </a:lnTo>
                    <a:lnTo>
                      <a:pt x="79" y="198"/>
                    </a:lnTo>
                    <a:lnTo>
                      <a:pt x="20" y="128"/>
                    </a:lnTo>
                    <a:lnTo>
                      <a:pt x="0" y="9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A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1" name="Freeform 257"/>
              <p:cNvSpPr>
                <a:spLocks/>
              </p:cNvSpPr>
              <p:nvPr/>
            </p:nvSpPr>
            <p:spPr bwMode="auto">
              <a:xfrm>
                <a:off x="1728" y="1483"/>
                <a:ext cx="557" cy="481"/>
              </a:xfrm>
              <a:custGeom>
                <a:avLst/>
                <a:gdLst>
                  <a:gd name="T0" fmla="*/ 427 w 557"/>
                  <a:gd name="T1" fmla="*/ 109 h 481"/>
                  <a:gd name="T2" fmla="*/ 400 w 557"/>
                  <a:gd name="T3" fmla="*/ 50 h 481"/>
                  <a:gd name="T4" fmla="*/ 342 w 557"/>
                  <a:gd name="T5" fmla="*/ 120 h 481"/>
                  <a:gd name="T6" fmla="*/ 294 w 557"/>
                  <a:gd name="T7" fmla="*/ 105 h 481"/>
                  <a:gd name="T8" fmla="*/ 309 w 557"/>
                  <a:gd name="T9" fmla="*/ 175 h 481"/>
                  <a:gd name="T10" fmla="*/ 333 w 557"/>
                  <a:gd name="T11" fmla="*/ 162 h 481"/>
                  <a:gd name="T12" fmla="*/ 357 w 557"/>
                  <a:gd name="T13" fmla="*/ 266 h 481"/>
                  <a:gd name="T14" fmla="*/ 368 w 557"/>
                  <a:gd name="T15" fmla="*/ 335 h 481"/>
                  <a:gd name="T16" fmla="*/ 261 w 557"/>
                  <a:gd name="T17" fmla="*/ 259 h 481"/>
                  <a:gd name="T18" fmla="*/ 237 w 557"/>
                  <a:gd name="T19" fmla="*/ 244 h 481"/>
                  <a:gd name="T20" fmla="*/ 204 w 557"/>
                  <a:gd name="T21" fmla="*/ 277 h 481"/>
                  <a:gd name="T22" fmla="*/ 250 w 557"/>
                  <a:gd name="T23" fmla="*/ 303 h 481"/>
                  <a:gd name="T24" fmla="*/ 257 w 557"/>
                  <a:gd name="T25" fmla="*/ 381 h 481"/>
                  <a:gd name="T26" fmla="*/ 204 w 557"/>
                  <a:gd name="T27" fmla="*/ 440 h 481"/>
                  <a:gd name="T28" fmla="*/ 0 w 557"/>
                  <a:gd name="T29" fmla="*/ 481 h 481"/>
                  <a:gd name="T30" fmla="*/ 11 w 557"/>
                  <a:gd name="T31" fmla="*/ 14 h 481"/>
                  <a:gd name="T32" fmla="*/ 85 w 557"/>
                  <a:gd name="T33" fmla="*/ 3 h 481"/>
                  <a:gd name="T34" fmla="*/ 407 w 557"/>
                  <a:gd name="T35" fmla="*/ 0 h 481"/>
                  <a:gd name="T36" fmla="*/ 527 w 557"/>
                  <a:gd name="T37" fmla="*/ 7 h 481"/>
                  <a:gd name="T38" fmla="*/ 557 w 557"/>
                  <a:gd name="T39" fmla="*/ 37 h 481"/>
                  <a:gd name="T40" fmla="*/ 498 w 557"/>
                  <a:gd name="T41" fmla="*/ 83 h 481"/>
                  <a:gd name="T42" fmla="*/ 427 w 557"/>
                  <a:gd name="T43" fmla="*/ 109 h 481"/>
                  <a:gd name="T44" fmla="*/ 427 w 557"/>
                  <a:gd name="T45" fmla="*/ 109 h 48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57"/>
                  <a:gd name="T70" fmla="*/ 0 h 481"/>
                  <a:gd name="T71" fmla="*/ 557 w 557"/>
                  <a:gd name="T72" fmla="*/ 481 h 48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57" h="481">
                    <a:moveTo>
                      <a:pt x="427" y="109"/>
                    </a:moveTo>
                    <a:lnTo>
                      <a:pt x="400" y="50"/>
                    </a:lnTo>
                    <a:lnTo>
                      <a:pt x="342" y="120"/>
                    </a:lnTo>
                    <a:lnTo>
                      <a:pt x="294" y="105"/>
                    </a:lnTo>
                    <a:lnTo>
                      <a:pt x="309" y="175"/>
                    </a:lnTo>
                    <a:lnTo>
                      <a:pt x="333" y="162"/>
                    </a:lnTo>
                    <a:lnTo>
                      <a:pt x="357" y="266"/>
                    </a:lnTo>
                    <a:lnTo>
                      <a:pt x="368" y="335"/>
                    </a:lnTo>
                    <a:lnTo>
                      <a:pt x="261" y="259"/>
                    </a:lnTo>
                    <a:lnTo>
                      <a:pt x="237" y="244"/>
                    </a:lnTo>
                    <a:lnTo>
                      <a:pt x="204" y="277"/>
                    </a:lnTo>
                    <a:lnTo>
                      <a:pt x="250" y="303"/>
                    </a:lnTo>
                    <a:lnTo>
                      <a:pt x="257" y="381"/>
                    </a:lnTo>
                    <a:lnTo>
                      <a:pt x="204" y="440"/>
                    </a:lnTo>
                    <a:lnTo>
                      <a:pt x="0" y="481"/>
                    </a:lnTo>
                    <a:lnTo>
                      <a:pt x="11" y="14"/>
                    </a:lnTo>
                    <a:lnTo>
                      <a:pt x="85" y="3"/>
                    </a:lnTo>
                    <a:lnTo>
                      <a:pt x="407" y="0"/>
                    </a:lnTo>
                    <a:lnTo>
                      <a:pt x="527" y="7"/>
                    </a:lnTo>
                    <a:lnTo>
                      <a:pt x="557" y="37"/>
                    </a:lnTo>
                    <a:lnTo>
                      <a:pt x="498" y="83"/>
                    </a:lnTo>
                    <a:lnTo>
                      <a:pt x="427" y="109"/>
                    </a:lnTo>
                    <a:close/>
                  </a:path>
                </a:pathLst>
              </a:custGeom>
              <a:solidFill>
                <a:srgbClr val="5C47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2" name="Freeform 258"/>
              <p:cNvSpPr>
                <a:spLocks/>
              </p:cNvSpPr>
              <p:nvPr/>
            </p:nvSpPr>
            <p:spPr bwMode="auto">
              <a:xfrm>
                <a:off x="1878" y="1864"/>
                <a:ext cx="65" cy="28"/>
              </a:xfrm>
              <a:custGeom>
                <a:avLst/>
                <a:gdLst>
                  <a:gd name="T0" fmla="*/ 5 w 65"/>
                  <a:gd name="T1" fmla="*/ 0 h 28"/>
                  <a:gd name="T2" fmla="*/ 37 w 65"/>
                  <a:gd name="T3" fmla="*/ 2 h 28"/>
                  <a:gd name="T4" fmla="*/ 65 w 65"/>
                  <a:gd name="T5" fmla="*/ 28 h 28"/>
                  <a:gd name="T6" fmla="*/ 0 w 65"/>
                  <a:gd name="T7" fmla="*/ 24 h 28"/>
                  <a:gd name="T8" fmla="*/ 5 w 65"/>
                  <a:gd name="T9" fmla="*/ 0 h 28"/>
                  <a:gd name="T10" fmla="*/ 5 w 65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28"/>
                  <a:gd name="T20" fmla="*/ 65 w 65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28">
                    <a:moveTo>
                      <a:pt x="5" y="0"/>
                    </a:moveTo>
                    <a:lnTo>
                      <a:pt x="37" y="2"/>
                    </a:lnTo>
                    <a:lnTo>
                      <a:pt x="65" y="28"/>
                    </a:lnTo>
                    <a:lnTo>
                      <a:pt x="0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685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3" name="Freeform 259"/>
              <p:cNvSpPr>
                <a:spLocks/>
              </p:cNvSpPr>
              <p:nvPr/>
            </p:nvSpPr>
            <p:spPr bwMode="auto">
              <a:xfrm>
                <a:off x="1893" y="1814"/>
                <a:ext cx="70" cy="67"/>
              </a:xfrm>
              <a:custGeom>
                <a:avLst/>
                <a:gdLst>
                  <a:gd name="T0" fmla="*/ 5 w 70"/>
                  <a:gd name="T1" fmla="*/ 0 h 67"/>
                  <a:gd name="T2" fmla="*/ 55 w 70"/>
                  <a:gd name="T3" fmla="*/ 35 h 67"/>
                  <a:gd name="T4" fmla="*/ 70 w 70"/>
                  <a:gd name="T5" fmla="*/ 67 h 67"/>
                  <a:gd name="T6" fmla="*/ 0 w 70"/>
                  <a:gd name="T7" fmla="*/ 24 h 67"/>
                  <a:gd name="T8" fmla="*/ 5 w 70"/>
                  <a:gd name="T9" fmla="*/ 0 h 67"/>
                  <a:gd name="T10" fmla="*/ 5 w 70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67"/>
                  <a:gd name="T20" fmla="*/ 70 w 70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67">
                    <a:moveTo>
                      <a:pt x="5" y="0"/>
                    </a:moveTo>
                    <a:lnTo>
                      <a:pt x="55" y="35"/>
                    </a:lnTo>
                    <a:lnTo>
                      <a:pt x="70" y="67"/>
                    </a:lnTo>
                    <a:lnTo>
                      <a:pt x="0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685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4" name="Freeform 260"/>
              <p:cNvSpPr>
                <a:spLocks/>
              </p:cNvSpPr>
              <p:nvPr/>
            </p:nvSpPr>
            <p:spPr bwMode="auto">
              <a:xfrm>
                <a:off x="1869" y="1688"/>
                <a:ext cx="35" cy="81"/>
              </a:xfrm>
              <a:custGeom>
                <a:avLst/>
                <a:gdLst>
                  <a:gd name="T0" fmla="*/ 29 w 35"/>
                  <a:gd name="T1" fmla="*/ 0 h 81"/>
                  <a:gd name="T2" fmla="*/ 0 w 35"/>
                  <a:gd name="T3" fmla="*/ 28 h 81"/>
                  <a:gd name="T4" fmla="*/ 0 w 35"/>
                  <a:gd name="T5" fmla="*/ 81 h 81"/>
                  <a:gd name="T6" fmla="*/ 35 w 35"/>
                  <a:gd name="T7" fmla="*/ 67 h 81"/>
                  <a:gd name="T8" fmla="*/ 29 w 35"/>
                  <a:gd name="T9" fmla="*/ 0 h 81"/>
                  <a:gd name="T10" fmla="*/ 29 w 35"/>
                  <a:gd name="T11" fmla="*/ 0 h 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81"/>
                  <a:gd name="T20" fmla="*/ 35 w 35"/>
                  <a:gd name="T21" fmla="*/ 81 h 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81">
                    <a:moveTo>
                      <a:pt x="29" y="0"/>
                    </a:moveTo>
                    <a:lnTo>
                      <a:pt x="0" y="28"/>
                    </a:lnTo>
                    <a:lnTo>
                      <a:pt x="0" y="81"/>
                    </a:lnTo>
                    <a:lnTo>
                      <a:pt x="35" y="6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39C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5" name="Freeform 261"/>
              <p:cNvSpPr>
                <a:spLocks/>
              </p:cNvSpPr>
              <p:nvPr/>
            </p:nvSpPr>
            <p:spPr bwMode="auto">
              <a:xfrm>
                <a:off x="2235" y="1483"/>
                <a:ext cx="390" cy="464"/>
              </a:xfrm>
              <a:custGeom>
                <a:avLst/>
                <a:gdLst>
                  <a:gd name="T0" fmla="*/ 390 w 390"/>
                  <a:gd name="T1" fmla="*/ 29 h 464"/>
                  <a:gd name="T2" fmla="*/ 379 w 390"/>
                  <a:gd name="T3" fmla="*/ 55 h 464"/>
                  <a:gd name="T4" fmla="*/ 359 w 390"/>
                  <a:gd name="T5" fmla="*/ 96 h 464"/>
                  <a:gd name="T6" fmla="*/ 320 w 390"/>
                  <a:gd name="T7" fmla="*/ 253 h 464"/>
                  <a:gd name="T8" fmla="*/ 276 w 390"/>
                  <a:gd name="T9" fmla="*/ 388 h 464"/>
                  <a:gd name="T10" fmla="*/ 194 w 390"/>
                  <a:gd name="T11" fmla="*/ 462 h 464"/>
                  <a:gd name="T12" fmla="*/ 67 w 390"/>
                  <a:gd name="T13" fmla="*/ 464 h 464"/>
                  <a:gd name="T14" fmla="*/ 5 w 390"/>
                  <a:gd name="T15" fmla="*/ 409 h 464"/>
                  <a:gd name="T16" fmla="*/ 0 w 390"/>
                  <a:gd name="T17" fmla="*/ 187 h 464"/>
                  <a:gd name="T18" fmla="*/ 54 w 390"/>
                  <a:gd name="T19" fmla="*/ 50 h 464"/>
                  <a:gd name="T20" fmla="*/ 116 w 390"/>
                  <a:gd name="T21" fmla="*/ 7 h 464"/>
                  <a:gd name="T22" fmla="*/ 340 w 390"/>
                  <a:gd name="T23" fmla="*/ 0 h 464"/>
                  <a:gd name="T24" fmla="*/ 390 w 390"/>
                  <a:gd name="T25" fmla="*/ 29 h 464"/>
                  <a:gd name="T26" fmla="*/ 390 w 390"/>
                  <a:gd name="T27" fmla="*/ 29 h 46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90"/>
                  <a:gd name="T43" fmla="*/ 0 h 464"/>
                  <a:gd name="T44" fmla="*/ 390 w 390"/>
                  <a:gd name="T45" fmla="*/ 464 h 46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90" h="464">
                    <a:moveTo>
                      <a:pt x="390" y="29"/>
                    </a:moveTo>
                    <a:lnTo>
                      <a:pt x="379" y="55"/>
                    </a:lnTo>
                    <a:lnTo>
                      <a:pt x="359" y="96"/>
                    </a:lnTo>
                    <a:lnTo>
                      <a:pt x="320" y="253"/>
                    </a:lnTo>
                    <a:lnTo>
                      <a:pt x="276" y="388"/>
                    </a:lnTo>
                    <a:lnTo>
                      <a:pt x="194" y="462"/>
                    </a:lnTo>
                    <a:lnTo>
                      <a:pt x="67" y="464"/>
                    </a:lnTo>
                    <a:lnTo>
                      <a:pt x="5" y="409"/>
                    </a:lnTo>
                    <a:lnTo>
                      <a:pt x="0" y="187"/>
                    </a:lnTo>
                    <a:lnTo>
                      <a:pt x="54" y="50"/>
                    </a:lnTo>
                    <a:lnTo>
                      <a:pt x="116" y="7"/>
                    </a:lnTo>
                    <a:lnTo>
                      <a:pt x="340" y="0"/>
                    </a:lnTo>
                    <a:lnTo>
                      <a:pt x="390" y="29"/>
                    </a:lnTo>
                    <a:close/>
                  </a:path>
                </a:pathLst>
              </a:custGeom>
              <a:solidFill>
                <a:srgbClr val="ADB3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6" name="Freeform 262"/>
              <p:cNvSpPr>
                <a:spLocks/>
              </p:cNvSpPr>
              <p:nvPr/>
            </p:nvSpPr>
            <p:spPr bwMode="auto">
              <a:xfrm>
                <a:off x="2144" y="1742"/>
                <a:ext cx="248" cy="257"/>
              </a:xfrm>
              <a:custGeom>
                <a:avLst/>
                <a:gdLst>
                  <a:gd name="T0" fmla="*/ 170 w 248"/>
                  <a:gd name="T1" fmla="*/ 0 h 257"/>
                  <a:gd name="T2" fmla="*/ 248 w 248"/>
                  <a:gd name="T3" fmla="*/ 44 h 257"/>
                  <a:gd name="T4" fmla="*/ 202 w 248"/>
                  <a:gd name="T5" fmla="*/ 85 h 257"/>
                  <a:gd name="T6" fmla="*/ 226 w 248"/>
                  <a:gd name="T7" fmla="*/ 101 h 257"/>
                  <a:gd name="T8" fmla="*/ 165 w 248"/>
                  <a:gd name="T9" fmla="*/ 146 h 257"/>
                  <a:gd name="T10" fmla="*/ 145 w 248"/>
                  <a:gd name="T11" fmla="*/ 183 h 257"/>
                  <a:gd name="T12" fmla="*/ 207 w 248"/>
                  <a:gd name="T13" fmla="*/ 229 h 257"/>
                  <a:gd name="T14" fmla="*/ 172 w 248"/>
                  <a:gd name="T15" fmla="*/ 257 h 257"/>
                  <a:gd name="T16" fmla="*/ 113 w 248"/>
                  <a:gd name="T17" fmla="*/ 231 h 257"/>
                  <a:gd name="T18" fmla="*/ 61 w 248"/>
                  <a:gd name="T19" fmla="*/ 253 h 257"/>
                  <a:gd name="T20" fmla="*/ 0 w 248"/>
                  <a:gd name="T21" fmla="*/ 237 h 257"/>
                  <a:gd name="T22" fmla="*/ 0 w 248"/>
                  <a:gd name="T23" fmla="*/ 129 h 257"/>
                  <a:gd name="T24" fmla="*/ 111 w 248"/>
                  <a:gd name="T25" fmla="*/ 31 h 257"/>
                  <a:gd name="T26" fmla="*/ 167 w 248"/>
                  <a:gd name="T27" fmla="*/ 16 h 257"/>
                  <a:gd name="T28" fmla="*/ 170 w 248"/>
                  <a:gd name="T29" fmla="*/ 0 h 257"/>
                  <a:gd name="T30" fmla="*/ 170 w 248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48"/>
                  <a:gd name="T49" fmla="*/ 0 h 257"/>
                  <a:gd name="T50" fmla="*/ 248 w 248"/>
                  <a:gd name="T51" fmla="*/ 257 h 25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48" h="257">
                    <a:moveTo>
                      <a:pt x="170" y="0"/>
                    </a:moveTo>
                    <a:lnTo>
                      <a:pt x="248" y="44"/>
                    </a:lnTo>
                    <a:lnTo>
                      <a:pt x="202" y="85"/>
                    </a:lnTo>
                    <a:lnTo>
                      <a:pt x="226" y="101"/>
                    </a:lnTo>
                    <a:lnTo>
                      <a:pt x="165" y="146"/>
                    </a:lnTo>
                    <a:lnTo>
                      <a:pt x="145" y="183"/>
                    </a:lnTo>
                    <a:lnTo>
                      <a:pt x="207" y="229"/>
                    </a:lnTo>
                    <a:lnTo>
                      <a:pt x="172" y="257"/>
                    </a:lnTo>
                    <a:lnTo>
                      <a:pt x="113" y="231"/>
                    </a:lnTo>
                    <a:lnTo>
                      <a:pt x="61" y="253"/>
                    </a:lnTo>
                    <a:lnTo>
                      <a:pt x="0" y="237"/>
                    </a:lnTo>
                    <a:lnTo>
                      <a:pt x="0" y="129"/>
                    </a:lnTo>
                    <a:lnTo>
                      <a:pt x="111" y="31"/>
                    </a:lnTo>
                    <a:lnTo>
                      <a:pt x="167" y="16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8F8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7" name="Freeform 263"/>
              <p:cNvSpPr>
                <a:spLocks/>
              </p:cNvSpPr>
              <p:nvPr/>
            </p:nvSpPr>
            <p:spPr bwMode="auto">
              <a:xfrm>
                <a:off x="2906" y="1801"/>
                <a:ext cx="228" cy="163"/>
              </a:xfrm>
              <a:custGeom>
                <a:avLst/>
                <a:gdLst>
                  <a:gd name="T0" fmla="*/ 0 w 228"/>
                  <a:gd name="T1" fmla="*/ 55 h 163"/>
                  <a:gd name="T2" fmla="*/ 17 w 228"/>
                  <a:gd name="T3" fmla="*/ 13 h 163"/>
                  <a:gd name="T4" fmla="*/ 45 w 228"/>
                  <a:gd name="T5" fmla="*/ 44 h 163"/>
                  <a:gd name="T6" fmla="*/ 87 w 228"/>
                  <a:gd name="T7" fmla="*/ 31 h 163"/>
                  <a:gd name="T8" fmla="*/ 108 w 228"/>
                  <a:gd name="T9" fmla="*/ 0 h 163"/>
                  <a:gd name="T10" fmla="*/ 161 w 228"/>
                  <a:gd name="T11" fmla="*/ 28 h 163"/>
                  <a:gd name="T12" fmla="*/ 206 w 228"/>
                  <a:gd name="T13" fmla="*/ 31 h 163"/>
                  <a:gd name="T14" fmla="*/ 204 w 228"/>
                  <a:gd name="T15" fmla="*/ 98 h 163"/>
                  <a:gd name="T16" fmla="*/ 228 w 228"/>
                  <a:gd name="T17" fmla="*/ 124 h 163"/>
                  <a:gd name="T18" fmla="*/ 178 w 228"/>
                  <a:gd name="T19" fmla="*/ 128 h 163"/>
                  <a:gd name="T20" fmla="*/ 128 w 228"/>
                  <a:gd name="T21" fmla="*/ 154 h 163"/>
                  <a:gd name="T22" fmla="*/ 71 w 228"/>
                  <a:gd name="T23" fmla="*/ 163 h 163"/>
                  <a:gd name="T24" fmla="*/ 17 w 228"/>
                  <a:gd name="T25" fmla="*/ 80 h 163"/>
                  <a:gd name="T26" fmla="*/ 0 w 228"/>
                  <a:gd name="T27" fmla="*/ 55 h 163"/>
                  <a:gd name="T28" fmla="*/ 0 w 228"/>
                  <a:gd name="T29" fmla="*/ 55 h 1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8"/>
                  <a:gd name="T46" fmla="*/ 0 h 163"/>
                  <a:gd name="T47" fmla="*/ 228 w 228"/>
                  <a:gd name="T48" fmla="*/ 163 h 1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8" h="163">
                    <a:moveTo>
                      <a:pt x="0" y="55"/>
                    </a:moveTo>
                    <a:lnTo>
                      <a:pt x="17" y="13"/>
                    </a:lnTo>
                    <a:lnTo>
                      <a:pt x="45" y="44"/>
                    </a:lnTo>
                    <a:lnTo>
                      <a:pt x="87" y="31"/>
                    </a:lnTo>
                    <a:lnTo>
                      <a:pt x="108" y="0"/>
                    </a:lnTo>
                    <a:lnTo>
                      <a:pt x="161" y="28"/>
                    </a:lnTo>
                    <a:lnTo>
                      <a:pt x="206" y="31"/>
                    </a:lnTo>
                    <a:lnTo>
                      <a:pt x="204" y="98"/>
                    </a:lnTo>
                    <a:lnTo>
                      <a:pt x="228" y="124"/>
                    </a:lnTo>
                    <a:lnTo>
                      <a:pt x="178" y="128"/>
                    </a:lnTo>
                    <a:lnTo>
                      <a:pt x="128" y="154"/>
                    </a:lnTo>
                    <a:lnTo>
                      <a:pt x="71" y="163"/>
                    </a:lnTo>
                    <a:lnTo>
                      <a:pt x="17" y="8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D4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8" name="Freeform 264"/>
              <p:cNvSpPr>
                <a:spLocks/>
              </p:cNvSpPr>
              <p:nvPr/>
            </p:nvSpPr>
            <p:spPr bwMode="auto">
              <a:xfrm>
                <a:off x="2999" y="1808"/>
                <a:ext cx="57" cy="41"/>
              </a:xfrm>
              <a:custGeom>
                <a:avLst/>
                <a:gdLst>
                  <a:gd name="T0" fmla="*/ 6 w 57"/>
                  <a:gd name="T1" fmla="*/ 6 h 41"/>
                  <a:gd name="T2" fmla="*/ 0 w 57"/>
                  <a:gd name="T3" fmla="*/ 37 h 41"/>
                  <a:gd name="T4" fmla="*/ 26 w 57"/>
                  <a:gd name="T5" fmla="*/ 41 h 41"/>
                  <a:gd name="T6" fmla="*/ 57 w 57"/>
                  <a:gd name="T7" fmla="*/ 10 h 41"/>
                  <a:gd name="T8" fmla="*/ 22 w 57"/>
                  <a:gd name="T9" fmla="*/ 0 h 41"/>
                  <a:gd name="T10" fmla="*/ 6 w 57"/>
                  <a:gd name="T11" fmla="*/ 6 h 41"/>
                  <a:gd name="T12" fmla="*/ 6 w 57"/>
                  <a:gd name="T13" fmla="*/ 6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41"/>
                  <a:gd name="T23" fmla="*/ 57 w 57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41">
                    <a:moveTo>
                      <a:pt x="6" y="6"/>
                    </a:moveTo>
                    <a:lnTo>
                      <a:pt x="0" y="37"/>
                    </a:lnTo>
                    <a:lnTo>
                      <a:pt x="26" y="41"/>
                    </a:lnTo>
                    <a:lnTo>
                      <a:pt x="57" y="10"/>
                    </a:lnTo>
                    <a:lnTo>
                      <a:pt x="2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E8F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39" name="Freeform 265"/>
              <p:cNvSpPr>
                <a:spLocks/>
              </p:cNvSpPr>
              <p:nvPr/>
            </p:nvSpPr>
            <p:spPr bwMode="auto">
              <a:xfrm>
                <a:off x="3056" y="2016"/>
                <a:ext cx="215" cy="240"/>
              </a:xfrm>
              <a:custGeom>
                <a:avLst/>
                <a:gdLst>
                  <a:gd name="T0" fmla="*/ 204 w 215"/>
                  <a:gd name="T1" fmla="*/ 81 h 240"/>
                  <a:gd name="T2" fmla="*/ 215 w 215"/>
                  <a:gd name="T3" fmla="*/ 144 h 240"/>
                  <a:gd name="T4" fmla="*/ 183 w 215"/>
                  <a:gd name="T5" fmla="*/ 188 h 240"/>
                  <a:gd name="T6" fmla="*/ 161 w 215"/>
                  <a:gd name="T7" fmla="*/ 240 h 240"/>
                  <a:gd name="T8" fmla="*/ 115 w 215"/>
                  <a:gd name="T9" fmla="*/ 235 h 240"/>
                  <a:gd name="T10" fmla="*/ 11 w 215"/>
                  <a:gd name="T11" fmla="*/ 135 h 240"/>
                  <a:gd name="T12" fmla="*/ 0 w 215"/>
                  <a:gd name="T13" fmla="*/ 101 h 240"/>
                  <a:gd name="T14" fmla="*/ 150 w 215"/>
                  <a:gd name="T15" fmla="*/ 0 h 240"/>
                  <a:gd name="T16" fmla="*/ 204 w 215"/>
                  <a:gd name="T17" fmla="*/ 81 h 240"/>
                  <a:gd name="T18" fmla="*/ 204 w 215"/>
                  <a:gd name="T19" fmla="*/ 81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5"/>
                  <a:gd name="T31" fmla="*/ 0 h 240"/>
                  <a:gd name="T32" fmla="*/ 215 w 215"/>
                  <a:gd name="T33" fmla="*/ 240 h 2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5" h="240">
                    <a:moveTo>
                      <a:pt x="204" y="81"/>
                    </a:moveTo>
                    <a:lnTo>
                      <a:pt x="215" y="144"/>
                    </a:lnTo>
                    <a:lnTo>
                      <a:pt x="183" y="188"/>
                    </a:lnTo>
                    <a:lnTo>
                      <a:pt x="161" y="240"/>
                    </a:lnTo>
                    <a:lnTo>
                      <a:pt x="115" y="235"/>
                    </a:lnTo>
                    <a:lnTo>
                      <a:pt x="11" y="135"/>
                    </a:lnTo>
                    <a:lnTo>
                      <a:pt x="0" y="101"/>
                    </a:lnTo>
                    <a:lnTo>
                      <a:pt x="150" y="0"/>
                    </a:lnTo>
                    <a:lnTo>
                      <a:pt x="204" y="81"/>
                    </a:lnTo>
                    <a:close/>
                  </a:path>
                </a:pathLst>
              </a:custGeom>
              <a:solidFill>
                <a:srgbClr val="C2B0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0" name="Freeform 266"/>
              <p:cNvSpPr>
                <a:spLocks/>
              </p:cNvSpPr>
              <p:nvPr/>
            </p:nvSpPr>
            <p:spPr bwMode="auto">
              <a:xfrm>
                <a:off x="3212" y="1925"/>
                <a:ext cx="85" cy="246"/>
              </a:xfrm>
              <a:custGeom>
                <a:avLst/>
                <a:gdLst>
                  <a:gd name="T0" fmla="*/ 15 w 85"/>
                  <a:gd name="T1" fmla="*/ 26 h 246"/>
                  <a:gd name="T2" fmla="*/ 42 w 85"/>
                  <a:gd name="T3" fmla="*/ 209 h 246"/>
                  <a:gd name="T4" fmla="*/ 76 w 85"/>
                  <a:gd name="T5" fmla="*/ 246 h 246"/>
                  <a:gd name="T6" fmla="*/ 85 w 85"/>
                  <a:gd name="T7" fmla="*/ 187 h 246"/>
                  <a:gd name="T8" fmla="*/ 63 w 85"/>
                  <a:gd name="T9" fmla="*/ 120 h 246"/>
                  <a:gd name="T10" fmla="*/ 79 w 85"/>
                  <a:gd name="T11" fmla="*/ 105 h 246"/>
                  <a:gd name="T12" fmla="*/ 68 w 85"/>
                  <a:gd name="T13" fmla="*/ 31 h 246"/>
                  <a:gd name="T14" fmla="*/ 42 w 85"/>
                  <a:gd name="T15" fmla="*/ 0 h 246"/>
                  <a:gd name="T16" fmla="*/ 0 w 85"/>
                  <a:gd name="T17" fmla="*/ 9 h 246"/>
                  <a:gd name="T18" fmla="*/ 15 w 85"/>
                  <a:gd name="T19" fmla="*/ 26 h 246"/>
                  <a:gd name="T20" fmla="*/ 15 w 85"/>
                  <a:gd name="T21" fmla="*/ 26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5"/>
                  <a:gd name="T34" fmla="*/ 0 h 246"/>
                  <a:gd name="T35" fmla="*/ 85 w 85"/>
                  <a:gd name="T36" fmla="*/ 246 h 24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5" h="246">
                    <a:moveTo>
                      <a:pt x="15" y="26"/>
                    </a:moveTo>
                    <a:lnTo>
                      <a:pt x="42" y="209"/>
                    </a:lnTo>
                    <a:lnTo>
                      <a:pt x="76" y="246"/>
                    </a:lnTo>
                    <a:lnTo>
                      <a:pt x="85" y="187"/>
                    </a:lnTo>
                    <a:lnTo>
                      <a:pt x="63" y="120"/>
                    </a:lnTo>
                    <a:lnTo>
                      <a:pt x="79" y="105"/>
                    </a:lnTo>
                    <a:lnTo>
                      <a:pt x="68" y="31"/>
                    </a:lnTo>
                    <a:lnTo>
                      <a:pt x="42" y="0"/>
                    </a:lnTo>
                    <a:lnTo>
                      <a:pt x="0" y="9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9463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1" name="Freeform 267"/>
              <p:cNvSpPr>
                <a:spLocks/>
              </p:cNvSpPr>
              <p:nvPr/>
            </p:nvSpPr>
            <p:spPr bwMode="auto">
              <a:xfrm>
                <a:off x="3019" y="2014"/>
                <a:ext cx="122" cy="87"/>
              </a:xfrm>
              <a:custGeom>
                <a:avLst/>
                <a:gdLst>
                  <a:gd name="T0" fmla="*/ 0 w 122"/>
                  <a:gd name="T1" fmla="*/ 7 h 87"/>
                  <a:gd name="T2" fmla="*/ 97 w 122"/>
                  <a:gd name="T3" fmla="*/ 87 h 87"/>
                  <a:gd name="T4" fmla="*/ 122 w 122"/>
                  <a:gd name="T5" fmla="*/ 70 h 87"/>
                  <a:gd name="T6" fmla="*/ 24 w 122"/>
                  <a:gd name="T7" fmla="*/ 0 h 87"/>
                  <a:gd name="T8" fmla="*/ 0 w 122"/>
                  <a:gd name="T9" fmla="*/ 7 h 87"/>
                  <a:gd name="T10" fmla="*/ 0 w 122"/>
                  <a:gd name="T11" fmla="*/ 7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2"/>
                  <a:gd name="T19" fmla="*/ 0 h 87"/>
                  <a:gd name="T20" fmla="*/ 122 w 122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2" h="87">
                    <a:moveTo>
                      <a:pt x="0" y="7"/>
                    </a:moveTo>
                    <a:lnTo>
                      <a:pt x="97" y="87"/>
                    </a:lnTo>
                    <a:lnTo>
                      <a:pt x="122" y="70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2" name="Freeform 268"/>
              <p:cNvSpPr>
                <a:spLocks/>
              </p:cNvSpPr>
              <p:nvPr/>
            </p:nvSpPr>
            <p:spPr bwMode="auto">
              <a:xfrm>
                <a:off x="2956" y="1871"/>
                <a:ext cx="309" cy="380"/>
              </a:xfrm>
              <a:custGeom>
                <a:avLst/>
                <a:gdLst>
                  <a:gd name="T0" fmla="*/ 0 w 309"/>
                  <a:gd name="T1" fmla="*/ 39 h 380"/>
                  <a:gd name="T2" fmla="*/ 58 w 309"/>
                  <a:gd name="T3" fmla="*/ 63 h 380"/>
                  <a:gd name="T4" fmla="*/ 12 w 309"/>
                  <a:gd name="T5" fmla="*/ 111 h 380"/>
                  <a:gd name="T6" fmla="*/ 47 w 309"/>
                  <a:gd name="T7" fmla="*/ 204 h 380"/>
                  <a:gd name="T8" fmla="*/ 4 w 309"/>
                  <a:gd name="T9" fmla="*/ 187 h 380"/>
                  <a:gd name="T10" fmla="*/ 19 w 309"/>
                  <a:gd name="T11" fmla="*/ 337 h 380"/>
                  <a:gd name="T12" fmla="*/ 37 w 309"/>
                  <a:gd name="T13" fmla="*/ 333 h 380"/>
                  <a:gd name="T14" fmla="*/ 28 w 309"/>
                  <a:gd name="T15" fmla="*/ 226 h 380"/>
                  <a:gd name="T16" fmla="*/ 54 w 309"/>
                  <a:gd name="T17" fmla="*/ 237 h 380"/>
                  <a:gd name="T18" fmla="*/ 49 w 309"/>
                  <a:gd name="T19" fmla="*/ 263 h 380"/>
                  <a:gd name="T20" fmla="*/ 97 w 309"/>
                  <a:gd name="T21" fmla="*/ 280 h 380"/>
                  <a:gd name="T22" fmla="*/ 197 w 309"/>
                  <a:gd name="T23" fmla="*/ 380 h 380"/>
                  <a:gd name="T24" fmla="*/ 224 w 309"/>
                  <a:gd name="T25" fmla="*/ 380 h 380"/>
                  <a:gd name="T26" fmla="*/ 123 w 309"/>
                  <a:gd name="T27" fmla="*/ 263 h 380"/>
                  <a:gd name="T28" fmla="*/ 145 w 309"/>
                  <a:gd name="T29" fmla="*/ 241 h 380"/>
                  <a:gd name="T30" fmla="*/ 174 w 309"/>
                  <a:gd name="T31" fmla="*/ 237 h 380"/>
                  <a:gd name="T32" fmla="*/ 161 w 309"/>
                  <a:gd name="T33" fmla="*/ 261 h 380"/>
                  <a:gd name="T34" fmla="*/ 197 w 309"/>
                  <a:gd name="T35" fmla="*/ 256 h 380"/>
                  <a:gd name="T36" fmla="*/ 165 w 309"/>
                  <a:gd name="T37" fmla="*/ 289 h 380"/>
                  <a:gd name="T38" fmla="*/ 208 w 309"/>
                  <a:gd name="T39" fmla="*/ 287 h 380"/>
                  <a:gd name="T40" fmla="*/ 230 w 309"/>
                  <a:gd name="T41" fmla="*/ 293 h 380"/>
                  <a:gd name="T42" fmla="*/ 197 w 309"/>
                  <a:gd name="T43" fmla="*/ 326 h 380"/>
                  <a:gd name="T44" fmla="*/ 256 w 309"/>
                  <a:gd name="T45" fmla="*/ 315 h 380"/>
                  <a:gd name="T46" fmla="*/ 219 w 309"/>
                  <a:gd name="T47" fmla="*/ 337 h 380"/>
                  <a:gd name="T48" fmla="*/ 269 w 309"/>
                  <a:gd name="T49" fmla="*/ 346 h 380"/>
                  <a:gd name="T50" fmla="*/ 271 w 309"/>
                  <a:gd name="T51" fmla="*/ 324 h 380"/>
                  <a:gd name="T52" fmla="*/ 289 w 309"/>
                  <a:gd name="T53" fmla="*/ 324 h 380"/>
                  <a:gd name="T54" fmla="*/ 309 w 309"/>
                  <a:gd name="T55" fmla="*/ 293 h 380"/>
                  <a:gd name="T56" fmla="*/ 256 w 309"/>
                  <a:gd name="T57" fmla="*/ 263 h 380"/>
                  <a:gd name="T58" fmla="*/ 289 w 309"/>
                  <a:gd name="T59" fmla="*/ 252 h 380"/>
                  <a:gd name="T60" fmla="*/ 289 w 309"/>
                  <a:gd name="T61" fmla="*/ 233 h 380"/>
                  <a:gd name="T62" fmla="*/ 250 w 309"/>
                  <a:gd name="T63" fmla="*/ 246 h 380"/>
                  <a:gd name="T64" fmla="*/ 269 w 309"/>
                  <a:gd name="T65" fmla="*/ 221 h 380"/>
                  <a:gd name="T66" fmla="*/ 298 w 309"/>
                  <a:gd name="T67" fmla="*/ 208 h 380"/>
                  <a:gd name="T68" fmla="*/ 278 w 309"/>
                  <a:gd name="T69" fmla="*/ 134 h 380"/>
                  <a:gd name="T70" fmla="*/ 276 w 309"/>
                  <a:gd name="T71" fmla="*/ 84 h 380"/>
                  <a:gd name="T72" fmla="*/ 259 w 309"/>
                  <a:gd name="T73" fmla="*/ 121 h 380"/>
                  <a:gd name="T74" fmla="*/ 224 w 309"/>
                  <a:gd name="T75" fmla="*/ 124 h 380"/>
                  <a:gd name="T76" fmla="*/ 222 w 309"/>
                  <a:gd name="T77" fmla="*/ 102 h 380"/>
                  <a:gd name="T78" fmla="*/ 150 w 309"/>
                  <a:gd name="T79" fmla="*/ 113 h 380"/>
                  <a:gd name="T80" fmla="*/ 171 w 309"/>
                  <a:gd name="T81" fmla="*/ 134 h 380"/>
                  <a:gd name="T82" fmla="*/ 154 w 309"/>
                  <a:gd name="T83" fmla="*/ 143 h 380"/>
                  <a:gd name="T84" fmla="*/ 160 w 309"/>
                  <a:gd name="T85" fmla="*/ 176 h 380"/>
                  <a:gd name="T86" fmla="*/ 185 w 309"/>
                  <a:gd name="T87" fmla="*/ 176 h 380"/>
                  <a:gd name="T88" fmla="*/ 165 w 309"/>
                  <a:gd name="T89" fmla="*/ 196 h 380"/>
                  <a:gd name="T90" fmla="*/ 124 w 309"/>
                  <a:gd name="T91" fmla="*/ 208 h 380"/>
                  <a:gd name="T92" fmla="*/ 100 w 309"/>
                  <a:gd name="T93" fmla="*/ 204 h 380"/>
                  <a:gd name="T94" fmla="*/ 78 w 309"/>
                  <a:gd name="T95" fmla="*/ 161 h 380"/>
                  <a:gd name="T96" fmla="*/ 128 w 309"/>
                  <a:gd name="T97" fmla="*/ 117 h 380"/>
                  <a:gd name="T98" fmla="*/ 156 w 309"/>
                  <a:gd name="T99" fmla="*/ 74 h 380"/>
                  <a:gd name="T100" fmla="*/ 87 w 309"/>
                  <a:gd name="T101" fmla="*/ 63 h 380"/>
                  <a:gd name="T102" fmla="*/ 106 w 309"/>
                  <a:gd name="T103" fmla="*/ 34 h 380"/>
                  <a:gd name="T104" fmla="*/ 86 w 309"/>
                  <a:gd name="T105" fmla="*/ 30 h 380"/>
                  <a:gd name="T106" fmla="*/ 63 w 309"/>
                  <a:gd name="T107" fmla="*/ 47 h 380"/>
                  <a:gd name="T108" fmla="*/ 37 w 309"/>
                  <a:gd name="T109" fmla="*/ 28 h 380"/>
                  <a:gd name="T110" fmla="*/ 37 w 309"/>
                  <a:gd name="T111" fmla="*/ 0 h 380"/>
                  <a:gd name="T112" fmla="*/ 0 w 309"/>
                  <a:gd name="T113" fmla="*/ 39 h 380"/>
                  <a:gd name="T114" fmla="*/ 0 w 309"/>
                  <a:gd name="T115" fmla="*/ 39 h 3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09"/>
                  <a:gd name="T175" fmla="*/ 0 h 380"/>
                  <a:gd name="T176" fmla="*/ 309 w 309"/>
                  <a:gd name="T177" fmla="*/ 380 h 3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09" h="380">
                    <a:moveTo>
                      <a:pt x="0" y="39"/>
                    </a:moveTo>
                    <a:lnTo>
                      <a:pt x="58" y="63"/>
                    </a:lnTo>
                    <a:lnTo>
                      <a:pt x="12" y="111"/>
                    </a:lnTo>
                    <a:lnTo>
                      <a:pt x="47" y="204"/>
                    </a:lnTo>
                    <a:lnTo>
                      <a:pt x="4" y="187"/>
                    </a:lnTo>
                    <a:lnTo>
                      <a:pt x="19" y="337"/>
                    </a:lnTo>
                    <a:lnTo>
                      <a:pt x="37" y="333"/>
                    </a:lnTo>
                    <a:lnTo>
                      <a:pt x="28" y="226"/>
                    </a:lnTo>
                    <a:lnTo>
                      <a:pt x="54" y="237"/>
                    </a:lnTo>
                    <a:lnTo>
                      <a:pt x="49" y="263"/>
                    </a:lnTo>
                    <a:lnTo>
                      <a:pt x="97" y="280"/>
                    </a:lnTo>
                    <a:lnTo>
                      <a:pt x="197" y="380"/>
                    </a:lnTo>
                    <a:lnTo>
                      <a:pt x="224" y="380"/>
                    </a:lnTo>
                    <a:lnTo>
                      <a:pt x="123" y="263"/>
                    </a:lnTo>
                    <a:lnTo>
                      <a:pt x="145" y="241"/>
                    </a:lnTo>
                    <a:lnTo>
                      <a:pt x="174" y="237"/>
                    </a:lnTo>
                    <a:lnTo>
                      <a:pt x="161" y="261"/>
                    </a:lnTo>
                    <a:lnTo>
                      <a:pt x="197" y="256"/>
                    </a:lnTo>
                    <a:lnTo>
                      <a:pt x="165" y="289"/>
                    </a:lnTo>
                    <a:lnTo>
                      <a:pt x="208" y="287"/>
                    </a:lnTo>
                    <a:lnTo>
                      <a:pt x="230" y="293"/>
                    </a:lnTo>
                    <a:lnTo>
                      <a:pt x="197" y="326"/>
                    </a:lnTo>
                    <a:lnTo>
                      <a:pt x="256" y="315"/>
                    </a:lnTo>
                    <a:lnTo>
                      <a:pt x="219" y="337"/>
                    </a:lnTo>
                    <a:lnTo>
                      <a:pt x="269" y="346"/>
                    </a:lnTo>
                    <a:lnTo>
                      <a:pt x="271" y="324"/>
                    </a:lnTo>
                    <a:lnTo>
                      <a:pt x="289" y="324"/>
                    </a:lnTo>
                    <a:lnTo>
                      <a:pt x="309" y="293"/>
                    </a:lnTo>
                    <a:lnTo>
                      <a:pt x="256" y="263"/>
                    </a:lnTo>
                    <a:lnTo>
                      <a:pt x="289" y="252"/>
                    </a:lnTo>
                    <a:lnTo>
                      <a:pt x="289" y="233"/>
                    </a:lnTo>
                    <a:lnTo>
                      <a:pt x="250" y="246"/>
                    </a:lnTo>
                    <a:lnTo>
                      <a:pt x="269" y="221"/>
                    </a:lnTo>
                    <a:lnTo>
                      <a:pt x="298" y="208"/>
                    </a:lnTo>
                    <a:lnTo>
                      <a:pt x="278" y="134"/>
                    </a:lnTo>
                    <a:lnTo>
                      <a:pt x="276" y="84"/>
                    </a:lnTo>
                    <a:lnTo>
                      <a:pt x="259" y="121"/>
                    </a:lnTo>
                    <a:lnTo>
                      <a:pt x="224" y="124"/>
                    </a:lnTo>
                    <a:lnTo>
                      <a:pt x="222" y="102"/>
                    </a:lnTo>
                    <a:lnTo>
                      <a:pt x="150" y="113"/>
                    </a:lnTo>
                    <a:lnTo>
                      <a:pt x="171" y="134"/>
                    </a:lnTo>
                    <a:lnTo>
                      <a:pt x="154" y="143"/>
                    </a:lnTo>
                    <a:lnTo>
                      <a:pt x="160" y="176"/>
                    </a:lnTo>
                    <a:lnTo>
                      <a:pt x="185" y="176"/>
                    </a:lnTo>
                    <a:lnTo>
                      <a:pt x="165" y="196"/>
                    </a:lnTo>
                    <a:lnTo>
                      <a:pt x="124" y="208"/>
                    </a:lnTo>
                    <a:lnTo>
                      <a:pt x="100" y="204"/>
                    </a:lnTo>
                    <a:lnTo>
                      <a:pt x="78" y="161"/>
                    </a:lnTo>
                    <a:lnTo>
                      <a:pt x="128" y="117"/>
                    </a:lnTo>
                    <a:lnTo>
                      <a:pt x="156" y="74"/>
                    </a:lnTo>
                    <a:lnTo>
                      <a:pt x="87" y="63"/>
                    </a:lnTo>
                    <a:lnTo>
                      <a:pt x="106" y="34"/>
                    </a:lnTo>
                    <a:lnTo>
                      <a:pt x="86" y="30"/>
                    </a:lnTo>
                    <a:lnTo>
                      <a:pt x="63" y="47"/>
                    </a:lnTo>
                    <a:lnTo>
                      <a:pt x="37" y="28"/>
                    </a:lnTo>
                    <a:lnTo>
                      <a:pt x="37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3" name="Freeform 269"/>
              <p:cNvSpPr>
                <a:spLocks/>
              </p:cNvSpPr>
              <p:nvPr/>
            </p:nvSpPr>
            <p:spPr bwMode="auto">
              <a:xfrm>
                <a:off x="2786" y="1483"/>
                <a:ext cx="561" cy="405"/>
              </a:xfrm>
              <a:custGeom>
                <a:avLst/>
                <a:gdLst>
                  <a:gd name="T0" fmla="*/ 280 w 561"/>
                  <a:gd name="T1" fmla="*/ 11 h 405"/>
                  <a:gd name="T2" fmla="*/ 263 w 561"/>
                  <a:gd name="T3" fmla="*/ 46 h 405"/>
                  <a:gd name="T4" fmla="*/ 289 w 561"/>
                  <a:gd name="T5" fmla="*/ 68 h 405"/>
                  <a:gd name="T6" fmla="*/ 315 w 561"/>
                  <a:gd name="T7" fmla="*/ 61 h 405"/>
                  <a:gd name="T8" fmla="*/ 322 w 561"/>
                  <a:gd name="T9" fmla="*/ 92 h 405"/>
                  <a:gd name="T10" fmla="*/ 374 w 561"/>
                  <a:gd name="T11" fmla="*/ 87 h 405"/>
                  <a:gd name="T12" fmla="*/ 394 w 561"/>
                  <a:gd name="T13" fmla="*/ 192 h 405"/>
                  <a:gd name="T14" fmla="*/ 422 w 561"/>
                  <a:gd name="T15" fmla="*/ 248 h 405"/>
                  <a:gd name="T16" fmla="*/ 416 w 561"/>
                  <a:gd name="T17" fmla="*/ 274 h 405"/>
                  <a:gd name="T18" fmla="*/ 441 w 561"/>
                  <a:gd name="T19" fmla="*/ 255 h 405"/>
                  <a:gd name="T20" fmla="*/ 468 w 561"/>
                  <a:gd name="T21" fmla="*/ 268 h 405"/>
                  <a:gd name="T22" fmla="*/ 544 w 561"/>
                  <a:gd name="T23" fmla="*/ 253 h 405"/>
                  <a:gd name="T24" fmla="*/ 561 w 561"/>
                  <a:gd name="T25" fmla="*/ 309 h 405"/>
                  <a:gd name="T26" fmla="*/ 527 w 561"/>
                  <a:gd name="T27" fmla="*/ 329 h 405"/>
                  <a:gd name="T28" fmla="*/ 489 w 561"/>
                  <a:gd name="T29" fmla="*/ 318 h 405"/>
                  <a:gd name="T30" fmla="*/ 468 w 561"/>
                  <a:gd name="T31" fmla="*/ 353 h 405"/>
                  <a:gd name="T32" fmla="*/ 444 w 561"/>
                  <a:gd name="T33" fmla="*/ 375 h 405"/>
                  <a:gd name="T34" fmla="*/ 441 w 561"/>
                  <a:gd name="T35" fmla="*/ 405 h 405"/>
                  <a:gd name="T36" fmla="*/ 374 w 561"/>
                  <a:gd name="T37" fmla="*/ 353 h 405"/>
                  <a:gd name="T38" fmla="*/ 387 w 561"/>
                  <a:gd name="T39" fmla="*/ 314 h 405"/>
                  <a:gd name="T40" fmla="*/ 361 w 561"/>
                  <a:gd name="T41" fmla="*/ 285 h 405"/>
                  <a:gd name="T42" fmla="*/ 337 w 561"/>
                  <a:gd name="T43" fmla="*/ 322 h 405"/>
                  <a:gd name="T44" fmla="*/ 289 w 561"/>
                  <a:gd name="T45" fmla="*/ 309 h 405"/>
                  <a:gd name="T46" fmla="*/ 128 w 561"/>
                  <a:gd name="T47" fmla="*/ 242 h 405"/>
                  <a:gd name="T48" fmla="*/ 141 w 561"/>
                  <a:gd name="T49" fmla="*/ 212 h 405"/>
                  <a:gd name="T50" fmla="*/ 169 w 561"/>
                  <a:gd name="T51" fmla="*/ 199 h 405"/>
                  <a:gd name="T52" fmla="*/ 165 w 561"/>
                  <a:gd name="T53" fmla="*/ 168 h 405"/>
                  <a:gd name="T54" fmla="*/ 109 w 561"/>
                  <a:gd name="T55" fmla="*/ 116 h 405"/>
                  <a:gd name="T56" fmla="*/ 83 w 561"/>
                  <a:gd name="T57" fmla="*/ 159 h 405"/>
                  <a:gd name="T58" fmla="*/ 54 w 561"/>
                  <a:gd name="T59" fmla="*/ 155 h 405"/>
                  <a:gd name="T60" fmla="*/ 82 w 561"/>
                  <a:gd name="T61" fmla="*/ 100 h 405"/>
                  <a:gd name="T62" fmla="*/ 0 w 561"/>
                  <a:gd name="T63" fmla="*/ 0 h 405"/>
                  <a:gd name="T64" fmla="*/ 280 w 561"/>
                  <a:gd name="T65" fmla="*/ 11 h 405"/>
                  <a:gd name="T66" fmla="*/ 280 w 561"/>
                  <a:gd name="T67" fmla="*/ 11 h 4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61"/>
                  <a:gd name="T103" fmla="*/ 0 h 405"/>
                  <a:gd name="T104" fmla="*/ 561 w 561"/>
                  <a:gd name="T105" fmla="*/ 405 h 40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61" h="405">
                    <a:moveTo>
                      <a:pt x="280" y="11"/>
                    </a:moveTo>
                    <a:lnTo>
                      <a:pt x="263" y="46"/>
                    </a:lnTo>
                    <a:lnTo>
                      <a:pt x="289" y="68"/>
                    </a:lnTo>
                    <a:lnTo>
                      <a:pt x="315" y="61"/>
                    </a:lnTo>
                    <a:lnTo>
                      <a:pt x="322" y="92"/>
                    </a:lnTo>
                    <a:lnTo>
                      <a:pt x="374" y="87"/>
                    </a:lnTo>
                    <a:lnTo>
                      <a:pt x="394" y="192"/>
                    </a:lnTo>
                    <a:lnTo>
                      <a:pt x="422" y="248"/>
                    </a:lnTo>
                    <a:lnTo>
                      <a:pt x="416" y="274"/>
                    </a:lnTo>
                    <a:lnTo>
                      <a:pt x="441" y="255"/>
                    </a:lnTo>
                    <a:lnTo>
                      <a:pt x="468" y="268"/>
                    </a:lnTo>
                    <a:lnTo>
                      <a:pt x="544" y="253"/>
                    </a:lnTo>
                    <a:lnTo>
                      <a:pt x="561" y="309"/>
                    </a:lnTo>
                    <a:lnTo>
                      <a:pt x="527" y="329"/>
                    </a:lnTo>
                    <a:lnTo>
                      <a:pt x="489" y="318"/>
                    </a:lnTo>
                    <a:lnTo>
                      <a:pt x="468" y="353"/>
                    </a:lnTo>
                    <a:lnTo>
                      <a:pt x="444" y="375"/>
                    </a:lnTo>
                    <a:lnTo>
                      <a:pt x="441" y="405"/>
                    </a:lnTo>
                    <a:lnTo>
                      <a:pt x="374" y="353"/>
                    </a:lnTo>
                    <a:lnTo>
                      <a:pt x="387" y="314"/>
                    </a:lnTo>
                    <a:lnTo>
                      <a:pt x="361" y="285"/>
                    </a:lnTo>
                    <a:lnTo>
                      <a:pt x="337" y="322"/>
                    </a:lnTo>
                    <a:lnTo>
                      <a:pt x="289" y="309"/>
                    </a:lnTo>
                    <a:lnTo>
                      <a:pt x="128" y="242"/>
                    </a:lnTo>
                    <a:lnTo>
                      <a:pt x="141" y="212"/>
                    </a:lnTo>
                    <a:lnTo>
                      <a:pt x="169" y="199"/>
                    </a:lnTo>
                    <a:lnTo>
                      <a:pt x="165" y="168"/>
                    </a:lnTo>
                    <a:lnTo>
                      <a:pt x="109" y="116"/>
                    </a:lnTo>
                    <a:lnTo>
                      <a:pt x="83" y="159"/>
                    </a:lnTo>
                    <a:lnTo>
                      <a:pt x="54" y="155"/>
                    </a:lnTo>
                    <a:lnTo>
                      <a:pt x="82" y="100"/>
                    </a:lnTo>
                    <a:lnTo>
                      <a:pt x="0" y="0"/>
                    </a:lnTo>
                    <a:lnTo>
                      <a:pt x="280" y="11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4" name="Freeform 270"/>
              <p:cNvSpPr>
                <a:spLocks/>
              </p:cNvSpPr>
              <p:nvPr/>
            </p:nvSpPr>
            <p:spPr bwMode="auto">
              <a:xfrm>
                <a:off x="2932" y="1508"/>
                <a:ext cx="150" cy="100"/>
              </a:xfrm>
              <a:custGeom>
                <a:avLst/>
                <a:gdLst>
                  <a:gd name="T0" fmla="*/ 0 w 150"/>
                  <a:gd name="T1" fmla="*/ 10 h 100"/>
                  <a:gd name="T2" fmla="*/ 48 w 150"/>
                  <a:gd name="T3" fmla="*/ 0 h 100"/>
                  <a:gd name="T4" fmla="*/ 115 w 150"/>
                  <a:gd name="T5" fmla="*/ 19 h 100"/>
                  <a:gd name="T6" fmla="*/ 150 w 150"/>
                  <a:gd name="T7" fmla="*/ 91 h 100"/>
                  <a:gd name="T8" fmla="*/ 111 w 150"/>
                  <a:gd name="T9" fmla="*/ 80 h 100"/>
                  <a:gd name="T10" fmla="*/ 82 w 150"/>
                  <a:gd name="T11" fmla="*/ 100 h 100"/>
                  <a:gd name="T12" fmla="*/ 30 w 150"/>
                  <a:gd name="T13" fmla="*/ 49 h 100"/>
                  <a:gd name="T14" fmla="*/ 69 w 150"/>
                  <a:gd name="T15" fmla="*/ 58 h 100"/>
                  <a:gd name="T16" fmla="*/ 76 w 150"/>
                  <a:gd name="T17" fmla="*/ 36 h 100"/>
                  <a:gd name="T18" fmla="*/ 37 w 150"/>
                  <a:gd name="T19" fmla="*/ 23 h 100"/>
                  <a:gd name="T20" fmla="*/ 0 w 150"/>
                  <a:gd name="T21" fmla="*/ 10 h 100"/>
                  <a:gd name="T22" fmla="*/ 0 w 150"/>
                  <a:gd name="T23" fmla="*/ 1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0"/>
                  <a:gd name="T37" fmla="*/ 0 h 100"/>
                  <a:gd name="T38" fmla="*/ 150 w 150"/>
                  <a:gd name="T39" fmla="*/ 100 h 1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0" h="100">
                    <a:moveTo>
                      <a:pt x="0" y="10"/>
                    </a:moveTo>
                    <a:lnTo>
                      <a:pt x="48" y="0"/>
                    </a:lnTo>
                    <a:lnTo>
                      <a:pt x="115" y="19"/>
                    </a:lnTo>
                    <a:lnTo>
                      <a:pt x="150" y="91"/>
                    </a:lnTo>
                    <a:lnTo>
                      <a:pt x="111" y="80"/>
                    </a:lnTo>
                    <a:lnTo>
                      <a:pt x="82" y="100"/>
                    </a:lnTo>
                    <a:lnTo>
                      <a:pt x="30" y="49"/>
                    </a:lnTo>
                    <a:lnTo>
                      <a:pt x="69" y="58"/>
                    </a:lnTo>
                    <a:lnTo>
                      <a:pt x="76" y="36"/>
                    </a:lnTo>
                    <a:lnTo>
                      <a:pt x="37" y="2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4C2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5" name="Freeform 271"/>
              <p:cNvSpPr>
                <a:spLocks/>
              </p:cNvSpPr>
              <p:nvPr/>
            </p:nvSpPr>
            <p:spPr bwMode="auto">
              <a:xfrm>
                <a:off x="2814" y="1484"/>
                <a:ext cx="109" cy="52"/>
              </a:xfrm>
              <a:custGeom>
                <a:avLst/>
                <a:gdLst>
                  <a:gd name="T0" fmla="*/ 100 w 109"/>
                  <a:gd name="T1" fmla="*/ 52 h 52"/>
                  <a:gd name="T2" fmla="*/ 35 w 109"/>
                  <a:gd name="T3" fmla="*/ 24 h 52"/>
                  <a:gd name="T4" fmla="*/ 22 w 109"/>
                  <a:gd name="T5" fmla="*/ 47 h 52"/>
                  <a:gd name="T6" fmla="*/ 0 w 109"/>
                  <a:gd name="T7" fmla="*/ 24 h 52"/>
                  <a:gd name="T8" fmla="*/ 13 w 109"/>
                  <a:gd name="T9" fmla="*/ 0 h 52"/>
                  <a:gd name="T10" fmla="*/ 55 w 109"/>
                  <a:gd name="T11" fmla="*/ 12 h 52"/>
                  <a:gd name="T12" fmla="*/ 109 w 109"/>
                  <a:gd name="T13" fmla="*/ 34 h 52"/>
                  <a:gd name="T14" fmla="*/ 100 w 109"/>
                  <a:gd name="T15" fmla="*/ 52 h 52"/>
                  <a:gd name="T16" fmla="*/ 100 w 109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52"/>
                  <a:gd name="T29" fmla="*/ 109 w 10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52">
                    <a:moveTo>
                      <a:pt x="100" y="52"/>
                    </a:moveTo>
                    <a:lnTo>
                      <a:pt x="35" y="24"/>
                    </a:lnTo>
                    <a:lnTo>
                      <a:pt x="22" y="47"/>
                    </a:lnTo>
                    <a:lnTo>
                      <a:pt x="0" y="24"/>
                    </a:lnTo>
                    <a:lnTo>
                      <a:pt x="13" y="0"/>
                    </a:lnTo>
                    <a:lnTo>
                      <a:pt x="55" y="12"/>
                    </a:lnTo>
                    <a:lnTo>
                      <a:pt x="109" y="34"/>
                    </a:lnTo>
                    <a:lnTo>
                      <a:pt x="100" y="52"/>
                    </a:lnTo>
                    <a:close/>
                  </a:path>
                </a:pathLst>
              </a:custGeom>
              <a:solidFill>
                <a:srgbClr val="E8BF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6" name="Freeform 272"/>
              <p:cNvSpPr>
                <a:spLocks/>
              </p:cNvSpPr>
              <p:nvPr/>
            </p:nvSpPr>
            <p:spPr bwMode="auto">
              <a:xfrm>
                <a:off x="2716" y="1503"/>
                <a:ext cx="115" cy="48"/>
              </a:xfrm>
              <a:custGeom>
                <a:avLst/>
                <a:gdLst>
                  <a:gd name="T0" fmla="*/ 81 w 115"/>
                  <a:gd name="T1" fmla="*/ 5 h 48"/>
                  <a:gd name="T2" fmla="*/ 37 w 115"/>
                  <a:gd name="T3" fmla="*/ 0 h 48"/>
                  <a:gd name="T4" fmla="*/ 0 w 115"/>
                  <a:gd name="T5" fmla="*/ 5 h 48"/>
                  <a:gd name="T6" fmla="*/ 70 w 115"/>
                  <a:gd name="T7" fmla="*/ 48 h 48"/>
                  <a:gd name="T8" fmla="*/ 115 w 115"/>
                  <a:gd name="T9" fmla="*/ 46 h 48"/>
                  <a:gd name="T10" fmla="*/ 81 w 115"/>
                  <a:gd name="T11" fmla="*/ 5 h 48"/>
                  <a:gd name="T12" fmla="*/ 81 w 115"/>
                  <a:gd name="T13" fmla="*/ 5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48"/>
                  <a:gd name="T23" fmla="*/ 115 w 115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48">
                    <a:moveTo>
                      <a:pt x="81" y="5"/>
                    </a:moveTo>
                    <a:lnTo>
                      <a:pt x="37" y="0"/>
                    </a:lnTo>
                    <a:lnTo>
                      <a:pt x="0" y="5"/>
                    </a:lnTo>
                    <a:lnTo>
                      <a:pt x="70" y="48"/>
                    </a:lnTo>
                    <a:lnTo>
                      <a:pt x="115" y="46"/>
                    </a:lnTo>
                    <a:lnTo>
                      <a:pt x="81" y="5"/>
                    </a:lnTo>
                    <a:close/>
                  </a:path>
                </a:pathLst>
              </a:custGeom>
              <a:solidFill>
                <a:srgbClr val="FFD4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7" name="Freeform 273"/>
              <p:cNvSpPr>
                <a:spLocks/>
              </p:cNvSpPr>
              <p:nvPr/>
            </p:nvSpPr>
            <p:spPr bwMode="auto">
              <a:xfrm>
                <a:off x="2827" y="1538"/>
                <a:ext cx="63" cy="24"/>
              </a:xfrm>
              <a:custGeom>
                <a:avLst/>
                <a:gdLst>
                  <a:gd name="T0" fmla="*/ 63 w 63"/>
                  <a:gd name="T1" fmla="*/ 9 h 24"/>
                  <a:gd name="T2" fmla="*/ 28 w 63"/>
                  <a:gd name="T3" fmla="*/ 4 h 24"/>
                  <a:gd name="T4" fmla="*/ 0 w 63"/>
                  <a:gd name="T5" fmla="*/ 0 h 24"/>
                  <a:gd name="T6" fmla="*/ 35 w 63"/>
                  <a:gd name="T7" fmla="*/ 24 h 24"/>
                  <a:gd name="T8" fmla="*/ 63 w 63"/>
                  <a:gd name="T9" fmla="*/ 9 h 24"/>
                  <a:gd name="T10" fmla="*/ 63 w 63"/>
                  <a:gd name="T11" fmla="*/ 9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24"/>
                  <a:gd name="T20" fmla="*/ 63 w 6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24">
                    <a:moveTo>
                      <a:pt x="63" y="9"/>
                    </a:moveTo>
                    <a:lnTo>
                      <a:pt x="28" y="4"/>
                    </a:lnTo>
                    <a:lnTo>
                      <a:pt x="0" y="0"/>
                    </a:lnTo>
                    <a:lnTo>
                      <a:pt x="35" y="24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D4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8" name="Freeform 274"/>
              <p:cNvSpPr>
                <a:spLocks/>
              </p:cNvSpPr>
              <p:nvPr/>
            </p:nvSpPr>
            <p:spPr bwMode="auto">
              <a:xfrm>
                <a:off x="2881" y="1544"/>
                <a:ext cx="112" cy="72"/>
              </a:xfrm>
              <a:custGeom>
                <a:avLst/>
                <a:gdLst>
                  <a:gd name="T0" fmla="*/ 85 w 112"/>
                  <a:gd name="T1" fmla="*/ 72 h 72"/>
                  <a:gd name="T2" fmla="*/ 53 w 112"/>
                  <a:gd name="T3" fmla="*/ 31 h 72"/>
                  <a:gd name="T4" fmla="*/ 0 w 112"/>
                  <a:gd name="T5" fmla="*/ 31 h 72"/>
                  <a:gd name="T6" fmla="*/ 22 w 112"/>
                  <a:gd name="T7" fmla="*/ 0 h 72"/>
                  <a:gd name="T8" fmla="*/ 66 w 112"/>
                  <a:gd name="T9" fmla="*/ 5 h 72"/>
                  <a:gd name="T10" fmla="*/ 112 w 112"/>
                  <a:gd name="T11" fmla="*/ 51 h 72"/>
                  <a:gd name="T12" fmla="*/ 85 w 112"/>
                  <a:gd name="T13" fmla="*/ 72 h 72"/>
                  <a:gd name="T14" fmla="*/ 85 w 112"/>
                  <a:gd name="T15" fmla="*/ 72 h 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2"/>
                  <a:gd name="T25" fmla="*/ 0 h 72"/>
                  <a:gd name="T26" fmla="*/ 112 w 112"/>
                  <a:gd name="T27" fmla="*/ 72 h 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2" h="72">
                    <a:moveTo>
                      <a:pt x="85" y="72"/>
                    </a:moveTo>
                    <a:lnTo>
                      <a:pt x="53" y="31"/>
                    </a:lnTo>
                    <a:lnTo>
                      <a:pt x="0" y="31"/>
                    </a:lnTo>
                    <a:lnTo>
                      <a:pt x="22" y="0"/>
                    </a:lnTo>
                    <a:lnTo>
                      <a:pt x="66" y="5"/>
                    </a:lnTo>
                    <a:lnTo>
                      <a:pt x="112" y="51"/>
                    </a:lnTo>
                    <a:lnTo>
                      <a:pt x="85" y="72"/>
                    </a:lnTo>
                    <a:close/>
                  </a:path>
                </a:pathLst>
              </a:custGeom>
              <a:solidFill>
                <a:srgbClr val="FFD4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49" name="Freeform 275"/>
              <p:cNvSpPr>
                <a:spLocks/>
              </p:cNvSpPr>
              <p:nvPr/>
            </p:nvSpPr>
            <p:spPr bwMode="auto">
              <a:xfrm>
                <a:off x="3060" y="1692"/>
                <a:ext cx="109" cy="96"/>
              </a:xfrm>
              <a:custGeom>
                <a:avLst/>
                <a:gdLst>
                  <a:gd name="T0" fmla="*/ 109 w 109"/>
                  <a:gd name="T1" fmla="*/ 96 h 96"/>
                  <a:gd name="T2" fmla="*/ 83 w 109"/>
                  <a:gd name="T3" fmla="*/ 79 h 96"/>
                  <a:gd name="T4" fmla="*/ 74 w 109"/>
                  <a:gd name="T5" fmla="*/ 44 h 96"/>
                  <a:gd name="T6" fmla="*/ 0 w 109"/>
                  <a:gd name="T7" fmla="*/ 9 h 96"/>
                  <a:gd name="T8" fmla="*/ 28 w 109"/>
                  <a:gd name="T9" fmla="*/ 0 h 96"/>
                  <a:gd name="T10" fmla="*/ 89 w 109"/>
                  <a:gd name="T11" fmla="*/ 18 h 96"/>
                  <a:gd name="T12" fmla="*/ 109 w 109"/>
                  <a:gd name="T13" fmla="*/ 66 h 96"/>
                  <a:gd name="T14" fmla="*/ 109 w 109"/>
                  <a:gd name="T15" fmla="*/ 96 h 96"/>
                  <a:gd name="T16" fmla="*/ 109 w 109"/>
                  <a:gd name="T17" fmla="*/ 96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96"/>
                  <a:gd name="T29" fmla="*/ 109 w 109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96">
                    <a:moveTo>
                      <a:pt x="109" y="96"/>
                    </a:moveTo>
                    <a:lnTo>
                      <a:pt x="83" y="79"/>
                    </a:lnTo>
                    <a:lnTo>
                      <a:pt x="74" y="44"/>
                    </a:lnTo>
                    <a:lnTo>
                      <a:pt x="0" y="9"/>
                    </a:lnTo>
                    <a:lnTo>
                      <a:pt x="28" y="0"/>
                    </a:lnTo>
                    <a:lnTo>
                      <a:pt x="89" y="18"/>
                    </a:lnTo>
                    <a:lnTo>
                      <a:pt x="109" y="66"/>
                    </a:lnTo>
                    <a:lnTo>
                      <a:pt x="109" y="96"/>
                    </a:lnTo>
                    <a:close/>
                  </a:path>
                </a:pathLst>
              </a:custGeom>
              <a:solidFill>
                <a:srgbClr val="9182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0" name="Freeform 276"/>
              <p:cNvSpPr>
                <a:spLocks/>
              </p:cNvSpPr>
              <p:nvPr/>
            </p:nvSpPr>
            <p:spPr bwMode="auto">
              <a:xfrm>
                <a:off x="2940" y="1651"/>
                <a:ext cx="107" cy="87"/>
              </a:xfrm>
              <a:custGeom>
                <a:avLst/>
                <a:gdLst>
                  <a:gd name="T0" fmla="*/ 44 w 107"/>
                  <a:gd name="T1" fmla="*/ 0 h 87"/>
                  <a:gd name="T2" fmla="*/ 61 w 107"/>
                  <a:gd name="T3" fmla="*/ 50 h 87"/>
                  <a:gd name="T4" fmla="*/ 107 w 107"/>
                  <a:gd name="T5" fmla="*/ 87 h 87"/>
                  <a:gd name="T6" fmla="*/ 50 w 107"/>
                  <a:gd name="T7" fmla="*/ 67 h 87"/>
                  <a:gd name="T8" fmla="*/ 29 w 107"/>
                  <a:gd name="T9" fmla="*/ 83 h 87"/>
                  <a:gd name="T10" fmla="*/ 0 w 107"/>
                  <a:gd name="T11" fmla="*/ 65 h 87"/>
                  <a:gd name="T12" fmla="*/ 40 w 107"/>
                  <a:gd name="T13" fmla="*/ 54 h 87"/>
                  <a:gd name="T14" fmla="*/ 28 w 107"/>
                  <a:gd name="T15" fmla="*/ 26 h 87"/>
                  <a:gd name="T16" fmla="*/ 44 w 107"/>
                  <a:gd name="T17" fmla="*/ 0 h 87"/>
                  <a:gd name="T18" fmla="*/ 44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"/>
                  <a:gd name="T31" fmla="*/ 0 h 87"/>
                  <a:gd name="T32" fmla="*/ 107 w 107"/>
                  <a:gd name="T33" fmla="*/ 87 h 8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" h="87">
                    <a:moveTo>
                      <a:pt x="44" y="0"/>
                    </a:moveTo>
                    <a:lnTo>
                      <a:pt x="61" y="50"/>
                    </a:lnTo>
                    <a:lnTo>
                      <a:pt x="107" y="87"/>
                    </a:lnTo>
                    <a:lnTo>
                      <a:pt x="50" y="67"/>
                    </a:lnTo>
                    <a:lnTo>
                      <a:pt x="29" y="83"/>
                    </a:lnTo>
                    <a:lnTo>
                      <a:pt x="0" y="65"/>
                    </a:lnTo>
                    <a:lnTo>
                      <a:pt x="40" y="54"/>
                    </a:lnTo>
                    <a:lnTo>
                      <a:pt x="28" y="2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BAB8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1" name="Freeform 277"/>
              <p:cNvSpPr>
                <a:spLocks/>
              </p:cNvSpPr>
              <p:nvPr/>
            </p:nvSpPr>
            <p:spPr bwMode="auto">
              <a:xfrm>
                <a:off x="2895" y="1695"/>
                <a:ext cx="185" cy="93"/>
              </a:xfrm>
              <a:custGeom>
                <a:avLst/>
                <a:gdLst>
                  <a:gd name="T0" fmla="*/ 6 w 185"/>
                  <a:gd name="T1" fmla="*/ 0 h 93"/>
                  <a:gd name="T2" fmla="*/ 185 w 185"/>
                  <a:gd name="T3" fmla="*/ 80 h 93"/>
                  <a:gd name="T4" fmla="*/ 159 w 185"/>
                  <a:gd name="T5" fmla="*/ 93 h 93"/>
                  <a:gd name="T6" fmla="*/ 0 w 185"/>
                  <a:gd name="T7" fmla="*/ 21 h 93"/>
                  <a:gd name="T8" fmla="*/ 6 w 185"/>
                  <a:gd name="T9" fmla="*/ 0 h 93"/>
                  <a:gd name="T10" fmla="*/ 6 w 185"/>
                  <a:gd name="T11" fmla="*/ 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93"/>
                  <a:gd name="T20" fmla="*/ 185 w 185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93">
                    <a:moveTo>
                      <a:pt x="6" y="0"/>
                    </a:moveTo>
                    <a:lnTo>
                      <a:pt x="185" y="80"/>
                    </a:lnTo>
                    <a:lnTo>
                      <a:pt x="159" y="93"/>
                    </a:lnTo>
                    <a:lnTo>
                      <a:pt x="0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0754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2" name="Freeform 278"/>
              <p:cNvSpPr>
                <a:spLocks/>
              </p:cNvSpPr>
              <p:nvPr/>
            </p:nvSpPr>
            <p:spPr bwMode="auto">
              <a:xfrm>
                <a:off x="2794" y="1682"/>
                <a:ext cx="366" cy="182"/>
              </a:xfrm>
              <a:custGeom>
                <a:avLst/>
                <a:gdLst>
                  <a:gd name="T0" fmla="*/ 0 w 366"/>
                  <a:gd name="T1" fmla="*/ 28 h 182"/>
                  <a:gd name="T2" fmla="*/ 53 w 366"/>
                  <a:gd name="T3" fmla="*/ 28 h 182"/>
                  <a:gd name="T4" fmla="*/ 87 w 366"/>
                  <a:gd name="T5" fmla="*/ 82 h 182"/>
                  <a:gd name="T6" fmla="*/ 148 w 366"/>
                  <a:gd name="T7" fmla="*/ 62 h 182"/>
                  <a:gd name="T8" fmla="*/ 175 w 366"/>
                  <a:gd name="T9" fmla="*/ 110 h 182"/>
                  <a:gd name="T10" fmla="*/ 238 w 366"/>
                  <a:gd name="T11" fmla="*/ 110 h 182"/>
                  <a:gd name="T12" fmla="*/ 359 w 366"/>
                  <a:gd name="T13" fmla="*/ 182 h 182"/>
                  <a:gd name="T14" fmla="*/ 366 w 366"/>
                  <a:gd name="T15" fmla="*/ 152 h 182"/>
                  <a:gd name="T16" fmla="*/ 333 w 366"/>
                  <a:gd name="T17" fmla="*/ 119 h 182"/>
                  <a:gd name="T18" fmla="*/ 268 w 366"/>
                  <a:gd name="T19" fmla="*/ 106 h 182"/>
                  <a:gd name="T20" fmla="*/ 235 w 366"/>
                  <a:gd name="T21" fmla="*/ 97 h 182"/>
                  <a:gd name="T22" fmla="*/ 114 w 366"/>
                  <a:gd name="T23" fmla="*/ 26 h 182"/>
                  <a:gd name="T24" fmla="*/ 87 w 366"/>
                  <a:gd name="T25" fmla="*/ 34 h 182"/>
                  <a:gd name="T26" fmla="*/ 27 w 366"/>
                  <a:gd name="T27" fmla="*/ 0 h 182"/>
                  <a:gd name="T28" fmla="*/ 7 w 366"/>
                  <a:gd name="T29" fmla="*/ 6 h 182"/>
                  <a:gd name="T30" fmla="*/ 0 w 366"/>
                  <a:gd name="T31" fmla="*/ 28 h 182"/>
                  <a:gd name="T32" fmla="*/ 0 w 366"/>
                  <a:gd name="T33" fmla="*/ 28 h 1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6"/>
                  <a:gd name="T52" fmla="*/ 0 h 182"/>
                  <a:gd name="T53" fmla="*/ 366 w 366"/>
                  <a:gd name="T54" fmla="*/ 182 h 1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6" h="182">
                    <a:moveTo>
                      <a:pt x="0" y="28"/>
                    </a:moveTo>
                    <a:lnTo>
                      <a:pt x="53" y="28"/>
                    </a:lnTo>
                    <a:lnTo>
                      <a:pt x="87" y="82"/>
                    </a:lnTo>
                    <a:lnTo>
                      <a:pt x="148" y="62"/>
                    </a:lnTo>
                    <a:lnTo>
                      <a:pt x="175" y="110"/>
                    </a:lnTo>
                    <a:lnTo>
                      <a:pt x="238" y="110"/>
                    </a:lnTo>
                    <a:lnTo>
                      <a:pt x="359" y="182"/>
                    </a:lnTo>
                    <a:lnTo>
                      <a:pt x="366" y="152"/>
                    </a:lnTo>
                    <a:lnTo>
                      <a:pt x="333" y="119"/>
                    </a:lnTo>
                    <a:lnTo>
                      <a:pt x="268" y="106"/>
                    </a:lnTo>
                    <a:lnTo>
                      <a:pt x="235" y="97"/>
                    </a:lnTo>
                    <a:lnTo>
                      <a:pt x="114" y="26"/>
                    </a:lnTo>
                    <a:lnTo>
                      <a:pt x="87" y="34"/>
                    </a:lnTo>
                    <a:lnTo>
                      <a:pt x="27" y="0"/>
                    </a:lnTo>
                    <a:lnTo>
                      <a:pt x="7" y="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E8F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3" name="Freeform 279"/>
              <p:cNvSpPr>
                <a:spLocks/>
              </p:cNvSpPr>
              <p:nvPr/>
            </p:nvSpPr>
            <p:spPr bwMode="auto">
              <a:xfrm>
                <a:off x="2594" y="1808"/>
                <a:ext cx="126" cy="156"/>
              </a:xfrm>
              <a:custGeom>
                <a:avLst/>
                <a:gdLst>
                  <a:gd name="T0" fmla="*/ 33 w 126"/>
                  <a:gd name="T1" fmla="*/ 35 h 156"/>
                  <a:gd name="T2" fmla="*/ 68 w 126"/>
                  <a:gd name="T3" fmla="*/ 0 h 156"/>
                  <a:gd name="T4" fmla="*/ 107 w 126"/>
                  <a:gd name="T5" fmla="*/ 41 h 156"/>
                  <a:gd name="T6" fmla="*/ 92 w 126"/>
                  <a:gd name="T7" fmla="*/ 60 h 156"/>
                  <a:gd name="T8" fmla="*/ 126 w 126"/>
                  <a:gd name="T9" fmla="*/ 80 h 156"/>
                  <a:gd name="T10" fmla="*/ 122 w 126"/>
                  <a:gd name="T11" fmla="*/ 130 h 156"/>
                  <a:gd name="T12" fmla="*/ 100 w 126"/>
                  <a:gd name="T13" fmla="*/ 156 h 156"/>
                  <a:gd name="T14" fmla="*/ 61 w 126"/>
                  <a:gd name="T15" fmla="*/ 147 h 156"/>
                  <a:gd name="T16" fmla="*/ 5 w 126"/>
                  <a:gd name="T17" fmla="*/ 102 h 156"/>
                  <a:gd name="T18" fmla="*/ 0 w 126"/>
                  <a:gd name="T19" fmla="*/ 56 h 156"/>
                  <a:gd name="T20" fmla="*/ 33 w 126"/>
                  <a:gd name="T21" fmla="*/ 35 h 156"/>
                  <a:gd name="T22" fmla="*/ 33 w 126"/>
                  <a:gd name="T23" fmla="*/ 35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6"/>
                  <a:gd name="T37" fmla="*/ 0 h 156"/>
                  <a:gd name="T38" fmla="*/ 126 w 126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6" h="156">
                    <a:moveTo>
                      <a:pt x="33" y="35"/>
                    </a:moveTo>
                    <a:lnTo>
                      <a:pt x="68" y="0"/>
                    </a:lnTo>
                    <a:lnTo>
                      <a:pt x="107" y="41"/>
                    </a:lnTo>
                    <a:lnTo>
                      <a:pt x="92" y="60"/>
                    </a:lnTo>
                    <a:lnTo>
                      <a:pt x="126" y="80"/>
                    </a:lnTo>
                    <a:lnTo>
                      <a:pt x="122" y="130"/>
                    </a:lnTo>
                    <a:lnTo>
                      <a:pt x="100" y="156"/>
                    </a:lnTo>
                    <a:lnTo>
                      <a:pt x="61" y="147"/>
                    </a:lnTo>
                    <a:lnTo>
                      <a:pt x="5" y="102"/>
                    </a:lnTo>
                    <a:lnTo>
                      <a:pt x="0" y="56"/>
                    </a:lnTo>
                    <a:lnTo>
                      <a:pt x="33" y="35"/>
                    </a:lnTo>
                    <a:close/>
                  </a:path>
                </a:pathLst>
              </a:custGeom>
              <a:solidFill>
                <a:srgbClr val="FFD4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4" name="Freeform 280"/>
              <p:cNvSpPr>
                <a:spLocks/>
              </p:cNvSpPr>
              <p:nvPr/>
            </p:nvSpPr>
            <p:spPr bwMode="auto">
              <a:xfrm>
                <a:off x="2633" y="1849"/>
                <a:ext cx="690" cy="640"/>
              </a:xfrm>
              <a:custGeom>
                <a:avLst/>
                <a:gdLst>
                  <a:gd name="T0" fmla="*/ 0 w 690"/>
                  <a:gd name="T1" fmla="*/ 176 h 640"/>
                  <a:gd name="T2" fmla="*/ 59 w 690"/>
                  <a:gd name="T3" fmla="*/ 135 h 640"/>
                  <a:gd name="T4" fmla="*/ 76 w 690"/>
                  <a:gd name="T5" fmla="*/ 89 h 640"/>
                  <a:gd name="T6" fmla="*/ 122 w 690"/>
                  <a:gd name="T7" fmla="*/ 74 h 640"/>
                  <a:gd name="T8" fmla="*/ 150 w 690"/>
                  <a:gd name="T9" fmla="*/ 41 h 640"/>
                  <a:gd name="T10" fmla="*/ 236 w 690"/>
                  <a:gd name="T11" fmla="*/ 0 h 640"/>
                  <a:gd name="T12" fmla="*/ 261 w 690"/>
                  <a:gd name="T13" fmla="*/ 15 h 640"/>
                  <a:gd name="T14" fmla="*/ 170 w 690"/>
                  <a:gd name="T15" fmla="*/ 67 h 640"/>
                  <a:gd name="T16" fmla="*/ 137 w 690"/>
                  <a:gd name="T17" fmla="*/ 85 h 640"/>
                  <a:gd name="T18" fmla="*/ 183 w 690"/>
                  <a:gd name="T19" fmla="*/ 94 h 640"/>
                  <a:gd name="T20" fmla="*/ 235 w 690"/>
                  <a:gd name="T21" fmla="*/ 80 h 640"/>
                  <a:gd name="T22" fmla="*/ 281 w 690"/>
                  <a:gd name="T23" fmla="*/ 126 h 640"/>
                  <a:gd name="T24" fmla="*/ 323 w 690"/>
                  <a:gd name="T25" fmla="*/ 96 h 640"/>
                  <a:gd name="T26" fmla="*/ 275 w 690"/>
                  <a:gd name="T27" fmla="*/ 33 h 640"/>
                  <a:gd name="T28" fmla="*/ 296 w 690"/>
                  <a:gd name="T29" fmla="*/ 35 h 640"/>
                  <a:gd name="T30" fmla="*/ 340 w 690"/>
                  <a:gd name="T31" fmla="*/ 15 h 640"/>
                  <a:gd name="T32" fmla="*/ 362 w 690"/>
                  <a:gd name="T33" fmla="*/ 46 h 640"/>
                  <a:gd name="T34" fmla="*/ 333 w 690"/>
                  <a:gd name="T35" fmla="*/ 59 h 640"/>
                  <a:gd name="T36" fmla="*/ 375 w 690"/>
                  <a:gd name="T37" fmla="*/ 122 h 640"/>
                  <a:gd name="T38" fmla="*/ 381 w 690"/>
                  <a:gd name="T39" fmla="*/ 207 h 640"/>
                  <a:gd name="T40" fmla="*/ 340 w 690"/>
                  <a:gd name="T41" fmla="*/ 194 h 640"/>
                  <a:gd name="T42" fmla="*/ 255 w 690"/>
                  <a:gd name="T43" fmla="*/ 187 h 640"/>
                  <a:gd name="T44" fmla="*/ 266 w 690"/>
                  <a:gd name="T45" fmla="*/ 213 h 640"/>
                  <a:gd name="T46" fmla="*/ 203 w 690"/>
                  <a:gd name="T47" fmla="*/ 183 h 640"/>
                  <a:gd name="T48" fmla="*/ 222 w 690"/>
                  <a:gd name="T49" fmla="*/ 168 h 640"/>
                  <a:gd name="T50" fmla="*/ 251 w 690"/>
                  <a:gd name="T51" fmla="*/ 154 h 640"/>
                  <a:gd name="T52" fmla="*/ 188 w 690"/>
                  <a:gd name="T53" fmla="*/ 117 h 640"/>
                  <a:gd name="T54" fmla="*/ 168 w 690"/>
                  <a:gd name="T55" fmla="*/ 128 h 640"/>
                  <a:gd name="T56" fmla="*/ 161 w 690"/>
                  <a:gd name="T57" fmla="*/ 143 h 640"/>
                  <a:gd name="T58" fmla="*/ 203 w 690"/>
                  <a:gd name="T59" fmla="*/ 150 h 640"/>
                  <a:gd name="T60" fmla="*/ 188 w 690"/>
                  <a:gd name="T61" fmla="*/ 167 h 640"/>
                  <a:gd name="T62" fmla="*/ 161 w 690"/>
                  <a:gd name="T63" fmla="*/ 161 h 640"/>
                  <a:gd name="T64" fmla="*/ 181 w 690"/>
                  <a:gd name="T65" fmla="*/ 200 h 640"/>
                  <a:gd name="T66" fmla="*/ 288 w 690"/>
                  <a:gd name="T67" fmla="*/ 281 h 640"/>
                  <a:gd name="T68" fmla="*/ 410 w 690"/>
                  <a:gd name="T69" fmla="*/ 394 h 640"/>
                  <a:gd name="T70" fmla="*/ 534 w 690"/>
                  <a:gd name="T71" fmla="*/ 505 h 640"/>
                  <a:gd name="T72" fmla="*/ 625 w 690"/>
                  <a:gd name="T73" fmla="*/ 594 h 640"/>
                  <a:gd name="T74" fmla="*/ 675 w 690"/>
                  <a:gd name="T75" fmla="*/ 611 h 640"/>
                  <a:gd name="T76" fmla="*/ 690 w 690"/>
                  <a:gd name="T77" fmla="*/ 640 h 640"/>
                  <a:gd name="T78" fmla="*/ 631 w 690"/>
                  <a:gd name="T79" fmla="*/ 620 h 640"/>
                  <a:gd name="T80" fmla="*/ 521 w 690"/>
                  <a:gd name="T81" fmla="*/ 520 h 640"/>
                  <a:gd name="T82" fmla="*/ 340 w 690"/>
                  <a:gd name="T83" fmla="*/ 355 h 640"/>
                  <a:gd name="T84" fmla="*/ 262 w 690"/>
                  <a:gd name="T85" fmla="*/ 283 h 640"/>
                  <a:gd name="T86" fmla="*/ 179 w 690"/>
                  <a:gd name="T87" fmla="*/ 230 h 640"/>
                  <a:gd name="T88" fmla="*/ 111 w 690"/>
                  <a:gd name="T89" fmla="*/ 202 h 640"/>
                  <a:gd name="T90" fmla="*/ 153 w 690"/>
                  <a:gd name="T91" fmla="*/ 196 h 640"/>
                  <a:gd name="T92" fmla="*/ 127 w 690"/>
                  <a:gd name="T93" fmla="*/ 172 h 640"/>
                  <a:gd name="T94" fmla="*/ 142 w 690"/>
                  <a:gd name="T95" fmla="*/ 143 h 640"/>
                  <a:gd name="T96" fmla="*/ 68 w 690"/>
                  <a:gd name="T97" fmla="*/ 161 h 640"/>
                  <a:gd name="T98" fmla="*/ 22 w 690"/>
                  <a:gd name="T99" fmla="*/ 193 h 640"/>
                  <a:gd name="T100" fmla="*/ 0 w 690"/>
                  <a:gd name="T101" fmla="*/ 176 h 640"/>
                  <a:gd name="T102" fmla="*/ 0 w 690"/>
                  <a:gd name="T103" fmla="*/ 176 h 6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0"/>
                  <a:gd name="T157" fmla="*/ 0 h 640"/>
                  <a:gd name="T158" fmla="*/ 690 w 690"/>
                  <a:gd name="T159" fmla="*/ 640 h 64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0" h="640">
                    <a:moveTo>
                      <a:pt x="0" y="176"/>
                    </a:moveTo>
                    <a:lnTo>
                      <a:pt x="59" y="135"/>
                    </a:lnTo>
                    <a:lnTo>
                      <a:pt x="76" y="89"/>
                    </a:lnTo>
                    <a:lnTo>
                      <a:pt x="122" y="74"/>
                    </a:lnTo>
                    <a:lnTo>
                      <a:pt x="150" y="41"/>
                    </a:lnTo>
                    <a:lnTo>
                      <a:pt x="236" y="0"/>
                    </a:lnTo>
                    <a:lnTo>
                      <a:pt x="261" y="15"/>
                    </a:lnTo>
                    <a:lnTo>
                      <a:pt x="170" y="67"/>
                    </a:lnTo>
                    <a:lnTo>
                      <a:pt x="137" y="85"/>
                    </a:lnTo>
                    <a:lnTo>
                      <a:pt x="183" y="94"/>
                    </a:lnTo>
                    <a:lnTo>
                      <a:pt x="235" y="80"/>
                    </a:lnTo>
                    <a:lnTo>
                      <a:pt x="281" y="126"/>
                    </a:lnTo>
                    <a:lnTo>
                      <a:pt x="323" y="96"/>
                    </a:lnTo>
                    <a:lnTo>
                      <a:pt x="275" y="33"/>
                    </a:lnTo>
                    <a:lnTo>
                      <a:pt x="296" y="35"/>
                    </a:lnTo>
                    <a:lnTo>
                      <a:pt x="340" y="15"/>
                    </a:lnTo>
                    <a:lnTo>
                      <a:pt x="362" y="46"/>
                    </a:lnTo>
                    <a:lnTo>
                      <a:pt x="333" y="59"/>
                    </a:lnTo>
                    <a:lnTo>
                      <a:pt x="375" y="122"/>
                    </a:lnTo>
                    <a:lnTo>
                      <a:pt x="381" y="207"/>
                    </a:lnTo>
                    <a:lnTo>
                      <a:pt x="340" y="194"/>
                    </a:lnTo>
                    <a:lnTo>
                      <a:pt x="255" y="187"/>
                    </a:lnTo>
                    <a:lnTo>
                      <a:pt x="266" y="213"/>
                    </a:lnTo>
                    <a:lnTo>
                      <a:pt x="203" y="183"/>
                    </a:lnTo>
                    <a:lnTo>
                      <a:pt x="222" y="168"/>
                    </a:lnTo>
                    <a:lnTo>
                      <a:pt x="251" y="154"/>
                    </a:lnTo>
                    <a:lnTo>
                      <a:pt x="188" y="117"/>
                    </a:lnTo>
                    <a:lnTo>
                      <a:pt x="168" y="128"/>
                    </a:lnTo>
                    <a:lnTo>
                      <a:pt x="161" y="143"/>
                    </a:lnTo>
                    <a:lnTo>
                      <a:pt x="203" y="150"/>
                    </a:lnTo>
                    <a:lnTo>
                      <a:pt x="188" y="167"/>
                    </a:lnTo>
                    <a:lnTo>
                      <a:pt x="161" y="161"/>
                    </a:lnTo>
                    <a:lnTo>
                      <a:pt x="181" y="200"/>
                    </a:lnTo>
                    <a:lnTo>
                      <a:pt x="288" y="281"/>
                    </a:lnTo>
                    <a:lnTo>
                      <a:pt x="410" y="394"/>
                    </a:lnTo>
                    <a:lnTo>
                      <a:pt x="534" y="505"/>
                    </a:lnTo>
                    <a:lnTo>
                      <a:pt x="625" y="594"/>
                    </a:lnTo>
                    <a:lnTo>
                      <a:pt x="675" y="611"/>
                    </a:lnTo>
                    <a:lnTo>
                      <a:pt x="690" y="640"/>
                    </a:lnTo>
                    <a:lnTo>
                      <a:pt x="631" y="620"/>
                    </a:lnTo>
                    <a:lnTo>
                      <a:pt x="521" y="520"/>
                    </a:lnTo>
                    <a:lnTo>
                      <a:pt x="340" y="355"/>
                    </a:lnTo>
                    <a:lnTo>
                      <a:pt x="262" y="283"/>
                    </a:lnTo>
                    <a:lnTo>
                      <a:pt x="179" y="230"/>
                    </a:lnTo>
                    <a:lnTo>
                      <a:pt x="111" y="202"/>
                    </a:lnTo>
                    <a:lnTo>
                      <a:pt x="153" y="196"/>
                    </a:lnTo>
                    <a:lnTo>
                      <a:pt x="127" y="172"/>
                    </a:lnTo>
                    <a:lnTo>
                      <a:pt x="142" y="143"/>
                    </a:lnTo>
                    <a:lnTo>
                      <a:pt x="68" y="161"/>
                    </a:lnTo>
                    <a:lnTo>
                      <a:pt x="22" y="193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9E8F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5" name="Freeform 281"/>
              <p:cNvSpPr>
                <a:spLocks/>
              </p:cNvSpPr>
              <p:nvPr/>
            </p:nvSpPr>
            <p:spPr bwMode="auto">
              <a:xfrm>
                <a:off x="1728" y="1590"/>
                <a:ext cx="694" cy="1242"/>
              </a:xfrm>
              <a:custGeom>
                <a:avLst/>
                <a:gdLst>
                  <a:gd name="T0" fmla="*/ 511 w 694"/>
                  <a:gd name="T1" fmla="*/ 41 h 1242"/>
                  <a:gd name="T2" fmla="*/ 524 w 694"/>
                  <a:gd name="T3" fmla="*/ 155 h 1242"/>
                  <a:gd name="T4" fmla="*/ 598 w 694"/>
                  <a:gd name="T5" fmla="*/ 204 h 1242"/>
                  <a:gd name="T6" fmla="*/ 611 w 694"/>
                  <a:gd name="T7" fmla="*/ 239 h 1242"/>
                  <a:gd name="T8" fmla="*/ 592 w 694"/>
                  <a:gd name="T9" fmla="*/ 305 h 1242"/>
                  <a:gd name="T10" fmla="*/ 448 w 694"/>
                  <a:gd name="T11" fmla="*/ 353 h 1242"/>
                  <a:gd name="T12" fmla="*/ 498 w 694"/>
                  <a:gd name="T13" fmla="*/ 409 h 1242"/>
                  <a:gd name="T14" fmla="*/ 664 w 694"/>
                  <a:gd name="T15" fmla="*/ 339 h 1242"/>
                  <a:gd name="T16" fmla="*/ 577 w 694"/>
                  <a:gd name="T17" fmla="*/ 459 h 1242"/>
                  <a:gd name="T18" fmla="*/ 488 w 694"/>
                  <a:gd name="T19" fmla="*/ 603 h 1242"/>
                  <a:gd name="T20" fmla="*/ 490 w 694"/>
                  <a:gd name="T21" fmla="*/ 490 h 1242"/>
                  <a:gd name="T22" fmla="*/ 392 w 694"/>
                  <a:gd name="T23" fmla="*/ 598 h 1242"/>
                  <a:gd name="T24" fmla="*/ 381 w 694"/>
                  <a:gd name="T25" fmla="*/ 526 h 1242"/>
                  <a:gd name="T26" fmla="*/ 261 w 694"/>
                  <a:gd name="T27" fmla="*/ 551 h 1242"/>
                  <a:gd name="T28" fmla="*/ 124 w 694"/>
                  <a:gd name="T29" fmla="*/ 557 h 1242"/>
                  <a:gd name="T30" fmla="*/ 191 w 694"/>
                  <a:gd name="T31" fmla="*/ 592 h 1242"/>
                  <a:gd name="T32" fmla="*/ 239 w 694"/>
                  <a:gd name="T33" fmla="*/ 659 h 1242"/>
                  <a:gd name="T34" fmla="*/ 279 w 694"/>
                  <a:gd name="T35" fmla="*/ 651 h 1242"/>
                  <a:gd name="T36" fmla="*/ 531 w 694"/>
                  <a:gd name="T37" fmla="*/ 688 h 1242"/>
                  <a:gd name="T38" fmla="*/ 485 w 694"/>
                  <a:gd name="T39" fmla="*/ 787 h 1242"/>
                  <a:gd name="T40" fmla="*/ 442 w 694"/>
                  <a:gd name="T41" fmla="*/ 959 h 1242"/>
                  <a:gd name="T42" fmla="*/ 498 w 694"/>
                  <a:gd name="T43" fmla="*/ 992 h 1242"/>
                  <a:gd name="T44" fmla="*/ 387 w 694"/>
                  <a:gd name="T45" fmla="*/ 1110 h 1242"/>
                  <a:gd name="T46" fmla="*/ 331 w 694"/>
                  <a:gd name="T47" fmla="*/ 1053 h 1242"/>
                  <a:gd name="T48" fmla="*/ 405 w 694"/>
                  <a:gd name="T49" fmla="*/ 992 h 1242"/>
                  <a:gd name="T50" fmla="*/ 335 w 694"/>
                  <a:gd name="T51" fmla="*/ 986 h 1242"/>
                  <a:gd name="T52" fmla="*/ 246 w 694"/>
                  <a:gd name="T53" fmla="*/ 973 h 1242"/>
                  <a:gd name="T54" fmla="*/ 211 w 694"/>
                  <a:gd name="T55" fmla="*/ 1027 h 1242"/>
                  <a:gd name="T56" fmla="*/ 133 w 694"/>
                  <a:gd name="T57" fmla="*/ 999 h 1242"/>
                  <a:gd name="T58" fmla="*/ 130 w 694"/>
                  <a:gd name="T59" fmla="*/ 1073 h 1242"/>
                  <a:gd name="T60" fmla="*/ 222 w 694"/>
                  <a:gd name="T61" fmla="*/ 1070 h 1242"/>
                  <a:gd name="T62" fmla="*/ 237 w 694"/>
                  <a:gd name="T63" fmla="*/ 1157 h 1242"/>
                  <a:gd name="T64" fmla="*/ 150 w 694"/>
                  <a:gd name="T65" fmla="*/ 1131 h 1242"/>
                  <a:gd name="T66" fmla="*/ 157 w 694"/>
                  <a:gd name="T67" fmla="*/ 1238 h 1242"/>
                  <a:gd name="T68" fmla="*/ 68 w 694"/>
                  <a:gd name="T69" fmla="*/ 1110 h 1242"/>
                  <a:gd name="T70" fmla="*/ 87 w 694"/>
                  <a:gd name="T71" fmla="*/ 1040 h 1242"/>
                  <a:gd name="T72" fmla="*/ 81 w 694"/>
                  <a:gd name="T73" fmla="*/ 966 h 1242"/>
                  <a:gd name="T74" fmla="*/ 11 w 694"/>
                  <a:gd name="T75" fmla="*/ 1018 h 1242"/>
                  <a:gd name="T76" fmla="*/ 48 w 694"/>
                  <a:gd name="T77" fmla="*/ 648 h 1242"/>
                  <a:gd name="T78" fmla="*/ 176 w 694"/>
                  <a:gd name="T79" fmla="*/ 318 h 1242"/>
                  <a:gd name="T80" fmla="*/ 294 w 694"/>
                  <a:gd name="T81" fmla="*/ 218 h 1242"/>
                  <a:gd name="T82" fmla="*/ 346 w 694"/>
                  <a:gd name="T83" fmla="*/ 248 h 1242"/>
                  <a:gd name="T84" fmla="*/ 396 w 694"/>
                  <a:gd name="T85" fmla="*/ 141 h 1242"/>
                  <a:gd name="T86" fmla="*/ 400 w 694"/>
                  <a:gd name="T87" fmla="*/ 48 h 1242"/>
                  <a:gd name="T88" fmla="*/ 463 w 694"/>
                  <a:gd name="T89" fmla="*/ 0 h 124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94"/>
                  <a:gd name="T136" fmla="*/ 0 h 1242"/>
                  <a:gd name="T137" fmla="*/ 694 w 694"/>
                  <a:gd name="T138" fmla="*/ 1242 h 124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94" h="1242">
                    <a:moveTo>
                      <a:pt x="463" y="0"/>
                    </a:moveTo>
                    <a:lnTo>
                      <a:pt x="511" y="5"/>
                    </a:lnTo>
                    <a:lnTo>
                      <a:pt x="511" y="41"/>
                    </a:lnTo>
                    <a:lnTo>
                      <a:pt x="574" y="89"/>
                    </a:lnTo>
                    <a:lnTo>
                      <a:pt x="568" y="135"/>
                    </a:lnTo>
                    <a:lnTo>
                      <a:pt x="524" y="155"/>
                    </a:lnTo>
                    <a:lnTo>
                      <a:pt x="529" y="174"/>
                    </a:lnTo>
                    <a:lnTo>
                      <a:pt x="562" y="176"/>
                    </a:lnTo>
                    <a:lnTo>
                      <a:pt x="598" y="204"/>
                    </a:lnTo>
                    <a:lnTo>
                      <a:pt x="590" y="154"/>
                    </a:lnTo>
                    <a:lnTo>
                      <a:pt x="620" y="168"/>
                    </a:lnTo>
                    <a:lnTo>
                      <a:pt x="611" y="239"/>
                    </a:lnTo>
                    <a:lnTo>
                      <a:pt x="657" y="244"/>
                    </a:lnTo>
                    <a:lnTo>
                      <a:pt x="633" y="278"/>
                    </a:lnTo>
                    <a:lnTo>
                      <a:pt x="592" y="305"/>
                    </a:lnTo>
                    <a:lnTo>
                      <a:pt x="516" y="305"/>
                    </a:lnTo>
                    <a:lnTo>
                      <a:pt x="514" y="339"/>
                    </a:lnTo>
                    <a:lnTo>
                      <a:pt x="448" y="353"/>
                    </a:lnTo>
                    <a:lnTo>
                      <a:pt x="453" y="389"/>
                    </a:lnTo>
                    <a:lnTo>
                      <a:pt x="483" y="366"/>
                    </a:lnTo>
                    <a:lnTo>
                      <a:pt x="498" y="409"/>
                    </a:lnTo>
                    <a:lnTo>
                      <a:pt x="568" y="431"/>
                    </a:lnTo>
                    <a:lnTo>
                      <a:pt x="618" y="374"/>
                    </a:lnTo>
                    <a:lnTo>
                      <a:pt x="664" y="339"/>
                    </a:lnTo>
                    <a:lnTo>
                      <a:pt x="694" y="339"/>
                    </a:lnTo>
                    <a:lnTo>
                      <a:pt x="590" y="435"/>
                    </a:lnTo>
                    <a:lnTo>
                      <a:pt x="577" y="459"/>
                    </a:lnTo>
                    <a:lnTo>
                      <a:pt x="590" y="481"/>
                    </a:lnTo>
                    <a:lnTo>
                      <a:pt x="522" y="537"/>
                    </a:lnTo>
                    <a:lnTo>
                      <a:pt x="488" y="603"/>
                    </a:lnTo>
                    <a:lnTo>
                      <a:pt x="466" y="592"/>
                    </a:lnTo>
                    <a:lnTo>
                      <a:pt x="518" y="503"/>
                    </a:lnTo>
                    <a:lnTo>
                      <a:pt x="490" y="490"/>
                    </a:lnTo>
                    <a:lnTo>
                      <a:pt x="457" y="551"/>
                    </a:lnTo>
                    <a:lnTo>
                      <a:pt x="414" y="609"/>
                    </a:lnTo>
                    <a:lnTo>
                      <a:pt x="392" y="598"/>
                    </a:lnTo>
                    <a:lnTo>
                      <a:pt x="392" y="577"/>
                    </a:lnTo>
                    <a:lnTo>
                      <a:pt x="414" y="570"/>
                    </a:lnTo>
                    <a:lnTo>
                      <a:pt x="381" y="526"/>
                    </a:lnTo>
                    <a:lnTo>
                      <a:pt x="320" y="537"/>
                    </a:lnTo>
                    <a:lnTo>
                      <a:pt x="289" y="502"/>
                    </a:lnTo>
                    <a:lnTo>
                      <a:pt x="261" y="551"/>
                    </a:lnTo>
                    <a:lnTo>
                      <a:pt x="216" y="537"/>
                    </a:lnTo>
                    <a:lnTo>
                      <a:pt x="198" y="557"/>
                    </a:lnTo>
                    <a:lnTo>
                      <a:pt x="124" y="557"/>
                    </a:lnTo>
                    <a:lnTo>
                      <a:pt x="115" y="592"/>
                    </a:lnTo>
                    <a:lnTo>
                      <a:pt x="161" y="581"/>
                    </a:lnTo>
                    <a:lnTo>
                      <a:pt x="191" y="592"/>
                    </a:lnTo>
                    <a:lnTo>
                      <a:pt x="183" y="624"/>
                    </a:lnTo>
                    <a:lnTo>
                      <a:pt x="222" y="587"/>
                    </a:lnTo>
                    <a:lnTo>
                      <a:pt x="239" y="659"/>
                    </a:lnTo>
                    <a:lnTo>
                      <a:pt x="324" y="727"/>
                    </a:lnTo>
                    <a:lnTo>
                      <a:pt x="324" y="698"/>
                    </a:lnTo>
                    <a:lnTo>
                      <a:pt x="279" y="651"/>
                    </a:lnTo>
                    <a:lnTo>
                      <a:pt x="311" y="627"/>
                    </a:lnTo>
                    <a:lnTo>
                      <a:pt x="333" y="657"/>
                    </a:lnTo>
                    <a:lnTo>
                      <a:pt x="531" y="688"/>
                    </a:lnTo>
                    <a:lnTo>
                      <a:pt x="494" y="742"/>
                    </a:lnTo>
                    <a:lnTo>
                      <a:pt x="507" y="770"/>
                    </a:lnTo>
                    <a:lnTo>
                      <a:pt x="485" y="787"/>
                    </a:lnTo>
                    <a:lnTo>
                      <a:pt x="516" y="842"/>
                    </a:lnTo>
                    <a:lnTo>
                      <a:pt x="470" y="885"/>
                    </a:lnTo>
                    <a:lnTo>
                      <a:pt x="442" y="959"/>
                    </a:lnTo>
                    <a:lnTo>
                      <a:pt x="438" y="1012"/>
                    </a:lnTo>
                    <a:lnTo>
                      <a:pt x="514" y="970"/>
                    </a:lnTo>
                    <a:lnTo>
                      <a:pt x="498" y="992"/>
                    </a:lnTo>
                    <a:lnTo>
                      <a:pt x="440" y="1048"/>
                    </a:lnTo>
                    <a:lnTo>
                      <a:pt x="427" y="1114"/>
                    </a:lnTo>
                    <a:lnTo>
                      <a:pt x="387" y="1110"/>
                    </a:lnTo>
                    <a:lnTo>
                      <a:pt x="392" y="1014"/>
                    </a:lnTo>
                    <a:lnTo>
                      <a:pt x="372" y="1014"/>
                    </a:lnTo>
                    <a:lnTo>
                      <a:pt x="331" y="1053"/>
                    </a:lnTo>
                    <a:lnTo>
                      <a:pt x="333" y="999"/>
                    </a:lnTo>
                    <a:lnTo>
                      <a:pt x="353" y="985"/>
                    </a:lnTo>
                    <a:lnTo>
                      <a:pt x="405" y="992"/>
                    </a:lnTo>
                    <a:lnTo>
                      <a:pt x="396" y="938"/>
                    </a:lnTo>
                    <a:lnTo>
                      <a:pt x="374" y="927"/>
                    </a:lnTo>
                    <a:lnTo>
                      <a:pt x="335" y="986"/>
                    </a:lnTo>
                    <a:lnTo>
                      <a:pt x="289" y="1012"/>
                    </a:lnTo>
                    <a:lnTo>
                      <a:pt x="274" y="973"/>
                    </a:lnTo>
                    <a:lnTo>
                      <a:pt x="246" y="973"/>
                    </a:lnTo>
                    <a:lnTo>
                      <a:pt x="215" y="988"/>
                    </a:lnTo>
                    <a:lnTo>
                      <a:pt x="255" y="1014"/>
                    </a:lnTo>
                    <a:lnTo>
                      <a:pt x="211" y="1027"/>
                    </a:lnTo>
                    <a:lnTo>
                      <a:pt x="168" y="1033"/>
                    </a:lnTo>
                    <a:lnTo>
                      <a:pt x="161" y="1007"/>
                    </a:lnTo>
                    <a:lnTo>
                      <a:pt x="133" y="999"/>
                    </a:lnTo>
                    <a:lnTo>
                      <a:pt x="133" y="1040"/>
                    </a:lnTo>
                    <a:lnTo>
                      <a:pt x="183" y="1066"/>
                    </a:lnTo>
                    <a:lnTo>
                      <a:pt x="130" y="1073"/>
                    </a:lnTo>
                    <a:lnTo>
                      <a:pt x="183" y="1088"/>
                    </a:lnTo>
                    <a:lnTo>
                      <a:pt x="222" y="1098"/>
                    </a:lnTo>
                    <a:lnTo>
                      <a:pt x="222" y="1070"/>
                    </a:lnTo>
                    <a:lnTo>
                      <a:pt x="265" y="1109"/>
                    </a:lnTo>
                    <a:lnTo>
                      <a:pt x="244" y="1131"/>
                    </a:lnTo>
                    <a:lnTo>
                      <a:pt x="237" y="1157"/>
                    </a:lnTo>
                    <a:lnTo>
                      <a:pt x="170" y="1131"/>
                    </a:lnTo>
                    <a:lnTo>
                      <a:pt x="161" y="1110"/>
                    </a:lnTo>
                    <a:lnTo>
                      <a:pt x="150" y="1131"/>
                    </a:lnTo>
                    <a:lnTo>
                      <a:pt x="154" y="1177"/>
                    </a:lnTo>
                    <a:lnTo>
                      <a:pt x="133" y="1196"/>
                    </a:lnTo>
                    <a:lnTo>
                      <a:pt x="157" y="1238"/>
                    </a:lnTo>
                    <a:lnTo>
                      <a:pt x="120" y="1242"/>
                    </a:lnTo>
                    <a:lnTo>
                      <a:pt x="96" y="1116"/>
                    </a:lnTo>
                    <a:lnTo>
                      <a:pt x="68" y="1110"/>
                    </a:lnTo>
                    <a:lnTo>
                      <a:pt x="59" y="1083"/>
                    </a:lnTo>
                    <a:lnTo>
                      <a:pt x="0" y="1070"/>
                    </a:lnTo>
                    <a:lnTo>
                      <a:pt x="87" y="1040"/>
                    </a:lnTo>
                    <a:lnTo>
                      <a:pt x="96" y="1018"/>
                    </a:lnTo>
                    <a:lnTo>
                      <a:pt x="96" y="973"/>
                    </a:lnTo>
                    <a:lnTo>
                      <a:pt x="81" y="966"/>
                    </a:lnTo>
                    <a:lnTo>
                      <a:pt x="65" y="1012"/>
                    </a:lnTo>
                    <a:lnTo>
                      <a:pt x="39" y="992"/>
                    </a:lnTo>
                    <a:lnTo>
                      <a:pt x="11" y="1018"/>
                    </a:lnTo>
                    <a:lnTo>
                      <a:pt x="0" y="735"/>
                    </a:lnTo>
                    <a:lnTo>
                      <a:pt x="48" y="681"/>
                    </a:lnTo>
                    <a:lnTo>
                      <a:pt x="48" y="648"/>
                    </a:lnTo>
                    <a:lnTo>
                      <a:pt x="7" y="666"/>
                    </a:lnTo>
                    <a:lnTo>
                      <a:pt x="4" y="357"/>
                    </a:lnTo>
                    <a:lnTo>
                      <a:pt x="176" y="318"/>
                    </a:lnTo>
                    <a:lnTo>
                      <a:pt x="222" y="305"/>
                    </a:lnTo>
                    <a:lnTo>
                      <a:pt x="270" y="242"/>
                    </a:lnTo>
                    <a:lnTo>
                      <a:pt x="294" y="218"/>
                    </a:lnTo>
                    <a:lnTo>
                      <a:pt x="303" y="266"/>
                    </a:lnTo>
                    <a:lnTo>
                      <a:pt x="327" y="242"/>
                    </a:lnTo>
                    <a:lnTo>
                      <a:pt x="346" y="248"/>
                    </a:lnTo>
                    <a:lnTo>
                      <a:pt x="352" y="226"/>
                    </a:lnTo>
                    <a:lnTo>
                      <a:pt x="344" y="148"/>
                    </a:lnTo>
                    <a:lnTo>
                      <a:pt x="396" y="141"/>
                    </a:lnTo>
                    <a:lnTo>
                      <a:pt x="401" y="113"/>
                    </a:lnTo>
                    <a:lnTo>
                      <a:pt x="361" y="81"/>
                    </a:lnTo>
                    <a:lnTo>
                      <a:pt x="400" y="48"/>
                    </a:lnTo>
                    <a:lnTo>
                      <a:pt x="435" y="46"/>
                    </a:lnTo>
                    <a:lnTo>
                      <a:pt x="442" y="26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6" name="Freeform 282"/>
              <p:cNvSpPr>
                <a:spLocks/>
              </p:cNvSpPr>
              <p:nvPr/>
            </p:nvSpPr>
            <p:spPr bwMode="auto">
              <a:xfrm>
                <a:off x="2166" y="1486"/>
                <a:ext cx="389" cy="193"/>
              </a:xfrm>
              <a:custGeom>
                <a:avLst/>
                <a:gdLst>
                  <a:gd name="T0" fmla="*/ 389 w 389"/>
                  <a:gd name="T1" fmla="*/ 8 h 193"/>
                  <a:gd name="T2" fmla="*/ 389 w 389"/>
                  <a:gd name="T3" fmla="*/ 28 h 193"/>
                  <a:gd name="T4" fmla="*/ 304 w 389"/>
                  <a:gd name="T5" fmla="*/ 34 h 193"/>
                  <a:gd name="T6" fmla="*/ 295 w 389"/>
                  <a:gd name="T7" fmla="*/ 71 h 193"/>
                  <a:gd name="T8" fmla="*/ 315 w 389"/>
                  <a:gd name="T9" fmla="*/ 76 h 193"/>
                  <a:gd name="T10" fmla="*/ 341 w 389"/>
                  <a:gd name="T11" fmla="*/ 102 h 193"/>
                  <a:gd name="T12" fmla="*/ 319 w 389"/>
                  <a:gd name="T13" fmla="*/ 117 h 193"/>
                  <a:gd name="T14" fmla="*/ 271 w 389"/>
                  <a:gd name="T15" fmla="*/ 115 h 193"/>
                  <a:gd name="T16" fmla="*/ 226 w 389"/>
                  <a:gd name="T17" fmla="*/ 184 h 193"/>
                  <a:gd name="T18" fmla="*/ 139 w 389"/>
                  <a:gd name="T19" fmla="*/ 193 h 193"/>
                  <a:gd name="T20" fmla="*/ 152 w 389"/>
                  <a:gd name="T21" fmla="*/ 158 h 193"/>
                  <a:gd name="T22" fmla="*/ 91 w 389"/>
                  <a:gd name="T23" fmla="*/ 152 h 193"/>
                  <a:gd name="T24" fmla="*/ 80 w 389"/>
                  <a:gd name="T25" fmla="*/ 87 h 193"/>
                  <a:gd name="T26" fmla="*/ 69 w 389"/>
                  <a:gd name="T27" fmla="*/ 119 h 193"/>
                  <a:gd name="T28" fmla="*/ 0 w 389"/>
                  <a:gd name="T29" fmla="*/ 102 h 193"/>
                  <a:gd name="T30" fmla="*/ 17 w 389"/>
                  <a:gd name="T31" fmla="*/ 67 h 193"/>
                  <a:gd name="T32" fmla="*/ 32 w 389"/>
                  <a:gd name="T33" fmla="*/ 89 h 193"/>
                  <a:gd name="T34" fmla="*/ 91 w 389"/>
                  <a:gd name="T35" fmla="*/ 26 h 193"/>
                  <a:gd name="T36" fmla="*/ 121 w 389"/>
                  <a:gd name="T37" fmla="*/ 34 h 193"/>
                  <a:gd name="T38" fmla="*/ 113 w 389"/>
                  <a:gd name="T39" fmla="*/ 0 h 193"/>
                  <a:gd name="T40" fmla="*/ 263 w 389"/>
                  <a:gd name="T41" fmla="*/ 6 h 193"/>
                  <a:gd name="T42" fmla="*/ 356 w 389"/>
                  <a:gd name="T43" fmla="*/ 0 h 193"/>
                  <a:gd name="T44" fmla="*/ 389 w 389"/>
                  <a:gd name="T45" fmla="*/ 8 h 193"/>
                  <a:gd name="T46" fmla="*/ 389 w 389"/>
                  <a:gd name="T47" fmla="*/ 8 h 1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89"/>
                  <a:gd name="T73" fmla="*/ 0 h 193"/>
                  <a:gd name="T74" fmla="*/ 389 w 389"/>
                  <a:gd name="T75" fmla="*/ 193 h 19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89" h="193">
                    <a:moveTo>
                      <a:pt x="389" y="8"/>
                    </a:moveTo>
                    <a:lnTo>
                      <a:pt x="389" y="28"/>
                    </a:lnTo>
                    <a:lnTo>
                      <a:pt x="304" y="34"/>
                    </a:lnTo>
                    <a:lnTo>
                      <a:pt x="295" y="71"/>
                    </a:lnTo>
                    <a:lnTo>
                      <a:pt x="315" y="76"/>
                    </a:lnTo>
                    <a:lnTo>
                      <a:pt x="341" y="102"/>
                    </a:lnTo>
                    <a:lnTo>
                      <a:pt x="319" y="117"/>
                    </a:lnTo>
                    <a:lnTo>
                      <a:pt x="271" y="115"/>
                    </a:lnTo>
                    <a:lnTo>
                      <a:pt x="226" y="184"/>
                    </a:lnTo>
                    <a:lnTo>
                      <a:pt x="139" y="193"/>
                    </a:lnTo>
                    <a:lnTo>
                      <a:pt x="152" y="158"/>
                    </a:lnTo>
                    <a:lnTo>
                      <a:pt x="91" y="152"/>
                    </a:lnTo>
                    <a:lnTo>
                      <a:pt x="80" y="87"/>
                    </a:lnTo>
                    <a:lnTo>
                      <a:pt x="69" y="119"/>
                    </a:lnTo>
                    <a:lnTo>
                      <a:pt x="0" y="102"/>
                    </a:lnTo>
                    <a:lnTo>
                      <a:pt x="17" y="67"/>
                    </a:lnTo>
                    <a:lnTo>
                      <a:pt x="32" y="89"/>
                    </a:lnTo>
                    <a:lnTo>
                      <a:pt x="91" y="26"/>
                    </a:lnTo>
                    <a:lnTo>
                      <a:pt x="121" y="34"/>
                    </a:lnTo>
                    <a:lnTo>
                      <a:pt x="113" y="0"/>
                    </a:lnTo>
                    <a:lnTo>
                      <a:pt x="263" y="6"/>
                    </a:lnTo>
                    <a:lnTo>
                      <a:pt x="356" y="0"/>
                    </a:lnTo>
                    <a:lnTo>
                      <a:pt x="389" y="8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7" name="Freeform 283"/>
              <p:cNvSpPr>
                <a:spLocks/>
              </p:cNvSpPr>
              <p:nvPr/>
            </p:nvSpPr>
            <p:spPr bwMode="auto">
              <a:xfrm>
                <a:off x="2346" y="1479"/>
                <a:ext cx="144" cy="104"/>
              </a:xfrm>
              <a:custGeom>
                <a:avLst/>
                <a:gdLst>
                  <a:gd name="T0" fmla="*/ 87 w 144"/>
                  <a:gd name="T1" fmla="*/ 81 h 104"/>
                  <a:gd name="T2" fmla="*/ 0 w 144"/>
                  <a:gd name="T3" fmla="*/ 104 h 104"/>
                  <a:gd name="T4" fmla="*/ 28 w 144"/>
                  <a:gd name="T5" fmla="*/ 78 h 104"/>
                  <a:gd name="T6" fmla="*/ 7 w 144"/>
                  <a:gd name="T7" fmla="*/ 50 h 104"/>
                  <a:gd name="T8" fmla="*/ 39 w 144"/>
                  <a:gd name="T9" fmla="*/ 0 h 104"/>
                  <a:gd name="T10" fmla="*/ 144 w 144"/>
                  <a:gd name="T11" fmla="*/ 9 h 104"/>
                  <a:gd name="T12" fmla="*/ 89 w 144"/>
                  <a:gd name="T13" fmla="*/ 33 h 104"/>
                  <a:gd name="T14" fmla="*/ 87 w 144"/>
                  <a:gd name="T15" fmla="*/ 81 h 104"/>
                  <a:gd name="T16" fmla="*/ 87 w 144"/>
                  <a:gd name="T17" fmla="*/ 81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104"/>
                  <a:gd name="T29" fmla="*/ 144 w 144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104">
                    <a:moveTo>
                      <a:pt x="87" y="81"/>
                    </a:moveTo>
                    <a:lnTo>
                      <a:pt x="0" y="104"/>
                    </a:lnTo>
                    <a:lnTo>
                      <a:pt x="28" y="78"/>
                    </a:lnTo>
                    <a:lnTo>
                      <a:pt x="7" y="50"/>
                    </a:lnTo>
                    <a:lnTo>
                      <a:pt x="39" y="0"/>
                    </a:lnTo>
                    <a:lnTo>
                      <a:pt x="144" y="9"/>
                    </a:lnTo>
                    <a:lnTo>
                      <a:pt x="89" y="33"/>
                    </a:lnTo>
                    <a:lnTo>
                      <a:pt x="87" y="81"/>
                    </a:lnTo>
                    <a:close/>
                  </a:path>
                </a:pathLst>
              </a:custGeom>
              <a:solidFill>
                <a:srgbClr val="C7BA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8" name="Freeform 284"/>
              <p:cNvSpPr>
                <a:spLocks/>
              </p:cNvSpPr>
              <p:nvPr/>
            </p:nvSpPr>
            <p:spPr bwMode="auto">
              <a:xfrm>
                <a:off x="2422" y="1642"/>
                <a:ext cx="74" cy="57"/>
              </a:xfrm>
              <a:custGeom>
                <a:avLst/>
                <a:gdLst>
                  <a:gd name="T0" fmla="*/ 74 w 74"/>
                  <a:gd name="T1" fmla="*/ 28 h 57"/>
                  <a:gd name="T2" fmla="*/ 0 w 74"/>
                  <a:gd name="T3" fmla="*/ 57 h 57"/>
                  <a:gd name="T4" fmla="*/ 13 w 74"/>
                  <a:gd name="T5" fmla="*/ 2 h 57"/>
                  <a:gd name="T6" fmla="*/ 52 w 74"/>
                  <a:gd name="T7" fmla="*/ 0 h 57"/>
                  <a:gd name="T8" fmla="*/ 74 w 74"/>
                  <a:gd name="T9" fmla="*/ 28 h 57"/>
                  <a:gd name="T10" fmla="*/ 74 w 74"/>
                  <a:gd name="T11" fmla="*/ 28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"/>
                  <a:gd name="T19" fmla="*/ 0 h 57"/>
                  <a:gd name="T20" fmla="*/ 74 w 74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" h="57">
                    <a:moveTo>
                      <a:pt x="74" y="28"/>
                    </a:moveTo>
                    <a:lnTo>
                      <a:pt x="0" y="57"/>
                    </a:lnTo>
                    <a:lnTo>
                      <a:pt x="13" y="2"/>
                    </a:lnTo>
                    <a:lnTo>
                      <a:pt x="52" y="0"/>
                    </a:lnTo>
                    <a:lnTo>
                      <a:pt x="74" y="28"/>
                    </a:lnTo>
                    <a:close/>
                  </a:path>
                </a:pathLst>
              </a:custGeom>
              <a:solidFill>
                <a:srgbClr val="C7AD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59" name="Freeform 285"/>
              <p:cNvSpPr>
                <a:spLocks/>
              </p:cNvSpPr>
              <p:nvPr/>
            </p:nvSpPr>
            <p:spPr bwMode="auto">
              <a:xfrm>
                <a:off x="2481" y="1583"/>
                <a:ext cx="91" cy="49"/>
              </a:xfrm>
              <a:custGeom>
                <a:avLst/>
                <a:gdLst>
                  <a:gd name="T0" fmla="*/ 89 w 91"/>
                  <a:gd name="T1" fmla="*/ 49 h 49"/>
                  <a:gd name="T2" fmla="*/ 48 w 91"/>
                  <a:gd name="T3" fmla="*/ 49 h 49"/>
                  <a:gd name="T4" fmla="*/ 0 w 91"/>
                  <a:gd name="T5" fmla="*/ 25 h 49"/>
                  <a:gd name="T6" fmla="*/ 41 w 91"/>
                  <a:gd name="T7" fmla="*/ 0 h 49"/>
                  <a:gd name="T8" fmla="*/ 59 w 91"/>
                  <a:gd name="T9" fmla="*/ 27 h 49"/>
                  <a:gd name="T10" fmla="*/ 91 w 91"/>
                  <a:gd name="T11" fmla="*/ 27 h 49"/>
                  <a:gd name="T12" fmla="*/ 89 w 91"/>
                  <a:gd name="T13" fmla="*/ 49 h 49"/>
                  <a:gd name="T14" fmla="*/ 89 w 91"/>
                  <a:gd name="T15" fmla="*/ 49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1"/>
                  <a:gd name="T25" fmla="*/ 0 h 49"/>
                  <a:gd name="T26" fmla="*/ 91 w 91"/>
                  <a:gd name="T27" fmla="*/ 49 h 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1" h="49">
                    <a:moveTo>
                      <a:pt x="89" y="49"/>
                    </a:moveTo>
                    <a:lnTo>
                      <a:pt x="48" y="49"/>
                    </a:lnTo>
                    <a:lnTo>
                      <a:pt x="0" y="25"/>
                    </a:lnTo>
                    <a:lnTo>
                      <a:pt x="41" y="0"/>
                    </a:lnTo>
                    <a:lnTo>
                      <a:pt x="59" y="27"/>
                    </a:lnTo>
                    <a:lnTo>
                      <a:pt x="91" y="27"/>
                    </a:lnTo>
                    <a:lnTo>
                      <a:pt x="89" y="49"/>
                    </a:lnTo>
                    <a:close/>
                  </a:path>
                </a:pathLst>
              </a:custGeom>
              <a:solidFill>
                <a:srgbClr val="E8E0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0" name="Freeform 286"/>
              <p:cNvSpPr>
                <a:spLocks/>
              </p:cNvSpPr>
              <p:nvPr/>
            </p:nvSpPr>
            <p:spPr bwMode="auto">
              <a:xfrm>
                <a:off x="2535" y="1479"/>
                <a:ext cx="342" cy="224"/>
              </a:xfrm>
              <a:custGeom>
                <a:avLst/>
                <a:gdLst>
                  <a:gd name="T0" fmla="*/ 70 w 342"/>
                  <a:gd name="T1" fmla="*/ 96 h 224"/>
                  <a:gd name="T2" fmla="*/ 111 w 342"/>
                  <a:gd name="T3" fmla="*/ 129 h 224"/>
                  <a:gd name="T4" fmla="*/ 116 w 342"/>
                  <a:gd name="T5" fmla="*/ 176 h 224"/>
                  <a:gd name="T6" fmla="*/ 61 w 342"/>
                  <a:gd name="T7" fmla="*/ 224 h 224"/>
                  <a:gd name="T8" fmla="*/ 16 w 342"/>
                  <a:gd name="T9" fmla="*/ 200 h 224"/>
                  <a:gd name="T10" fmla="*/ 37 w 342"/>
                  <a:gd name="T11" fmla="*/ 150 h 224"/>
                  <a:gd name="T12" fmla="*/ 35 w 342"/>
                  <a:gd name="T13" fmla="*/ 124 h 224"/>
                  <a:gd name="T14" fmla="*/ 55 w 342"/>
                  <a:gd name="T15" fmla="*/ 122 h 224"/>
                  <a:gd name="T16" fmla="*/ 42 w 342"/>
                  <a:gd name="T17" fmla="*/ 94 h 224"/>
                  <a:gd name="T18" fmla="*/ 55 w 342"/>
                  <a:gd name="T19" fmla="*/ 76 h 224"/>
                  <a:gd name="T20" fmla="*/ 20 w 342"/>
                  <a:gd name="T21" fmla="*/ 65 h 224"/>
                  <a:gd name="T22" fmla="*/ 0 w 342"/>
                  <a:gd name="T23" fmla="*/ 54 h 224"/>
                  <a:gd name="T24" fmla="*/ 57 w 342"/>
                  <a:gd name="T25" fmla="*/ 54 h 224"/>
                  <a:gd name="T26" fmla="*/ 70 w 342"/>
                  <a:gd name="T27" fmla="*/ 35 h 224"/>
                  <a:gd name="T28" fmla="*/ 33 w 342"/>
                  <a:gd name="T29" fmla="*/ 41 h 224"/>
                  <a:gd name="T30" fmla="*/ 37 w 342"/>
                  <a:gd name="T31" fmla="*/ 7 h 224"/>
                  <a:gd name="T32" fmla="*/ 286 w 342"/>
                  <a:gd name="T33" fmla="*/ 0 h 224"/>
                  <a:gd name="T34" fmla="*/ 272 w 342"/>
                  <a:gd name="T35" fmla="*/ 20 h 224"/>
                  <a:gd name="T36" fmla="*/ 294 w 342"/>
                  <a:gd name="T37" fmla="*/ 50 h 224"/>
                  <a:gd name="T38" fmla="*/ 342 w 342"/>
                  <a:gd name="T39" fmla="*/ 91 h 224"/>
                  <a:gd name="T40" fmla="*/ 305 w 342"/>
                  <a:gd name="T41" fmla="*/ 83 h 224"/>
                  <a:gd name="T42" fmla="*/ 259 w 342"/>
                  <a:gd name="T43" fmla="*/ 35 h 224"/>
                  <a:gd name="T44" fmla="*/ 220 w 342"/>
                  <a:gd name="T45" fmla="*/ 41 h 224"/>
                  <a:gd name="T46" fmla="*/ 259 w 342"/>
                  <a:gd name="T47" fmla="*/ 74 h 224"/>
                  <a:gd name="T48" fmla="*/ 248 w 342"/>
                  <a:gd name="T49" fmla="*/ 91 h 224"/>
                  <a:gd name="T50" fmla="*/ 207 w 342"/>
                  <a:gd name="T51" fmla="*/ 76 h 224"/>
                  <a:gd name="T52" fmla="*/ 199 w 342"/>
                  <a:gd name="T53" fmla="*/ 107 h 224"/>
                  <a:gd name="T54" fmla="*/ 179 w 342"/>
                  <a:gd name="T55" fmla="*/ 116 h 224"/>
                  <a:gd name="T56" fmla="*/ 199 w 342"/>
                  <a:gd name="T57" fmla="*/ 153 h 224"/>
                  <a:gd name="T58" fmla="*/ 177 w 342"/>
                  <a:gd name="T59" fmla="*/ 152 h 224"/>
                  <a:gd name="T60" fmla="*/ 159 w 342"/>
                  <a:gd name="T61" fmla="*/ 126 h 224"/>
                  <a:gd name="T62" fmla="*/ 94 w 342"/>
                  <a:gd name="T63" fmla="*/ 96 h 224"/>
                  <a:gd name="T64" fmla="*/ 103 w 342"/>
                  <a:gd name="T65" fmla="*/ 59 h 224"/>
                  <a:gd name="T66" fmla="*/ 70 w 342"/>
                  <a:gd name="T67" fmla="*/ 96 h 224"/>
                  <a:gd name="T68" fmla="*/ 70 w 342"/>
                  <a:gd name="T69" fmla="*/ 96 h 22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2"/>
                  <a:gd name="T106" fmla="*/ 0 h 224"/>
                  <a:gd name="T107" fmla="*/ 342 w 342"/>
                  <a:gd name="T108" fmla="*/ 224 h 22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2" h="224">
                    <a:moveTo>
                      <a:pt x="70" y="96"/>
                    </a:moveTo>
                    <a:lnTo>
                      <a:pt x="111" y="129"/>
                    </a:lnTo>
                    <a:lnTo>
                      <a:pt x="116" y="176"/>
                    </a:lnTo>
                    <a:lnTo>
                      <a:pt x="61" y="224"/>
                    </a:lnTo>
                    <a:lnTo>
                      <a:pt x="16" y="200"/>
                    </a:lnTo>
                    <a:lnTo>
                      <a:pt x="37" y="150"/>
                    </a:lnTo>
                    <a:lnTo>
                      <a:pt x="35" y="124"/>
                    </a:lnTo>
                    <a:lnTo>
                      <a:pt x="55" y="122"/>
                    </a:lnTo>
                    <a:lnTo>
                      <a:pt x="42" y="94"/>
                    </a:lnTo>
                    <a:lnTo>
                      <a:pt x="55" y="76"/>
                    </a:lnTo>
                    <a:lnTo>
                      <a:pt x="20" y="65"/>
                    </a:lnTo>
                    <a:lnTo>
                      <a:pt x="0" y="54"/>
                    </a:lnTo>
                    <a:lnTo>
                      <a:pt x="57" y="54"/>
                    </a:lnTo>
                    <a:lnTo>
                      <a:pt x="70" y="35"/>
                    </a:lnTo>
                    <a:lnTo>
                      <a:pt x="33" y="41"/>
                    </a:lnTo>
                    <a:lnTo>
                      <a:pt x="37" y="7"/>
                    </a:lnTo>
                    <a:lnTo>
                      <a:pt x="286" y="0"/>
                    </a:lnTo>
                    <a:lnTo>
                      <a:pt x="272" y="20"/>
                    </a:lnTo>
                    <a:lnTo>
                      <a:pt x="294" y="50"/>
                    </a:lnTo>
                    <a:lnTo>
                      <a:pt x="342" y="91"/>
                    </a:lnTo>
                    <a:lnTo>
                      <a:pt x="305" y="83"/>
                    </a:lnTo>
                    <a:lnTo>
                      <a:pt x="259" y="35"/>
                    </a:lnTo>
                    <a:lnTo>
                      <a:pt x="220" y="41"/>
                    </a:lnTo>
                    <a:lnTo>
                      <a:pt x="259" y="74"/>
                    </a:lnTo>
                    <a:lnTo>
                      <a:pt x="248" y="91"/>
                    </a:lnTo>
                    <a:lnTo>
                      <a:pt x="207" y="76"/>
                    </a:lnTo>
                    <a:lnTo>
                      <a:pt x="199" y="107"/>
                    </a:lnTo>
                    <a:lnTo>
                      <a:pt x="179" y="116"/>
                    </a:lnTo>
                    <a:lnTo>
                      <a:pt x="199" y="153"/>
                    </a:lnTo>
                    <a:lnTo>
                      <a:pt x="177" y="152"/>
                    </a:lnTo>
                    <a:lnTo>
                      <a:pt x="159" y="126"/>
                    </a:lnTo>
                    <a:lnTo>
                      <a:pt x="94" y="96"/>
                    </a:lnTo>
                    <a:lnTo>
                      <a:pt x="103" y="59"/>
                    </a:lnTo>
                    <a:lnTo>
                      <a:pt x="70" y="96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1" name="Freeform 287"/>
              <p:cNvSpPr>
                <a:spLocks/>
              </p:cNvSpPr>
              <p:nvPr/>
            </p:nvSpPr>
            <p:spPr bwMode="auto">
              <a:xfrm>
                <a:off x="2562" y="1655"/>
                <a:ext cx="56" cy="29"/>
              </a:xfrm>
              <a:custGeom>
                <a:avLst/>
                <a:gdLst>
                  <a:gd name="T0" fmla="*/ 56 w 56"/>
                  <a:gd name="T1" fmla="*/ 22 h 29"/>
                  <a:gd name="T2" fmla="*/ 30 w 56"/>
                  <a:gd name="T3" fmla="*/ 0 h 29"/>
                  <a:gd name="T4" fmla="*/ 0 w 56"/>
                  <a:gd name="T5" fmla="*/ 29 h 29"/>
                  <a:gd name="T6" fmla="*/ 56 w 56"/>
                  <a:gd name="T7" fmla="*/ 22 h 29"/>
                  <a:gd name="T8" fmla="*/ 56 w 56"/>
                  <a:gd name="T9" fmla="*/ 2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9"/>
                  <a:gd name="T17" fmla="*/ 56 w 5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9">
                    <a:moveTo>
                      <a:pt x="56" y="22"/>
                    </a:moveTo>
                    <a:lnTo>
                      <a:pt x="30" y="0"/>
                    </a:lnTo>
                    <a:lnTo>
                      <a:pt x="0" y="29"/>
                    </a:lnTo>
                    <a:lnTo>
                      <a:pt x="56" y="22"/>
                    </a:lnTo>
                    <a:close/>
                  </a:path>
                </a:pathLst>
              </a:custGeom>
              <a:solidFill>
                <a:srgbClr val="D6C7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2" name="Freeform 288"/>
              <p:cNvSpPr>
                <a:spLocks/>
              </p:cNvSpPr>
              <p:nvPr/>
            </p:nvSpPr>
            <p:spPr bwMode="auto">
              <a:xfrm>
                <a:off x="2450" y="1764"/>
                <a:ext cx="92" cy="102"/>
              </a:xfrm>
              <a:custGeom>
                <a:avLst/>
                <a:gdLst>
                  <a:gd name="T0" fmla="*/ 90 w 92"/>
                  <a:gd name="T1" fmla="*/ 33 h 102"/>
                  <a:gd name="T2" fmla="*/ 44 w 92"/>
                  <a:gd name="T3" fmla="*/ 91 h 102"/>
                  <a:gd name="T4" fmla="*/ 29 w 92"/>
                  <a:gd name="T5" fmla="*/ 102 h 102"/>
                  <a:gd name="T6" fmla="*/ 0 w 92"/>
                  <a:gd name="T7" fmla="*/ 96 h 102"/>
                  <a:gd name="T8" fmla="*/ 16 w 92"/>
                  <a:gd name="T9" fmla="*/ 74 h 102"/>
                  <a:gd name="T10" fmla="*/ 51 w 92"/>
                  <a:gd name="T11" fmla="*/ 37 h 102"/>
                  <a:gd name="T12" fmla="*/ 92 w 92"/>
                  <a:gd name="T13" fmla="*/ 0 h 102"/>
                  <a:gd name="T14" fmla="*/ 90 w 92"/>
                  <a:gd name="T15" fmla="*/ 18 h 102"/>
                  <a:gd name="T16" fmla="*/ 90 w 92"/>
                  <a:gd name="T17" fmla="*/ 33 h 102"/>
                  <a:gd name="T18" fmla="*/ 90 w 92"/>
                  <a:gd name="T19" fmla="*/ 33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102"/>
                  <a:gd name="T32" fmla="*/ 92 w 92"/>
                  <a:gd name="T33" fmla="*/ 102 h 1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102">
                    <a:moveTo>
                      <a:pt x="90" y="33"/>
                    </a:moveTo>
                    <a:lnTo>
                      <a:pt x="44" y="91"/>
                    </a:lnTo>
                    <a:lnTo>
                      <a:pt x="29" y="102"/>
                    </a:lnTo>
                    <a:lnTo>
                      <a:pt x="0" y="96"/>
                    </a:lnTo>
                    <a:lnTo>
                      <a:pt x="16" y="74"/>
                    </a:lnTo>
                    <a:lnTo>
                      <a:pt x="51" y="37"/>
                    </a:lnTo>
                    <a:lnTo>
                      <a:pt x="92" y="0"/>
                    </a:lnTo>
                    <a:lnTo>
                      <a:pt x="90" y="18"/>
                    </a:lnTo>
                    <a:lnTo>
                      <a:pt x="90" y="33"/>
                    </a:lnTo>
                    <a:close/>
                  </a:path>
                </a:pathLst>
              </a:custGeom>
              <a:solidFill>
                <a:srgbClr val="9E8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3" name="Freeform 289"/>
              <p:cNvSpPr>
                <a:spLocks/>
              </p:cNvSpPr>
              <p:nvPr/>
            </p:nvSpPr>
            <p:spPr bwMode="auto">
              <a:xfrm>
                <a:off x="2414" y="1688"/>
                <a:ext cx="304" cy="202"/>
              </a:xfrm>
              <a:custGeom>
                <a:avLst/>
                <a:gdLst>
                  <a:gd name="T0" fmla="*/ 304 w 304"/>
                  <a:gd name="T1" fmla="*/ 100 h 202"/>
                  <a:gd name="T2" fmla="*/ 278 w 304"/>
                  <a:gd name="T3" fmla="*/ 72 h 202"/>
                  <a:gd name="T4" fmla="*/ 209 w 304"/>
                  <a:gd name="T5" fmla="*/ 67 h 202"/>
                  <a:gd name="T6" fmla="*/ 202 w 304"/>
                  <a:gd name="T7" fmla="*/ 9 h 202"/>
                  <a:gd name="T8" fmla="*/ 130 w 304"/>
                  <a:gd name="T9" fmla="*/ 4 h 202"/>
                  <a:gd name="T10" fmla="*/ 110 w 304"/>
                  <a:gd name="T11" fmla="*/ 0 h 202"/>
                  <a:gd name="T12" fmla="*/ 100 w 304"/>
                  <a:gd name="T13" fmla="*/ 17 h 202"/>
                  <a:gd name="T14" fmla="*/ 121 w 304"/>
                  <a:gd name="T15" fmla="*/ 30 h 202"/>
                  <a:gd name="T16" fmla="*/ 111 w 304"/>
                  <a:gd name="T17" fmla="*/ 56 h 202"/>
                  <a:gd name="T18" fmla="*/ 34 w 304"/>
                  <a:gd name="T19" fmla="*/ 24 h 202"/>
                  <a:gd name="T20" fmla="*/ 47 w 304"/>
                  <a:gd name="T21" fmla="*/ 44 h 202"/>
                  <a:gd name="T22" fmla="*/ 95 w 304"/>
                  <a:gd name="T23" fmla="*/ 85 h 202"/>
                  <a:gd name="T24" fmla="*/ 117 w 304"/>
                  <a:gd name="T25" fmla="*/ 78 h 202"/>
                  <a:gd name="T26" fmla="*/ 126 w 304"/>
                  <a:gd name="T27" fmla="*/ 104 h 202"/>
                  <a:gd name="T28" fmla="*/ 82 w 304"/>
                  <a:gd name="T29" fmla="*/ 146 h 202"/>
                  <a:gd name="T30" fmla="*/ 67 w 304"/>
                  <a:gd name="T31" fmla="*/ 161 h 202"/>
                  <a:gd name="T32" fmla="*/ 52 w 304"/>
                  <a:gd name="T33" fmla="*/ 159 h 202"/>
                  <a:gd name="T34" fmla="*/ 0 w 304"/>
                  <a:gd name="T35" fmla="*/ 200 h 202"/>
                  <a:gd name="T36" fmla="*/ 148 w 304"/>
                  <a:gd name="T37" fmla="*/ 202 h 202"/>
                  <a:gd name="T38" fmla="*/ 198 w 304"/>
                  <a:gd name="T39" fmla="*/ 180 h 202"/>
                  <a:gd name="T40" fmla="*/ 224 w 304"/>
                  <a:gd name="T41" fmla="*/ 172 h 202"/>
                  <a:gd name="T42" fmla="*/ 239 w 304"/>
                  <a:gd name="T43" fmla="*/ 180 h 202"/>
                  <a:gd name="T44" fmla="*/ 246 w 304"/>
                  <a:gd name="T45" fmla="*/ 167 h 202"/>
                  <a:gd name="T46" fmla="*/ 230 w 304"/>
                  <a:gd name="T47" fmla="*/ 150 h 202"/>
                  <a:gd name="T48" fmla="*/ 272 w 304"/>
                  <a:gd name="T49" fmla="*/ 98 h 202"/>
                  <a:gd name="T50" fmla="*/ 304 w 304"/>
                  <a:gd name="T51" fmla="*/ 100 h 202"/>
                  <a:gd name="T52" fmla="*/ 304 w 304"/>
                  <a:gd name="T53" fmla="*/ 100 h 20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04"/>
                  <a:gd name="T82" fmla="*/ 0 h 202"/>
                  <a:gd name="T83" fmla="*/ 304 w 304"/>
                  <a:gd name="T84" fmla="*/ 202 h 20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04" h="202">
                    <a:moveTo>
                      <a:pt x="304" y="100"/>
                    </a:moveTo>
                    <a:lnTo>
                      <a:pt x="278" y="72"/>
                    </a:lnTo>
                    <a:lnTo>
                      <a:pt x="209" y="67"/>
                    </a:lnTo>
                    <a:lnTo>
                      <a:pt x="202" y="9"/>
                    </a:lnTo>
                    <a:lnTo>
                      <a:pt x="130" y="4"/>
                    </a:lnTo>
                    <a:lnTo>
                      <a:pt x="110" y="0"/>
                    </a:lnTo>
                    <a:lnTo>
                      <a:pt x="100" y="17"/>
                    </a:lnTo>
                    <a:lnTo>
                      <a:pt x="121" y="30"/>
                    </a:lnTo>
                    <a:lnTo>
                      <a:pt x="111" y="56"/>
                    </a:lnTo>
                    <a:lnTo>
                      <a:pt x="34" y="24"/>
                    </a:lnTo>
                    <a:lnTo>
                      <a:pt x="47" y="44"/>
                    </a:lnTo>
                    <a:lnTo>
                      <a:pt x="95" y="85"/>
                    </a:lnTo>
                    <a:lnTo>
                      <a:pt x="117" y="78"/>
                    </a:lnTo>
                    <a:lnTo>
                      <a:pt x="126" y="104"/>
                    </a:lnTo>
                    <a:lnTo>
                      <a:pt x="82" y="146"/>
                    </a:lnTo>
                    <a:lnTo>
                      <a:pt x="67" y="161"/>
                    </a:lnTo>
                    <a:lnTo>
                      <a:pt x="52" y="159"/>
                    </a:lnTo>
                    <a:lnTo>
                      <a:pt x="0" y="200"/>
                    </a:lnTo>
                    <a:lnTo>
                      <a:pt x="148" y="202"/>
                    </a:lnTo>
                    <a:lnTo>
                      <a:pt x="198" y="180"/>
                    </a:lnTo>
                    <a:lnTo>
                      <a:pt x="224" y="172"/>
                    </a:lnTo>
                    <a:lnTo>
                      <a:pt x="239" y="180"/>
                    </a:lnTo>
                    <a:lnTo>
                      <a:pt x="246" y="167"/>
                    </a:lnTo>
                    <a:lnTo>
                      <a:pt x="230" y="150"/>
                    </a:lnTo>
                    <a:lnTo>
                      <a:pt x="272" y="98"/>
                    </a:lnTo>
                    <a:lnTo>
                      <a:pt x="304" y="100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4" name="Freeform 290"/>
              <p:cNvSpPr>
                <a:spLocks/>
              </p:cNvSpPr>
              <p:nvPr/>
            </p:nvSpPr>
            <p:spPr bwMode="auto">
              <a:xfrm>
                <a:off x="2586" y="1766"/>
                <a:ext cx="87" cy="66"/>
              </a:xfrm>
              <a:custGeom>
                <a:avLst/>
                <a:gdLst>
                  <a:gd name="T0" fmla="*/ 87 w 87"/>
                  <a:gd name="T1" fmla="*/ 13 h 66"/>
                  <a:gd name="T2" fmla="*/ 61 w 87"/>
                  <a:gd name="T3" fmla="*/ 0 h 66"/>
                  <a:gd name="T4" fmla="*/ 0 w 87"/>
                  <a:gd name="T5" fmla="*/ 35 h 66"/>
                  <a:gd name="T6" fmla="*/ 32 w 87"/>
                  <a:gd name="T7" fmla="*/ 66 h 66"/>
                  <a:gd name="T8" fmla="*/ 47 w 87"/>
                  <a:gd name="T9" fmla="*/ 55 h 66"/>
                  <a:gd name="T10" fmla="*/ 37 w 87"/>
                  <a:gd name="T11" fmla="*/ 39 h 66"/>
                  <a:gd name="T12" fmla="*/ 52 w 87"/>
                  <a:gd name="T13" fmla="*/ 26 h 66"/>
                  <a:gd name="T14" fmla="*/ 73 w 87"/>
                  <a:gd name="T15" fmla="*/ 26 h 66"/>
                  <a:gd name="T16" fmla="*/ 87 w 87"/>
                  <a:gd name="T17" fmla="*/ 13 h 66"/>
                  <a:gd name="T18" fmla="*/ 87 w 87"/>
                  <a:gd name="T19" fmla="*/ 13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66"/>
                  <a:gd name="T32" fmla="*/ 87 w 8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66">
                    <a:moveTo>
                      <a:pt x="87" y="13"/>
                    </a:moveTo>
                    <a:lnTo>
                      <a:pt x="61" y="0"/>
                    </a:lnTo>
                    <a:lnTo>
                      <a:pt x="0" y="35"/>
                    </a:lnTo>
                    <a:lnTo>
                      <a:pt x="32" y="66"/>
                    </a:lnTo>
                    <a:lnTo>
                      <a:pt x="47" y="55"/>
                    </a:lnTo>
                    <a:lnTo>
                      <a:pt x="37" y="39"/>
                    </a:lnTo>
                    <a:lnTo>
                      <a:pt x="52" y="26"/>
                    </a:lnTo>
                    <a:lnTo>
                      <a:pt x="73" y="26"/>
                    </a:lnTo>
                    <a:lnTo>
                      <a:pt x="87" y="13"/>
                    </a:lnTo>
                    <a:close/>
                  </a:path>
                </a:pathLst>
              </a:custGeom>
              <a:solidFill>
                <a:srgbClr val="C2BF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5" name="Freeform 291"/>
              <p:cNvSpPr>
                <a:spLocks/>
              </p:cNvSpPr>
              <p:nvPr/>
            </p:nvSpPr>
            <p:spPr bwMode="auto">
              <a:xfrm>
                <a:off x="2557" y="1819"/>
                <a:ext cx="66" cy="41"/>
              </a:xfrm>
              <a:custGeom>
                <a:avLst/>
                <a:gdLst>
                  <a:gd name="T0" fmla="*/ 66 w 66"/>
                  <a:gd name="T1" fmla="*/ 30 h 41"/>
                  <a:gd name="T2" fmla="*/ 13 w 66"/>
                  <a:gd name="T3" fmla="*/ 0 h 41"/>
                  <a:gd name="T4" fmla="*/ 0 w 66"/>
                  <a:gd name="T5" fmla="*/ 19 h 41"/>
                  <a:gd name="T6" fmla="*/ 42 w 66"/>
                  <a:gd name="T7" fmla="*/ 41 h 41"/>
                  <a:gd name="T8" fmla="*/ 66 w 66"/>
                  <a:gd name="T9" fmla="*/ 30 h 41"/>
                  <a:gd name="T10" fmla="*/ 66 w 66"/>
                  <a:gd name="T11" fmla="*/ 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41"/>
                  <a:gd name="T20" fmla="*/ 66 w 66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41">
                    <a:moveTo>
                      <a:pt x="66" y="30"/>
                    </a:moveTo>
                    <a:lnTo>
                      <a:pt x="13" y="0"/>
                    </a:lnTo>
                    <a:lnTo>
                      <a:pt x="0" y="19"/>
                    </a:lnTo>
                    <a:lnTo>
                      <a:pt x="42" y="41"/>
                    </a:lnTo>
                    <a:lnTo>
                      <a:pt x="66" y="30"/>
                    </a:lnTo>
                    <a:close/>
                  </a:path>
                </a:pathLst>
              </a:custGeom>
              <a:solidFill>
                <a:srgbClr val="DEB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6" name="Freeform 292"/>
              <p:cNvSpPr>
                <a:spLocks/>
              </p:cNvSpPr>
              <p:nvPr/>
            </p:nvSpPr>
            <p:spPr bwMode="auto">
              <a:xfrm>
                <a:off x="2279" y="1862"/>
                <a:ext cx="402" cy="387"/>
              </a:xfrm>
              <a:custGeom>
                <a:avLst/>
                <a:gdLst>
                  <a:gd name="T0" fmla="*/ 326 w 402"/>
                  <a:gd name="T1" fmla="*/ 4 h 387"/>
                  <a:gd name="T2" fmla="*/ 359 w 402"/>
                  <a:gd name="T3" fmla="*/ 48 h 387"/>
                  <a:gd name="T4" fmla="*/ 402 w 402"/>
                  <a:gd name="T5" fmla="*/ 44 h 387"/>
                  <a:gd name="T6" fmla="*/ 383 w 402"/>
                  <a:gd name="T7" fmla="*/ 144 h 387"/>
                  <a:gd name="T8" fmla="*/ 333 w 402"/>
                  <a:gd name="T9" fmla="*/ 102 h 387"/>
                  <a:gd name="T10" fmla="*/ 296 w 402"/>
                  <a:gd name="T11" fmla="*/ 133 h 387"/>
                  <a:gd name="T12" fmla="*/ 344 w 402"/>
                  <a:gd name="T13" fmla="*/ 178 h 387"/>
                  <a:gd name="T14" fmla="*/ 313 w 402"/>
                  <a:gd name="T15" fmla="*/ 213 h 387"/>
                  <a:gd name="T16" fmla="*/ 359 w 402"/>
                  <a:gd name="T17" fmla="*/ 268 h 387"/>
                  <a:gd name="T18" fmla="*/ 337 w 402"/>
                  <a:gd name="T19" fmla="*/ 268 h 387"/>
                  <a:gd name="T20" fmla="*/ 317 w 402"/>
                  <a:gd name="T21" fmla="*/ 298 h 387"/>
                  <a:gd name="T22" fmla="*/ 359 w 402"/>
                  <a:gd name="T23" fmla="*/ 346 h 387"/>
                  <a:gd name="T24" fmla="*/ 356 w 402"/>
                  <a:gd name="T25" fmla="*/ 387 h 387"/>
                  <a:gd name="T26" fmla="*/ 306 w 402"/>
                  <a:gd name="T27" fmla="*/ 354 h 387"/>
                  <a:gd name="T28" fmla="*/ 269 w 402"/>
                  <a:gd name="T29" fmla="*/ 318 h 387"/>
                  <a:gd name="T30" fmla="*/ 293 w 402"/>
                  <a:gd name="T31" fmla="*/ 265 h 387"/>
                  <a:gd name="T32" fmla="*/ 269 w 402"/>
                  <a:gd name="T33" fmla="*/ 246 h 387"/>
                  <a:gd name="T34" fmla="*/ 269 w 402"/>
                  <a:gd name="T35" fmla="*/ 185 h 387"/>
                  <a:gd name="T36" fmla="*/ 228 w 402"/>
                  <a:gd name="T37" fmla="*/ 213 h 387"/>
                  <a:gd name="T38" fmla="*/ 117 w 402"/>
                  <a:gd name="T39" fmla="*/ 181 h 387"/>
                  <a:gd name="T40" fmla="*/ 159 w 402"/>
                  <a:gd name="T41" fmla="*/ 148 h 387"/>
                  <a:gd name="T42" fmla="*/ 108 w 402"/>
                  <a:gd name="T43" fmla="*/ 102 h 387"/>
                  <a:gd name="T44" fmla="*/ 117 w 402"/>
                  <a:gd name="T45" fmla="*/ 72 h 387"/>
                  <a:gd name="T46" fmla="*/ 52 w 402"/>
                  <a:gd name="T47" fmla="*/ 113 h 387"/>
                  <a:gd name="T48" fmla="*/ 0 w 402"/>
                  <a:gd name="T49" fmla="*/ 96 h 387"/>
                  <a:gd name="T50" fmla="*/ 4 w 402"/>
                  <a:gd name="T51" fmla="*/ 56 h 387"/>
                  <a:gd name="T52" fmla="*/ 28 w 402"/>
                  <a:gd name="T53" fmla="*/ 39 h 387"/>
                  <a:gd name="T54" fmla="*/ 32 w 402"/>
                  <a:gd name="T55" fmla="*/ 63 h 387"/>
                  <a:gd name="T56" fmla="*/ 97 w 402"/>
                  <a:gd name="T57" fmla="*/ 39 h 387"/>
                  <a:gd name="T58" fmla="*/ 80 w 402"/>
                  <a:gd name="T59" fmla="*/ 9 h 387"/>
                  <a:gd name="T60" fmla="*/ 139 w 402"/>
                  <a:gd name="T61" fmla="*/ 20 h 387"/>
                  <a:gd name="T62" fmla="*/ 232 w 402"/>
                  <a:gd name="T63" fmla="*/ 37 h 387"/>
                  <a:gd name="T64" fmla="*/ 228 w 402"/>
                  <a:gd name="T65" fmla="*/ 0 h 387"/>
                  <a:gd name="T66" fmla="*/ 326 w 402"/>
                  <a:gd name="T67" fmla="*/ 4 h 387"/>
                  <a:gd name="T68" fmla="*/ 326 w 402"/>
                  <a:gd name="T69" fmla="*/ 4 h 3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02"/>
                  <a:gd name="T106" fmla="*/ 0 h 387"/>
                  <a:gd name="T107" fmla="*/ 402 w 402"/>
                  <a:gd name="T108" fmla="*/ 387 h 3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02" h="387">
                    <a:moveTo>
                      <a:pt x="326" y="4"/>
                    </a:moveTo>
                    <a:lnTo>
                      <a:pt x="359" y="48"/>
                    </a:lnTo>
                    <a:lnTo>
                      <a:pt x="402" y="44"/>
                    </a:lnTo>
                    <a:lnTo>
                      <a:pt x="383" y="144"/>
                    </a:lnTo>
                    <a:lnTo>
                      <a:pt x="333" y="102"/>
                    </a:lnTo>
                    <a:lnTo>
                      <a:pt x="296" y="133"/>
                    </a:lnTo>
                    <a:lnTo>
                      <a:pt x="344" y="178"/>
                    </a:lnTo>
                    <a:lnTo>
                      <a:pt x="313" y="213"/>
                    </a:lnTo>
                    <a:lnTo>
                      <a:pt x="359" y="268"/>
                    </a:lnTo>
                    <a:lnTo>
                      <a:pt x="337" y="268"/>
                    </a:lnTo>
                    <a:lnTo>
                      <a:pt x="317" y="298"/>
                    </a:lnTo>
                    <a:lnTo>
                      <a:pt x="359" y="346"/>
                    </a:lnTo>
                    <a:lnTo>
                      <a:pt x="356" y="387"/>
                    </a:lnTo>
                    <a:lnTo>
                      <a:pt x="306" y="354"/>
                    </a:lnTo>
                    <a:lnTo>
                      <a:pt x="269" y="318"/>
                    </a:lnTo>
                    <a:lnTo>
                      <a:pt x="293" y="265"/>
                    </a:lnTo>
                    <a:lnTo>
                      <a:pt x="269" y="246"/>
                    </a:lnTo>
                    <a:lnTo>
                      <a:pt x="269" y="185"/>
                    </a:lnTo>
                    <a:lnTo>
                      <a:pt x="228" y="213"/>
                    </a:lnTo>
                    <a:lnTo>
                      <a:pt x="117" y="181"/>
                    </a:lnTo>
                    <a:lnTo>
                      <a:pt x="159" y="148"/>
                    </a:lnTo>
                    <a:lnTo>
                      <a:pt x="108" y="102"/>
                    </a:lnTo>
                    <a:lnTo>
                      <a:pt x="117" y="72"/>
                    </a:lnTo>
                    <a:lnTo>
                      <a:pt x="52" y="113"/>
                    </a:lnTo>
                    <a:lnTo>
                      <a:pt x="0" y="96"/>
                    </a:lnTo>
                    <a:lnTo>
                      <a:pt x="4" y="56"/>
                    </a:lnTo>
                    <a:lnTo>
                      <a:pt x="28" y="39"/>
                    </a:lnTo>
                    <a:lnTo>
                      <a:pt x="32" y="63"/>
                    </a:lnTo>
                    <a:lnTo>
                      <a:pt x="97" y="39"/>
                    </a:lnTo>
                    <a:lnTo>
                      <a:pt x="80" y="9"/>
                    </a:lnTo>
                    <a:lnTo>
                      <a:pt x="139" y="20"/>
                    </a:lnTo>
                    <a:lnTo>
                      <a:pt x="232" y="37"/>
                    </a:lnTo>
                    <a:lnTo>
                      <a:pt x="228" y="0"/>
                    </a:lnTo>
                    <a:lnTo>
                      <a:pt x="326" y="4"/>
                    </a:lnTo>
                    <a:close/>
                  </a:path>
                </a:pathLst>
              </a:custGeom>
              <a:solidFill>
                <a:srgbClr val="B8A6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7" name="Freeform 293"/>
              <p:cNvSpPr>
                <a:spLocks/>
              </p:cNvSpPr>
              <p:nvPr/>
            </p:nvSpPr>
            <p:spPr bwMode="auto">
              <a:xfrm>
                <a:off x="2435" y="1856"/>
                <a:ext cx="83" cy="58"/>
              </a:xfrm>
              <a:custGeom>
                <a:avLst/>
                <a:gdLst>
                  <a:gd name="T0" fmla="*/ 83 w 83"/>
                  <a:gd name="T1" fmla="*/ 12 h 58"/>
                  <a:gd name="T2" fmla="*/ 59 w 83"/>
                  <a:gd name="T3" fmla="*/ 58 h 58"/>
                  <a:gd name="T4" fmla="*/ 39 w 83"/>
                  <a:gd name="T5" fmla="*/ 39 h 58"/>
                  <a:gd name="T6" fmla="*/ 0 w 83"/>
                  <a:gd name="T7" fmla="*/ 54 h 58"/>
                  <a:gd name="T8" fmla="*/ 11 w 83"/>
                  <a:gd name="T9" fmla="*/ 25 h 58"/>
                  <a:gd name="T10" fmla="*/ 61 w 83"/>
                  <a:gd name="T11" fmla="*/ 0 h 58"/>
                  <a:gd name="T12" fmla="*/ 83 w 83"/>
                  <a:gd name="T13" fmla="*/ 12 h 58"/>
                  <a:gd name="T14" fmla="*/ 83 w 83"/>
                  <a:gd name="T15" fmla="*/ 12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58"/>
                  <a:gd name="T26" fmla="*/ 83 w 83"/>
                  <a:gd name="T27" fmla="*/ 58 h 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58">
                    <a:moveTo>
                      <a:pt x="83" y="12"/>
                    </a:moveTo>
                    <a:lnTo>
                      <a:pt x="59" y="58"/>
                    </a:lnTo>
                    <a:lnTo>
                      <a:pt x="39" y="39"/>
                    </a:lnTo>
                    <a:lnTo>
                      <a:pt x="0" y="54"/>
                    </a:lnTo>
                    <a:lnTo>
                      <a:pt x="11" y="25"/>
                    </a:lnTo>
                    <a:lnTo>
                      <a:pt x="61" y="0"/>
                    </a:lnTo>
                    <a:lnTo>
                      <a:pt x="83" y="12"/>
                    </a:lnTo>
                    <a:close/>
                  </a:path>
                </a:pathLst>
              </a:custGeom>
              <a:solidFill>
                <a:srgbClr val="D6C7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8" name="Freeform 294"/>
              <p:cNvSpPr>
                <a:spLocks/>
              </p:cNvSpPr>
              <p:nvPr/>
            </p:nvSpPr>
            <p:spPr bwMode="auto">
              <a:xfrm>
                <a:off x="2520" y="4015"/>
                <a:ext cx="231" cy="59"/>
              </a:xfrm>
              <a:custGeom>
                <a:avLst/>
                <a:gdLst>
                  <a:gd name="T0" fmla="*/ 220 w 231"/>
                  <a:gd name="T1" fmla="*/ 59 h 59"/>
                  <a:gd name="T2" fmla="*/ 22 w 231"/>
                  <a:gd name="T3" fmla="*/ 59 h 59"/>
                  <a:gd name="T4" fmla="*/ 35 w 231"/>
                  <a:gd name="T5" fmla="*/ 31 h 59"/>
                  <a:gd name="T6" fmla="*/ 0 w 231"/>
                  <a:gd name="T7" fmla="*/ 16 h 59"/>
                  <a:gd name="T8" fmla="*/ 72 w 231"/>
                  <a:gd name="T9" fmla="*/ 0 h 59"/>
                  <a:gd name="T10" fmla="*/ 164 w 231"/>
                  <a:gd name="T11" fmla="*/ 0 h 59"/>
                  <a:gd name="T12" fmla="*/ 231 w 231"/>
                  <a:gd name="T13" fmla="*/ 7 h 59"/>
                  <a:gd name="T14" fmla="*/ 220 w 231"/>
                  <a:gd name="T15" fmla="*/ 59 h 59"/>
                  <a:gd name="T16" fmla="*/ 220 w 23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1"/>
                  <a:gd name="T28" fmla="*/ 0 h 59"/>
                  <a:gd name="T29" fmla="*/ 231 w 23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1" h="59">
                    <a:moveTo>
                      <a:pt x="220" y="59"/>
                    </a:moveTo>
                    <a:lnTo>
                      <a:pt x="22" y="59"/>
                    </a:lnTo>
                    <a:lnTo>
                      <a:pt x="35" y="31"/>
                    </a:lnTo>
                    <a:lnTo>
                      <a:pt x="0" y="16"/>
                    </a:lnTo>
                    <a:lnTo>
                      <a:pt x="72" y="0"/>
                    </a:lnTo>
                    <a:lnTo>
                      <a:pt x="164" y="0"/>
                    </a:lnTo>
                    <a:lnTo>
                      <a:pt x="231" y="7"/>
                    </a:lnTo>
                    <a:lnTo>
                      <a:pt x="220" y="59"/>
                    </a:lnTo>
                    <a:close/>
                  </a:path>
                </a:pathLst>
              </a:custGeom>
              <a:solidFill>
                <a:srgbClr val="EDE8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69" name="Freeform 295"/>
              <p:cNvSpPr>
                <a:spLocks/>
              </p:cNvSpPr>
              <p:nvPr/>
            </p:nvSpPr>
            <p:spPr bwMode="auto">
              <a:xfrm>
                <a:off x="2566" y="4035"/>
                <a:ext cx="178" cy="46"/>
              </a:xfrm>
              <a:custGeom>
                <a:avLst/>
                <a:gdLst>
                  <a:gd name="T0" fmla="*/ 157 w 178"/>
                  <a:gd name="T1" fmla="*/ 0 h 46"/>
                  <a:gd name="T2" fmla="*/ 15 w 178"/>
                  <a:gd name="T3" fmla="*/ 24 h 46"/>
                  <a:gd name="T4" fmla="*/ 0 w 178"/>
                  <a:gd name="T5" fmla="*/ 46 h 46"/>
                  <a:gd name="T6" fmla="*/ 178 w 178"/>
                  <a:gd name="T7" fmla="*/ 28 h 46"/>
                  <a:gd name="T8" fmla="*/ 157 w 178"/>
                  <a:gd name="T9" fmla="*/ 0 h 46"/>
                  <a:gd name="T10" fmla="*/ 157 w 17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8"/>
                  <a:gd name="T19" fmla="*/ 0 h 46"/>
                  <a:gd name="T20" fmla="*/ 178 w 17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8" h="46">
                    <a:moveTo>
                      <a:pt x="157" y="0"/>
                    </a:moveTo>
                    <a:lnTo>
                      <a:pt x="15" y="24"/>
                    </a:lnTo>
                    <a:lnTo>
                      <a:pt x="0" y="46"/>
                    </a:lnTo>
                    <a:lnTo>
                      <a:pt x="178" y="28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B3B0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0" name="Freeform 296"/>
              <p:cNvSpPr>
                <a:spLocks/>
              </p:cNvSpPr>
              <p:nvPr/>
            </p:nvSpPr>
            <p:spPr bwMode="auto">
              <a:xfrm>
                <a:off x="2720" y="3393"/>
                <a:ext cx="94" cy="29"/>
              </a:xfrm>
              <a:custGeom>
                <a:avLst/>
                <a:gdLst>
                  <a:gd name="T0" fmla="*/ 94 w 94"/>
                  <a:gd name="T1" fmla="*/ 9 h 29"/>
                  <a:gd name="T2" fmla="*/ 0 w 94"/>
                  <a:gd name="T3" fmla="*/ 0 h 29"/>
                  <a:gd name="T4" fmla="*/ 14 w 94"/>
                  <a:gd name="T5" fmla="*/ 29 h 29"/>
                  <a:gd name="T6" fmla="*/ 87 w 94"/>
                  <a:gd name="T7" fmla="*/ 26 h 29"/>
                  <a:gd name="T8" fmla="*/ 94 w 94"/>
                  <a:gd name="T9" fmla="*/ 9 h 29"/>
                  <a:gd name="T10" fmla="*/ 94 w 94"/>
                  <a:gd name="T11" fmla="*/ 9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"/>
                  <a:gd name="T19" fmla="*/ 0 h 29"/>
                  <a:gd name="T20" fmla="*/ 94 w 94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" h="29">
                    <a:moveTo>
                      <a:pt x="94" y="9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87" y="26"/>
                    </a:lnTo>
                    <a:lnTo>
                      <a:pt x="94" y="9"/>
                    </a:lnTo>
                    <a:close/>
                  </a:path>
                </a:pathLst>
              </a:custGeom>
              <a:solidFill>
                <a:srgbClr val="C2BF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1" name="Freeform 297"/>
              <p:cNvSpPr>
                <a:spLocks/>
              </p:cNvSpPr>
              <p:nvPr/>
            </p:nvSpPr>
            <p:spPr bwMode="auto">
              <a:xfrm>
                <a:off x="2814" y="3050"/>
                <a:ext cx="92" cy="128"/>
              </a:xfrm>
              <a:custGeom>
                <a:avLst/>
                <a:gdLst>
                  <a:gd name="T0" fmla="*/ 78 w 92"/>
                  <a:gd name="T1" fmla="*/ 22 h 128"/>
                  <a:gd name="T2" fmla="*/ 52 w 92"/>
                  <a:gd name="T3" fmla="*/ 15 h 128"/>
                  <a:gd name="T4" fmla="*/ 28 w 92"/>
                  <a:gd name="T5" fmla="*/ 21 h 128"/>
                  <a:gd name="T6" fmla="*/ 15 w 92"/>
                  <a:gd name="T7" fmla="*/ 43 h 128"/>
                  <a:gd name="T8" fmla="*/ 13 w 92"/>
                  <a:gd name="T9" fmla="*/ 128 h 128"/>
                  <a:gd name="T10" fmla="*/ 0 w 92"/>
                  <a:gd name="T11" fmla="*/ 126 h 128"/>
                  <a:gd name="T12" fmla="*/ 2 w 92"/>
                  <a:gd name="T13" fmla="*/ 52 h 128"/>
                  <a:gd name="T14" fmla="*/ 11 w 92"/>
                  <a:gd name="T15" fmla="*/ 24 h 128"/>
                  <a:gd name="T16" fmla="*/ 37 w 92"/>
                  <a:gd name="T17" fmla="*/ 2 h 128"/>
                  <a:gd name="T18" fmla="*/ 65 w 92"/>
                  <a:gd name="T19" fmla="*/ 0 h 128"/>
                  <a:gd name="T20" fmla="*/ 92 w 92"/>
                  <a:gd name="T21" fmla="*/ 21 h 128"/>
                  <a:gd name="T22" fmla="*/ 78 w 92"/>
                  <a:gd name="T23" fmla="*/ 22 h 128"/>
                  <a:gd name="T24" fmla="*/ 78 w 92"/>
                  <a:gd name="T25" fmla="*/ 22 h 1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2"/>
                  <a:gd name="T40" fmla="*/ 0 h 128"/>
                  <a:gd name="T41" fmla="*/ 92 w 92"/>
                  <a:gd name="T42" fmla="*/ 128 h 1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2" h="128">
                    <a:moveTo>
                      <a:pt x="78" y="22"/>
                    </a:moveTo>
                    <a:lnTo>
                      <a:pt x="52" y="15"/>
                    </a:lnTo>
                    <a:lnTo>
                      <a:pt x="28" y="21"/>
                    </a:lnTo>
                    <a:lnTo>
                      <a:pt x="15" y="43"/>
                    </a:lnTo>
                    <a:lnTo>
                      <a:pt x="13" y="128"/>
                    </a:lnTo>
                    <a:lnTo>
                      <a:pt x="0" y="126"/>
                    </a:lnTo>
                    <a:lnTo>
                      <a:pt x="2" y="52"/>
                    </a:lnTo>
                    <a:lnTo>
                      <a:pt x="11" y="24"/>
                    </a:lnTo>
                    <a:lnTo>
                      <a:pt x="37" y="2"/>
                    </a:lnTo>
                    <a:lnTo>
                      <a:pt x="65" y="0"/>
                    </a:lnTo>
                    <a:lnTo>
                      <a:pt x="92" y="21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B8B5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2" name="Freeform 298"/>
              <p:cNvSpPr>
                <a:spLocks/>
              </p:cNvSpPr>
              <p:nvPr/>
            </p:nvSpPr>
            <p:spPr bwMode="auto">
              <a:xfrm>
                <a:off x="3367" y="3515"/>
                <a:ext cx="57" cy="144"/>
              </a:xfrm>
              <a:custGeom>
                <a:avLst/>
                <a:gdLst>
                  <a:gd name="T0" fmla="*/ 0 w 57"/>
                  <a:gd name="T1" fmla="*/ 0 h 144"/>
                  <a:gd name="T2" fmla="*/ 0 w 57"/>
                  <a:gd name="T3" fmla="*/ 65 h 144"/>
                  <a:gd name="T4" fmla="*/ 0 w 57"/>
                  <a:gd name="T5" fmla="*/ 104 h 144"/>
                  <a:gd name="T6" fmla="*/ 22 w 57"/>
                  <a:gd name="T7" fmla="*/ 144 h 144"/>
                  <a:gd name="T8" fmla="*/ 57 w 57"/>
                  <a:gd name="T9" fmla="*/ 115 h 144"/>
                  <a:gd name="T10" fmla="*/ 57 w 57"/>
                  <a:gd name="T11" fmla="*/ 74 h 144"/>
                  <a:gd name="T12" fmla="*/ 43 w 57"/>
                  <a:gd name="T13" fmla="*/ 13 h 144"/>
                  <a:gd name="T14" fmla="*/ 0 w 57"/>
                  <a:gd name="T15" fmla="*/ 0 h 144"/>
                  <a:gd name="T16" fmla="*/ 0 w 57"/>
                  <a:gd name="T17" fmla="*/ 0 h 1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144"/>
                  <a:gd name="T29" fmla="*/ 57 w 57"/>
                  <a:gd name="T30" fmla="*/ 144 h 1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144">
                    <a:moveTo>
                      <a:pt x="0" y="0"/>
                    </a:moveTo>
                    <a:lnTo>
                      <a:pt x="0" y="65"/>
                    </a:lnTo>
                    <a:lnTo>
                      <a:pt x="0" y="104"/>
                    </a:lnTo>
                    <a:lnTo>
                      <a:pt x="22" y="144"/>
                    </a:lnTo>
                    <a:lnTo>
                      <a:pt x="57" y="115"/>
                    </a:lnTo>
                    <a:lnTo>
                      <a:pt x="57" y="74"/>
                    </a:lnTo>
                    <a:lnTo>
                      <a:pt x="4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AD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3" name="Freeform 299"/>
              <p:cNvSpPr>
                <a:spLocks/>
              </p:cNvSpPr>
              <p:nvPr/>
            </p:nvSpPr>
            <p:spPr bwMode="auto">
              <a:xfrm>
                <a:off x="3238" y="3422"/>
                <a:ext cx="151" cy="132"/>
              </a:xfrm>
              <a:custGeom>
                <a:avLst/>
                <a:gdLst>
                  <a:gd name="T0" fmla="*/ 131 w 151"/>
                  <a:gd name="T1" fmla="*/ 95 h 132"/>
                  <a:gd name="T2" fmla="*/ 107 w 151"/>
                  <a:gd name="T3" fmla="*/ 132 h 132"/>
                  <a:gd name="T4" fmla="*/ 87 w 151"/>
                  <a:gd name="T5" fmla="*/ 122 h 132"/>
                  <a:gd name="T6" fmla="*/ 87 w 151"/>
                  <a:gd name="T7" fmla="*/ 84 h 132"/>
                  <a:gd name="T8" fmla="*/ 101 w 151"/>
                  <a:gd name="T9" fmla="*/ 41 h 132"/>
                  <a:gd name="T10" fmla="*/ 22 w 151"/>
                  <a:gd name="T11" fmla="*/ 67 h 132"/>
                  <a:gd name="T12" fmla="*/ 0 w 151"/>
                  <a:gd name="T13" fmla="*/ 48 h 132"/>
                  <a:gd name="T14" fmla="*/ 27 w 151"/>
                  <a:gd name="T15" fmla="*/ 48 h 132"/>
                  <a:gd name="T16" fmla="*/ 131 w 151"/>
                  <a:gd name="T17" fmla="*/ 0 h 132"/>
                  <a:gd name="T18" fmla="*/ 142 w 151"/>
                  <a:gd name="T19" fmla="*/ 54 h 132"/>
                  <a:gd name="T20" fmla="*/ 151 w 151"/>
                  <a:gd name="T21" fmla="*/ 84 h 132"/>
                  <a:gd name="T22" fmla="*/ 131 w 151"/>
                  <a:gd name="T23" fmla="*/ 95 h 132"/>
                  <a:gd name="T24" fmla="*/ 131 w 151"/>
                  <a:gd name="T25" fmla="*/ 95 h 1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1"/>
                  <a:gd name="T40" fmla="*/ 0 h 132"/>
                  <a:gd name="T41" fmla="*/ 151 w 151"/>
                  <a:gd name="T42" fmla="*/ 132 h 1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1" h="132">
                    <a:moveTo>
                      <a:pt x="131" y="95"/>
                    </a:moveTo>
                    <a:lnTo>
                      <a:pt x="107" y="132"/>
                    </a:lnTo>
                    <a:lnTo>
                      <a:pt x="87" y="122"/>
                    </a:lnTo>
                    <a:lnTo>
                      <a:pt x="87" y="84"/>
                    </a:lnTo>
                    <a:lnTo>
                      <a:pt x="101" y="41"/>
                    </a:lnTo>
                    <a:lnTo>
                      <a:pt x="22" y="67"/>
                    </a:lnTo>
                    <a:lnTo>
                      <a:pt x="0" y="48"/>
                    </a:lnTo>
                    <a:lnTo>
                      <a:pt x="27" y="48"/>
                    </a:lnTo>
                    <a:lnTo>
                      <a:pt x="131" y="0"/>
                    </a:lnTo>
                    <a:lnTo>
                      <a:pt x="142" y="54"/>
                    </a:lnTo>
                    <a:lnTo>
                      <a:pt x="151" y="84"/>
                    </a:lnTo>
                    <a:lnTo>
                      <a:pt x="131" y="95"/>
                    </a:lnTo>
                    <a:close/>
                  </a:path>
                </a:pathLst>
              </a:custGeom>
              <a:solidFill>
                <a:srgbClr val="D9D6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4" name="Freeform 300"/>
              <p:cNvSpPr>
                <a:spLocks/>
              </p:cNvSpPr>
              <p:nvPr/>
            </p:nvSpPr>
            <p:spPr bwMode="auto">
              <a:xfrm>
                <a:off x="3430" y="3269"/>
                <a:ext cx="167" cy="140"/>
              </a:xfrm>
              <a:custGeom>
                <a:avLst/>
                <a:gdLst>
                  <a:gd name="T0" fmla="*/ 22 w 167"/>
                  <a:gd name="T1" fmla="*/ 0 h 140"/>
                  <a:gd name="T2" fmla="*/ 107 w 167"/>
                  <a:gd name="T3" fmla="*/ 59 h 140"/>
                  <a:gd name="T4" fmla="*/ 167 w 167"/>
                  <a:gd name="T5" fmla="*/ 131 h 140"/>
                  <a:gd name="T6" fmla="*/ 128 w 167"/>
                  <a:gd name="T7" fmla="*/ 140 h 140"/>
                  <a:gd name="T8" fmla="*/ 80 w 167"/>
                  <a:gd name="T9" fmla="*/ 127 h 140"/>
                  <a:gd name="T10" fmla="*/ 20 w 167"/>
                  <a:gd name="T11" fmla="*/ 111 h 140"/>
                  <a:gd name="T12" fmla="*/ 0 w 167"/>
                  <a:gd name="T13" fmla="*/ 57 h 140"/>
                  <a:gd name="T14" fmla="*/ 4 w 167"/>
                  <a:gd name="T15" fmla="*/ 11 h 140"/>
                  <a:gd name="T16" fmla="*/ 22 w 167"/>
                  <a:gd name="T17" fmla="*/ 0 h 140"/>
                  <a:gd name="T18" fmla="*/ 22 w 167"/>
                  <a:gd name="T19" fmla="*/ 0 h 1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7"/>
                  <a:gd name="T31" fmla="*/ 0 h 140"/>
                  <a:gd name="T32" fmla="*/ 167 w 167"/>
                  <a:gd name="T33" fmla="*/ 140 h 1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7" h="140">
                    <a:moveTo>
                      <a:pt x="22" y="0"/>
                    </a:moveTo>
                    <a:lnTo>
                      <a:pt x="107" y="59"/>
                    </a:lnTo>
                    <a:lnTo>
                      <a:pt x="167" y="131"/>
                    </a:lnTo>
                    <a:lnTo>
                      <a:pt x="128" y="140"/>
                    </a:lnTo>
                    <a:lnTo>
                      <a:pt x="80" y="127"/>
                    </a:lnTo>
                    <a:lnTo>
                      <a:pt x="20" y="111"/>
                    </a:lnTo>
                    <a:lnTo>
                      <a:pt x="0" y="57"/>
                    </a:lnTo>
                    <a:lnTo>
                      <a:pt x="4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FCC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5" name="Freeform 301"/>
              <p:cNvSpPr>
                <a:spLocks/>
              </p:cNvSpPr>
              <p:nvPr/>
            </p:nvSpPr>
            <p:spPr bwMode="auto">
              <a:xfrm>
                <a:off x="3456" y="3402"/>
                <a:ext cx="266" cy="239"/>
              </a:xfrm>
              <a:custGeom>
                <a:avLst/>
                <a:gdLst>
                  <a:gd name="T0" fmla="*/ 26 w 266"/>
                  <a:gd name="T1" fmla="*/ 33 h 239"/>
                  <a:gd name="T2" fmla="*/ 33 w 266"/>
                  <a:gd name="T3" fmla="*/ 46 h 239"/>
                  <a:gd name="T4" fmla="*/ 67 w 266"/>
                  <a:gd name="T5" fmla="*/ 63 h 239"/>
                  <a:gd name="T6" fmla="*/ 35 w 266"/>
                  <a:gd name="T7" fmla="*/ 78 h 239"/>
                  <a:gd name="T8" fmla="*/ 0 w 266"/>
                  <a:gd name="T9" fmla="*/ 83 h 239"/>
                  <a:gd name="T10" fmla="*/ 0 w 266"/>
                  <a:gd name="T11" fmla="*/ 148 h 239"/>
                  <a:gd name="T12" fmla="*/ 31 w 266"/>
                  <a:gd name="T13" fmla="*/ 194 h 239"/>
                  <a:gd name="T14" fmla="*/ 72 w 266"/>
                  <a:gd name="T15" fmla="*/ 239 h 239"/>
                  <a:gd name="T16" fmla="*/ 157 w 266"/>
                  <a:gd name="T17" fmla="*/ 211 h 239"/>
                  <a:gd name="T18" fmla="*/ 183 w 266"/>
                  <a:gd name="T19" fmla="*/ 144 h 239"/>
                  <a:gd name="T20" fmla="*/ 187 w 266"/>
                  <a:gd name="T21" fmla="*/ 96 h 239"/>
                  <a:gd name="T22" fmla="*/ 266 w 266"/>
                  <a:gd name="T23" fmla="*/ 70 h 239"/>
                  <a:gd name="T24" fmla="*/ 203 w 266"/>
                  <a:gd name="T25" fmla="*/ 30 h 239"/>
                  <a:gd name="T26" fmla="*/ 144 w 266"/>
                  <a:gd name="T27" fmla="*/ 0 h 239"/>
                  <a:gd name="T28" fmla="*/ 100 w 266"/>
                  <a:gd name="T29" fmla="*/ 17 h 239"/>
                  <a:gd name="T30" fmla="*/ 48 w 266"/>
                  <a:gd name="T31" fmla="*/ 26 h 239"/>
                  <a:gd name="T32" fmla="*/ 26 w 266"/>
                  <a:gd name="T33" fmla="*/ 33 h 239"/>
                  <a:gd name="T34" fmla="*/ 26 w 266"/>
                  <a:gd name="T35" fmla="*/ 33 h 2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66"/>
                  <a:gd name="T55" fmla="*/ 0 h 239"/>
                  <a:gd name="T56" fmla="*/ 266 w 266"/>
                  <a:gd name="T57" fmla="*/ 239 h 2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66" h="239">
                    <a:moveTo>
                      <a:pt x="26" y="33"/>
                    </a:moveTo>
                    <a:lnTo>
                      <a:pt x="33" y="46"/>
                    </a:lnTo>
                    <a:lnTo>
                      <a:pt x="67" y="63"/>
                    </a:lnTo>
                    <a:lnTo>
                      <a:pt x="35" y="78"/>
                    </a:lnTo>
                    <a:lnTo>
                      <a:pt x="0" y="83"/>
                    </a:lnTo>
                    <a:lnTo>
                      <a:pt x="0" y="148"/>
                    </a:lnTo>
                    <a:lnTo>
                      <a:pt x="31" y="194"/>
                    </a:lnTo>
                    <a:lnTo>
                      <a:pt x="72" y="239"/>
                    </a:lnTo>
                    <a:lnTo>
                      <a:pt x="157" y="211"/>
                    </a:lnTo>
                    <a:lnTo>
                      <a:pt x="183" y="144"/>
                    </a:lnTo>
                    <a:lnTo>
                      <a:pt x="187" y="96"/>
                    </a:lnTo>
                    <a:lnTo>
                      <a:pt x="266" y="70"/>
                    </a:lnTo>
                    <a:lnTo>
                      <a:pt x="203" y="30"/>
                    </a:lnTo>
                    <a:lnTo>
                      <a:pt x="144" y="0"/>
                    </a:lnTo>
                    <a:lnTo>
                      <a:pt x="100" y="17"/>
                    </a:lnTo>
                    <a:lnTo>
                      <a:pt x="48" y="26"/>
                    </a:lnTo>
                    <a:lnTo>
                      <a:pt x="26" y="33"/>
                    </a:lnTo>
                    <a:close/>
                  </a:path>
                </a:pathLst>
              </a:custGeom>
              <a:solidFill>
                <a:srgbClr val="D6C7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6" name="Freeform 302"/>
              <p:cNvSpPr>
                <a:spLocks/>
              </p:cNvSpPr>
              <p:nvPr/>
            </p:nvSpPr>
            <p:spPr bwMode="auto">
              <a:xfrm>
                <a:off x="3487" y="3350"/>
                <a:ext cx="135" cy="93"/>
              </a:xfrm>
              <a:custGeom>
                <a:avLst/>
                <a:gdLst>
                  <a:gd name="T0" fmla="*/ 0 w 135"/>
                  <a:gd name="T1" fmla="*/ 6 h 93"/>
                  <a:gd name="T2" fmla="*/ 24 w 135"/>
                  <a:gd name="T3" fmla="*/ 63 h 93"/>
                  <a:gd name="T4" fmla="*/ 76 w 135"/>
                  <a:gd name="T5" fmla="*/ 93 h 93"/>
                  <a:gd name="T6" fmla="*/ 135 w 135"/>
                  <a:gd name="T7" fmla="*/ 65 h 93"/>
                  <a:gd name="T8" fmla="*/ 74 w 135"/>
                  <a:gd name="T9" fmla="*/ 17 h 93"/>
                  <a:gd name="T10" fmla="*/ 32 w 135"/>
                  <a:gd name="T11" fmla="*/ 0 h 93"/>
                  <a:gd name="T12" fmla="*/ 0 w 135"/>
                  <a:gd name="T13" fmla="*/ 6 h 93"/>
                  <a:gd name="T14" fmla="*/ 0 w 135"/>
                  <a:gd name="T15" fmla="*/ 6 h 9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5"/>
                  <a:gd name="T25" fmla="*/ 0 h 93"/>
                  <a:gd name="T26" fmla="*/ 135 w 135"/>
                  <a:gd name="T27" fmla="*/ 93 h 9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5" h="93">
                    <a:moveTo>
                      <a:pt x="0" y="6"/>
                    </a:moveTo>
                    <a:lnTo>
                      <a:pt x="24" y="63"/>
                    </a:lnTo>
                    <a:lnTo>
                      <a:pt x="76" y="93"/>
                    </a:lnTo>
                    <a:lnTo>
                      <a:pt x="135" y="65"/>
                    </a:lnTo>
                    <a:lnTo>
                      <a:pt x="74" y="17"/>
                    </a:lnTo>
                    <a:lnTo>
                      <a:pt x="3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7C9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7" name="Freeform 303"/>
              <p:cNvSpPr>
                <a:spLocks/>
              </p:cNvSpPr>
              <p:nvPr/>
            </p:nvSpPr>
            <p:spPr bwMode="auto">
              <a:xfrm>
                <a:off x="3471" y="3533"/>
                <a:ext cx="118" cy="97"/>
              </a:xfrm>
              <a:custGeom>
                <a:avLst/>
                <a:gdLst>
                  <a:gd name="T0" fmla="*/ 3 w 118"/>
                  <a:gd name="T1" fmla="*/ 0 h 97"/>
                  <a:gd name="T2" fmla="*/ 39 w 118"/>
                  <a:gd name="T3" fmla="*/ 21 h 97"/>
                  <a:gd name="T4" fmla="*/ 118 w 118"/>
                  <a:gd name="T5" fmla="*/ 36 h 97"/>
                  <a:gd name="T6" fmla="*/ 96 w 118"/>
                  <a:gd name="T7" fmla="*/ 52 h 97"/>
                  <a:gd name="T8" fmla="*/ 57 w 118"/>
                  <a:gd name="T9" fmla="*/ 54 h 97"/>
                  <a:gd name="T10" fmla="*/ 68 w 118"/>
                  <a:gd name="T11" fmla="*/ 73 h 97"/>
                  <a:gd name="T12" fmla="*/ 48 w 118"/>
                  <a:gd name="T13" fmla="*/ 97 h 97"/>
                  <a:gd name="T14" fmla="*/ 0 w 118"/>
                  <a:gd name="T15" fmla="*/ 97 h 97"/>
                  <a:gd name="T16" fmla="*/ 3 w 118"/>
                  <a:gd name="T17" fmla="*/ 0 h 97"/>
                  <a:gd name="T18" fmla="*/ 3 w 118"/>
                  <a:gd name="T19" fmla="*/ 0 h 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97"/>
                  <a:gd name="T32" fmla="*/ 118 w 118"/>
                  <a:gd name="T33" fmla="*/ 97 h 9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97">
                    <a:moveTo>
                      <a:pt x="3" y="0"/>
                    </a:moveTo>
                    <a:lnTo>
                      <a:pt x="39" y="21"/>
                    </a:lnTo>
                    <a:lnTo>
                      <a:pt x="118" y="36"/>
                    </a:lnTo>
                    <a:lnTo>
                      <a:pt x="96" y="52"/>
                    </a:lnTo>
                    <a:lnTo>
                      <a:pt x="57" y="54"/>
                    </a:lnTo>
                    <a:lnTo>
                      <a:pt x="68" y="73"/>
                    </a:lnTo>
                    <a:lnTo>
                      <a:pt x="48" y="97"/>
                    </a:lnTo>
                    <a:lnTo>
                      <a:pt x="0" y="9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B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8" name="Freeform 304"/>
              <p:cNvSpPr>
                <a:spLocks/>
              </p:cNvSpPr>
              <p:nvPr/>
            </p:nvSpPr>
            <p:spPr bwMode="auto">
              <a:xfrm>
                <a:off x="3645" y="3641"/>
                <a:ext cx="120" cy="140"/>
              </a:xfrm>
              <a:custGeom>
                <a:avLst/>
                <a:gdLst>
                  <a:gd name="T0" fmla="*/ 109 w 120"/>
                  <a:gd name="T1" fmla="*/ 0 h 140"/>
                  <a:gd name="T2" fmla="*/ 120 w 120"/>
                  <a:gd name="T3" fmla="*/ 55 h 140"/>
                  <a:gd name="T4" fmla="*/ 118 w 120"/>
                  <a:gd name="T5" fmla="*/ 140 h 140"/>
                  <a:gd name="T6" fmla="*/ 7 w 120"/>
                  <a:gd name="T7" fmla="*/ 118 h 140"/>
                  <a:gd name="T8" fmla="*/ 0 w 120"/>
                  <a:gd name="T9" fmla="*/ 35 h 140"/>
                  <a:gd name="T10" fmla="*/ 31 w 120"/>
                  <a:gd name="T11" fmla="*/ 9 h 140"/>
                  <a:gd name="T12" fmla="*/ 109 w 120"/>
                  <a:gd name="T13" fmla="*/ 0 h 140"/>
                  <a:gd name="T14" fmla="*/ 109 w 120"/>
                  <a:gd name="T15" fmla="*/ 0 h 1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0"/>
                  <a:gd name="T25" fmla="*/ 0 h 140"/>
                  <a:gd name="T26" fmla="*/ 120 w 120"/>
                  <a:gd name="T27" fmla="*/ 140 h 1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0" h="140">
                    <a:moveTo>
                      <a:pt x="109" y="0"/>
                    </a:moveTo>
                    <a:lnTo>
                      <a:pt x="120" y="55"/>
                    </a:lnTo>
                    <a:lnTo>
                      <a:pt x="118" y="140"/>
                    </a:lnTo>
                    <a:lnTo>
                      <a:pt x="7" y="118"/>
                    </a:lnTo>
                    <a:lnTo>
                      <a:pt x="0" y="35"/>
                    </a:lnTo>
                    <a:lnTo>
                      <a:pt x="31" y="9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B8B3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79" name="Freeform 305"/>
              <p:cNvSpPr>
                <a:spLocks/>
              </p:cNvSpPr>
              <p:nvPr/>
            </p:nvSpPr>
            <p:spPr bwMode="auto">
              <a:xfrm>
                <a:off x="3491" y="3461"/>
                <a:ext cx="259" cy="235"/>
              </a:xfrm>
              <a:custGeom>
                <a:avLst/>
                <a:gdLst>
                  <a:gd name="T0" fmla="*/ 93 w 259"/>
                  <a:gd name="T1" fmla="*/ 8 h 235"/>
                  <a:gd name="T2" fmla="*/ 85 w 259"/>
                  <a:gd name="T3" fmla="*/ 33 h 235"/>
                  <a:gd name="T4" fmla="*/ 120 w 259"/>
                  <a:gd name="T5" fmla="*/ 48 h 235"/>
                  <a:gd name="T6" fmla="*/ 109 w 259"/>
                  <a:gd name="T7" fmla="*/ 67 h 235"/>
                  <a:gd name="T8" fmla="*/ 35 w 259"/>
                  <a:gd name="T9" fmla="*/ 82 h 235"/>
                  <a:gd name="T10" fmla="*/ 139 w 259"/>
                  <a:gd name="T11" fmla="*/ 91 h 235"/>
                  <a:gd name="T12" fmla="*/ 118 w 259"/>
                  <a:gd name="T13" fmla="*/ 111 h 235"/>
                  <a:gd name="T14" fmla="*/ 109 w 259"/>
                  <a:gd name="T15" fmla="*/ 143 h 235"/>
                  <a:gd name="T16" fmla="*/ 39 w 259"/>
                  <a:gd name="T17" fmla="*/ 159 h 235"/>
                  <a:gd name="T18" fmla="*/ 0 w 259"/>
                  <a:gd name="T19" fmla="*/ 165 h 235"/>
                  <a:gd name="T20" fmla="*/ 2 w 259"/>
                  <a:gd name="T21" fmla="*/ 233 h 235"/>
                  <a:gd name="T22" fmla="*/ 126 w 259"/>
                  <a:gd name="T23" fmla="*/ 235 h 235"/>
                  <a:gd name="T24" fmla="*/ 215 w 259"/>
                  <a:gd name="T25" fmla="*/ 189 h 235"/>
                  <a:gd name="T26" fmla="*/ 259 w 259"/>
                  <a:gd name="T27" fmla="*/ 174 h 235"/>
                  <a:gd name="T28" fmla="*/ 202 w 259"/>
                  <a:gd name="T29" fmla="*/ 113 h 235"/>
                  <a:gd name="T30" fmla="*/ 161 w 259"/>
                  <a:gd name="T31" fmla="*/ 50 h 235"/>
                  <a:gd name="T32" fmla="*/ 98 w 259"/>
                  <a:gd name="T33" fmla="*/ 0 h 235"/>
                  <a:gd name="T34" fmla="*/ 93 w 259"/>
                  <a:gd name="T35" fmla="*/ 8 h 235"/>
                  <a:gd name="T36" fmla="*/ 93 w 259"/>
                  <a:gd name="T37" fmla="*/ 8 h 2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9"/>
                  <a:gd name="T58" fmla="*/ 0 h 235"/>
                  <a:gd name="T59" fmla="*/ 259 w 259"/>
                  <a:gd name="T60" fmla="*/ 235 h 2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9" h="235">
                    <a:moveTo>
                      <a:pt x="93" y="8"/>
                    </a:moveTo>
                    <a:lnTo>
                      <a:pt x="85" y="33"/>
                    </a:lnTo>
                    <a:lnTo>
                      <a:pt x="120" y="48"/>
                    </a:lnTo>
                    <a:lnTo>
                      <a:pt x="109" y="67"/>
                    </a:lnTo>
                    <a:lnTo>
                      <a:pt x="35" y="82"/>
                    </a:lnTo>
                    <a:lnTo>
                      <a:pt x="139" y="91"/>
                    </a:lnTo>
                    <a:lnTo>
                      <a:pt x="118" y="111"/>
                    </a:lnTo>
                    <a:lnTo>
                      <a:pt x="109" y="143"/>
                    </a:lnTo>
                    <a:lnTo>
                      <a:pt x="39" y="159"/>
                    </a:lnTo>
                    <a:lnTo>
                      <a:pt x="0" y="165"/>
                    </a:lnTo>
                    <a:lnTo>
                      <a:pt x="2" y="233"/>
                    </a:lnTo>
                    <a:lnTo>
                      <a:pt x="126" y="235"/>
                    </a:lnTo>
                    <a:lnTo>
                      <a:pt x="215" y="189"/>
                    </a:lnTo>
                    <a:lnTo>
                      <a:pt x="259" y="174"/>
                    </a:lnTo>
                    <a:lnTo>
                      <a:pt x="202" y="113"/>
                    </a:lnTo>
                    <a:lnTo>
                      <a:pt x="161" y="50"/>
                    </a:lnTo>
                    <a:lnTo>
                      <a:pt x="98" y="0"/>
                    </a:lnTo>
                    <a:lnTo>
                      <a:pt x="93" y="8"/>
                    </a:lnTo>
                    <a:close/>
                  </a:path>
                </a:pathLst>
              </a:custGeom>
              <a:solidFill>
                <a:srgbClr val="ABB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0" name="Freeform 306"/>
              <p:cNvSpPr>
                <a:spLocks/>
              </p:cNvSpPr>
              <p:nvPr/>
            </p:nvSpPr>
            <p:spPr bwMode="auto">
              <a:xfrm>
                <a:off x="3500" y="3548"/>
                <a:ext cx="313" cy="450"/>
              </a:xfrm>
              <a:custGeom>
                <a:avLst/>
                <a:gdLst>
                  <a:gd name="T0" fmla="*/ 169 w 313"/>
                  <a:gd name="T1" fmla="*/ 21 h 450"/>
                  <a:gd name="T2" fmla="*/ 109 w 313"/>
                  <a:gd name="T3" fmla="*/ 21 h 450"/>
                  <a:gd name="T4" fmla="*/ 80 w 313"/>
                  <a:gd name="T5" fmla="*/ 21 h 450"/>
                  <a:gd name="T6" fmla="*/ 58 w 313"/>
                  <a:gd name="T7" fmla="*/ 41 h 450"/>
                  <a:gd name="T8" fmla="*/ 176 w 313"/>
                  <a:gd name="T9" fmla="*/ 45 h 450"/>
                  <a:gd name="T10" fmla="*/ 150 w 313"/>
                  <a:gd name="T11" fmla="*/ 50 h 450"/>
                  <a:gd name="T12" fmla="*/ 171 w 313"/>
                  <a:gd name="T13" fmla="*/ 56 h 450"/>
                  <a:gd name="T14" fmla="*/ 146 w 313"/>
                  <a:gd name="T15" fmla="*/ 67 h 450"/>
                  <a:gd name="T16" fmla="*/ 143 w 313"/>
                  <a:gd name="T17" fmla="*/ 83 h 450"/>
                  <a:gd name="T18" fmla="*/ 202 w 313"/>
                  <a:gd name="T19" fmla="*/ 83 h 450"/>
                  <a:gd name="T20" fmla="*/ 222 w 313"/>
                  <a:gd name="T21" fmla="*/ 87 h 450"/>
                  <a:gd name="T22" fmla="*/ 182 w 313"/>
                  <a:gd name="T23" fmla="*/ 95 h 450"/>
                  <a:gd name="T24" fmla="*/ 97 w 313"/>
                  <a:gd name="T25" fmla="*/ 124 h 450"/>
                  <a:gd name="T26" fmla="*/ 80 w 313"/>
                  <a:gd name="T27" fmla="*/ 120 h 450"/>
                  <a:gd name="T28" fmla="*/ 89 w 313"/>
                  <a:gd name="T29" fmla="*/ 89 h 450"/>
                  <a:gd name="T30" fmla="*/ 17 w 313"/>
                  <a:gd name="T31" fmla="*/ 104 h 450"/>
                  <a:gd name="T32" fmla="*/ 0 w 313"/>
                  <a:gd name="T33" fmla="*/ 163 h 450"/>
                  <a:gd name="T34" fmla="*/ 0 w 313"/>
                  <a:gd name="T35" fmla="*/ 331 h 450"/>
                  <a:gd name="T36" fmla="*/ 26 w 313"/>
                  <a:gd name="T37" fmla="*/ 413 h 450"/>
                  <a:gd name="T38" fmla="*/ 97 w 313"/>
                  <a:gd name="T39" fmla="*/ 450 h 450"/>
                  <a:gd name="T40" fmla="*/ 154 w 313"/>
                  <a:gd name="T41" fmla="*/ 437 h 450"/>
                  <a:gd name="T42" fmla="*/ 196 w 313"/>
                  <a:gd name="T43" fmla="*/ 443 h 450"/>
                  <a:gd name="T44" fmla="*/ 235 w 313"/>
                  <a:gd name="T45" fmla="*/ 446 h 450"/>
                  <a:gd name="T46" fmla="*/ 313 w 313"/>
                  <a:gd name="T47" fmla="*/ 446 h 450"/>
                  <a:gd name="T48" fmla="*/ 276 w 313"/>
                  <a:gd name="T49" fmla="*/ 428 h 450"/>
                  <a:gd name="T50" fmla="*/ 267 w 313"/>
                  <a:gd name="T51" fmla="*/ 204 h 450"/>
                  <a:gd name="T52" fmla="*/ 222 w 313"/>
                  <a:gd name="T53" fmla="*/ 204 h 450"/>
                  <a:gd name="T54" fmla="*/ 193 w 313"/>
                  <a:gd name="T55" fmla="*/ 183 h 450"/>
                  <a:gd name="T56" fmla="*/ 224 w 313"/>
                  <a:gd name="T57" fmla="*/ 176 h 450"/>
                  <a:gd name="T58" fmla="*/ 206 w 313"/>
                  <a:gd name="T59" fmla="*/ 165 h 450"/>
                  <a:gd name="T60" fmla="*/ 165 w 313"/>
                  <a:gd name="T61" fmla="*/ 146 h 450"/>
                  <a:gd name="T62" fmla="*/ 172 w 313"/>
                  <a:gd name="T63" fmla="*/ 135 h 450"/>
                  <a:gd name="T64" fmla="*/ 217 w 313"/>
                  <a:gd name="T65" fmla="*/ 137 h 450"/>
                  <a:gd name="T66" fmla="*/ 224 w 313"/>
                  <a:gd name="T67" fmla="*/ 130 h 450"/>
                  <a:gd name="T68" fmla="*/ 180 w 313"/>
                  <a:gd name="T69" fmla="*/ 128 h 450"/>
                  <a:gd name="T70" fmla="*/ 182 w 313"/>
                  <a:gd name="T71" fmla="*/ 120 h 450"/>
                  <a:gd name="T72" fmla="*/ 239 w 313"/>
                  <a:gd name="T73" fmla="*/ 122 h 450"/>
                  <a:gd name="T74" fmla="*/ 237 w 313"/>
                  <a:gd name="T75" fmla="*/ 141 h 450"/>
                  <a:gd name="T76" fmla="*/ 224 w 313"/>
                  <a:gd name="T77" fmla="*/ 167 h 450"/>
                  <a:gd name="T78" fmla="*/ 250 w 313"/>
                  <a:gd name="T79" fmla="*/ 161 h 450"/>
                  <a:gd name="T80" fmla="*/ 261 w 313"/>
                  <a:gd name="T81" fmla="*/ 132 h 450"/>
                  <a:gd name="T82" fmla="*/ 256 w 313"/>
                  <a:gd name="T83" fmla="*/ 37 h 450"/>
                  <a:gd name="T84" fmla="*/ 250 w 313"/>
                  <a:gd name="T85" fmla="*/ 0 h 450"/>
                  <a:gd name="T86" fmla="*/ 169 w 313"/>
                  <a:gd name="T87" fmla="*/ 21 h 450"/>
                  <a:gd name="T88" fmla="*/ 169 w 313"/>
                  <a:gd name="T89" fmla="*/ 21 h 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3"/>
                  <a:gd name="T136" fmla="*/ 0 h 450"/>
                  <a:gd name="T137" fmla="*/ 313 w 313"/>
                  <a:gd name="T138" fmla="*/ 450 h 4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3" h="450">
                    <a:moveTo>
                      <a:pt x="169" y="21"/>
                    </a:moveTo>
                    <a:lnTo>
                      <a:pt x="109" y="21"/>
                    </a:lnTo>
                    <a:lnTo>
                      <a:pt x="80" y="21"/>
                    </a:lnTo>
                    <a:lnTo>
                      <a:pt x="58" y="41"/>
                    </a:lnTo>
                    <a:lnTo>
                      <a:pt x="176" y="45"/>
                    </a:lnTo>
                    <a:lnTo>
                      <a:pt x="150" y="50"/>
                    </a:lnTo>
                    <a:lnTo>
                      <a:pt x="171" y="56"/>
                    </a:lnTo>
                    <a:lnTo>
                      <a:pt x="146" y="67"/>
                    </a:lnTo>
                    <a:lnTo>
                      <a:pt x="143" y="83"/>
                    </a:lnTo>
                    <a:lnTo>
                      <a:pt x="202" y="83"/>
                    </a:lnTo>
                    <a:lnTo>
                      <a:pt x="222" y="87"/>
                    </a:lnTo>
                    <a:lnTo>
                      <a:pt x="182" y="95"/>
                    </a:lnTo>
                    <a:lnTo>
                      <a:pt x="97" y="124"/>
                    </a:lnTo>
                    <a:lnTo>
                      <a:pt x="80" y="120"/>
                    </a:lnTo>
                    <a:lnTo>
                      <a:pt x="89" y="89"/>
                    </a:lnTo>
                    <a:lnTo>
                      <a:pt x="17" y="104"/>
                    </a:lnTo>
                    <a:lnTo>
                      <a:pt x="0" y="163"/>
                    </a:lnTo>
                    <a:lnTo>
                      <a:pt x="0" y="331"/>
                    </a:lnTo>
                    <a:lnTo>
                      <a:pt x="26" y="413"/>
                    </a:lnTo>
                    <a:lnTo>
                      <a:pt x="97" y="450"/>
                    </a:lnTo>
                    <a:lnTo>
                      <a:pt x="154" y="437"/>
                    </a:lnTo>
                    <a:lnTo>
                      <a:pt x="196" y="443"/>
                    </a:lnTo>
                    <a:lnTo>
                      <a:pt x="235" y="446"/>
                    </a:lnTo>
                    <a:lnTo>
                      <a:pt x="313" y="446"/>
                    </a:lnTo>
                    <a:lnTo>
                      <a:pt x="276" y="428"/>
                    </a:lnTo>
                    <a:lnTo>
                      <a:pt x="267" y="204"/>
                    </a:lnTo>
                    <a:lnTo>
                      <a:pt x="222" y="204"/>
                    </a:lnTo>
                    <a:lnTo>
                      <a:pt x="193" y="183"/>
                    </a:lnTo>
                    <a:lnTo>
                      <a:pt x="224" y="176"/>
                    </a:lnTo>
                    <a:lnTo>
                      <a:pt x="206" y="165"/>
                    </a:lnTo>
                    <a:lnTo>
                      <a:pt x="165" y="146"/>
                    </a:lnTo>
                    <a:lnTo>
                      <a:pt x="172" y="135"/>
                    </a:lnTo>
                    <a:lnTo>
                      <a:pt x="217" y="137"/>
                    </a:lnTo>
                    <a:lnTo>
                      <a:pt x="224" y="130"/>
                    </a:lnTo>
                    <a:lnTo>
                      <a:pt x="180" y="128"/>
                    </a:lnTo>
                    <a:lnTo>
                      <a:pt x="182" y="120"/>
                    </a:lnTo>
                    <a:lnTo>
                      <a:pt x="239" y="122"/>
                    </a:lnTo>
                    <a:lnTo>
                      <a:pt x="237" y="141"/>
                    </a:lnTo>
                    <a:lnTo>
                      <a:pt x="224" y="167"/>
                    </a:lnTo>
                    <a:lnTo>
                      <a:pt x="250" y="161"/>
                    </a:lnTo>
                    <a:lnTo>
                      <a:pt x="261" y="132"/>
                    </a:lnTo>
                    <a:lnTo>
                      <a:pt x="256" y="37"/>
                    </a:lnTo>
                    <a:lnTo>
                      <a:pt x="250" y="0"/>
                    </a:lnTo>
                    <a:lnTo>
                      <a:pt x="169" y="21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1" name="Freeform 307"/>
              <p:cNvSpPr>
                <a:spLocks/>
              </p:cNvSpPr>
              <p:nvPr/>
            </p:nvSpPr>
            <p:spPr bwMode="auto">
              <a:xfrm>
                <a:off x="3452" y="3448"/>
                <a:ext cx="111" cy="52"/>
              </a:xfrm>
              <a:custGeom>
                <a:avLst/>
                <a:gdLst>
                  <a:gd name="T0" fmla="*/ 0 w 111"/>
                  <a:gd name="T1" fmla="*/ 0 h 52"/>
                  <a:gd name="T2" fmla="*/ 35 w 111"/>
                  <a:gd name="T3" fmla="*/ 8 h 52"/>
                  <a:gd name="T4" fmla="*/ 48 w 111"/>
                  <a:gd name="T5" fmla="*/ 24 h 52"/>
                  <a:gd name="T6" fmla="*/ 82 w 111"/>
                  <a:gd name="T7" fmla="*/ 24 h 52"/>
                  <a:gd name="T8" fmla="*/ 111 w 111"/>
                  <a:gd name="T9" fmla="*/ 52 h 52"/>
                  <a:gd name="T10" fmla="*/ 39 w 111"/>
                  <a:gd name="T11" fmla="*/ 46 h 52"/>
                  <a:gd name="T12" fmla="*/ 30 w 111"/>
                  <a:gd name="T13" fmla="*/ 34 h 52"/>
                  <a:gd name="T14" fmla="*/ 0 w 111"/>
                  <a:gd name="T15" fmla="*/ 13 h 52"/>
                  <a:gd name="T16" fmla="*/ 0 w 111"/>
                  <a:gd name="T17" fmla="*/ 0 h 52"/>
                  <a:gd name="T18" fmla="*/ 0 w 111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1"/>
                  <a:gd name="T31" fmla="*/ 0 h 52"/>
                  <a:gd name="T32" fmla="*/ 111 w 111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1" h="52">
                    <a:moveTo>
                      <a:pt x="0" y="0"/>
                    </a:moveTo>
                    <a:lnTo>
                      <a:pt x="35" y="8"/>
                    </a:lnTo>
                    <a:lnTo>
                      <a:pt x="48" y="24"/>
                    </a:lnTo>
                    <a:lnTo>
                      <a:pt x="82" y="24"/>
                    </a:lnTo>
                    <a:lnTo>
                      <a:pt x="111" y="52"/>
                    </a:lnTo>
                    <a:lnTo>
                      <a:pt x="39" y="46"/>
                    </a:lnTo>
                    <a:lnTo>
                      <a:pt x="30" y="34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AD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2" name="Freeform 308"/>
              <p:cNvSpPr>
                <a:spLocks/>
              </p:cNvSpPr>
              <p:nvPr/>
            </p:nvSpPr>
            <p:spPr bwMode="auto">
              <a:xfrm>
                <a:off x="3402" y="3245"/>
                <a:ext cx="304" cy="231"/>
              </a:xfrm>
              <a:custGeom>
                <a:avLst/>
                <a:gdLst>
                  <a:gd name="T0" fmla="*/ 30 w 304"/>
                  <a:gd name="T1" fmla="*/ 133 h 231"/>
                  <a:gd name="T2" fmla="*/ 74 w 304"/>
                  <a:gd name="T3" fmla="*/ 122 h 231"/>
                  <a:gd name="T4" fmla="*/ 87 w 304"/>
                  <a:gd name="T5" fmla="*/ 133 h 231"/>
                  <a:gd name="T6" fmla="*/ 91 w 304"/>
                  <a:gd name="T7" fmla="*/ 159 h 231"/>
                  <a:gd name="T8" fmla="*/ 115 w 304"/>
                  <a:gd name="T9" fmla="*/ 168 h 231"/>
                  <a:gd name="T10" fmla="*/ 102 w 304"/>
                  <a:gd name="T11" fmla="*/ 116 h 231"/>
                  <a:gd name="T12" fmla="*/ 145 w 304"/>
                  <a:gd name="T13" fmla="*/ 127 h 231"/>
                  <a:gd name="T14" fmla="*/ 265 w 304"/>
                  <a:gd name="T15" fmla="*/ 231 h 231"/>
                  <a:gd name="T16" fmla="*/ 304 w 304"/>
                  <a:gd name="T17" fmla="*/ 218 h 231"/>
                  <a:gd name="T18" fmla="*/ 135 w 304"/>
                  <a:gd name="T19" fmla="*/ 100 h 231"/>
                  <a:gd name="T20" fmla="*/ 89 w 304"/>
                  <a:gd name="T21" fmla="*/ 92 h 231"/>
                  <a:gd name="T22" fmla="*/ 47 w 304"/>
                  <a:gd name="T23" fmla="*/ 66 h 231"/>
                  <a:gd name="T24" fmla="*/ 85 w 304"/>
                  <a:gd name="T25" fmla="*/ 48 h 231"/>
                  <a:gd name="T26" fmla="*/ 32 w 304"/>
                  <a:gd name="T27" fmla="*/ 0 h 231"/>
                  <a:gd name="T28" fmla="*/ 0 w 304"/>
                  <a:gd name="T29" fmla="*/ 64 h 231"/>
                  <a:gd name="T30" fmla="*/ 30 w 304"/>
                  <a:gd name="T31" fmla="*/ 133 h 231"/>
                  <a:gd name="T32" fmla="*/ 30 w 304"/>
                  <a:gd name="T33" fmla="*/ 133 h 2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4"/>
                  <a:gd name="T52" fmla="*/ 0 h 231"/>
                  <a:gd name="T53" fmla="*/ 304 w 304"/>
                  <a:gd name="T54" fmla="*/ 231 h 2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4" h="231">
                    <a:moveTo>
                      <a:pt x="30" y="133"/>
                    </a:moveTo>
                    <a:lnTo>
                      <a:pt x="74" y="122"/>
                    </a:lnTo>
                    <a:lnTo>
                      <a:pt x="87" y="133"/>
                    </a:lnTo>
                    <a:lnTo>
                      <a:pt x="91" y="159"/>
                    </a:lnTo>
                    <a:lnTo>
                      <a:pt x="115" y="168"/>
                    </a:lnTo>
                    <a:lnTo>
                      <a:pt x="102" y="116"/>
                    </a:lnTo>
                    <a:lnTo>
                      <a:pt x="145" y="127"/>
                    </a:lnTo>
                    <a:lnTo>
                      <a:pt x="265" y="231"/>
                    </a:lnTo>
                    <a:lnTo>
                      <a:pt x="304" y="218"/>
                    </a:lnTo>
                    <a:lnTo>
                      <a:pt x="135" y="100"/>
                    </a:lnTo>
                    <a:lnTo>
                      <a:pt x="89" y="92"/>
                    </a:lnTo>
                    <a:lnTo>
                      <a:pt x="47" y="66"/>
                    </a:lnTo>
                    <a:lnTo>
                      <a:pt x="85" y="48"/>
                    </a:lnTo>
                    <a:lnTo>
                      <a:pt x="32" y="0"/>
                    </a:lnTo>
                    <a:lnTo>
                      <a:pt x="0" y="64"/>
                    </a:lnTo>
                    <a:lnTo>
                      <a:pt x="30" y="133"/>
                    </a:lnTo>
                    <a:close/>
                  </a:path>
                </a:pathLst>
              </a:custGeom>
              <a:solidFill>
                <a:srgbClr val="ABA3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3" name="Freeform 309"/>
              <p:cNvSpPr>
                <a:spLocks/>
              </p:cNvSpPr>
              <p:nvPr/>
            </p:nvSpPr>
            <p:spPr bwMode="auto">
              <a:xfrm>
                <a:off x="3197" y="3296"/>
                <a:ext cx="170" cy="108"/>
              </a:xfrm>
              <a:custGeom>
                <a:avLst/>
                <a:gdLst>
                  <a:gd name="T0" fmla="*/ 46 w 170"/>
                  <a:gd name="T1" fmla="*/ 10 h 108"/>
                  <a:gd name="T2" fmla="*/ 74 w 170"/>
                  <a:gd name="T3" fmla="*/ 17 h 108"/>
                  <a:gd name="T4" fmla="*/ 120 w 170"/>
                  <a:gd name="T5" fmla="*/ 15 h 108"/>
                  <a:gd name="T6" fmla="*/ 165 w 170"/>
                  <a:gd name="T7" fmla="*/ 13 h 108"/>
                  <a:gd name="T8" fmla="*/ 133 w 170"/>
                  <a:gd name="T9" fmla="*/ 37 h 108"/>
                  <a:gd name="T10" fmla="*/ 161 w 170"/>
                  <a:gd name="T11" fmla="*/ 65 h 108"/>
                  <a:gd name="T12" fmla="*/ 170 w 170"/>
                  <a:gd name="T13" fmla="*/ 108 h 108"/>
                  <a:gd name="T14" fmla="*/ 131 w 170"/>
                  <a:gd name="T15" fmla="*/ 73 h 108"/>
                  <a:gd name="T16" fmla="*/ 37 w 170"/>
                  <a:gd name="T17" fmla="*/ 73 h 108"/>
                  <a:gd name="T18" fmla="*/ 44 w 170"/>
                  <a:gd name="T19" fmla="*/ 67 h 108"/>
                  <a:gd name="T20" fmla="*/ 0 w 170"/>
                  <a:gd name="T21" fmla="*/ 63 h 108"/>
                  <a:gd name="T22" fmla="*/ 0 w 170"/>
                  <a:gd name="T23" fmla="*/ 43 h 108"/>
                  <a:gd name="T24" fmla="*/ 42 w 170"/>
                  <a:gd name="T25" fmla="*/ 41 h 108"/>
                  <a:gd name="T26" fmla="*/ 63 w 170"/>
                  <a:gd name="T27" fmla="*/ 32 h 108"/>
                  <a:gd name="T28" fmla="*/ 24 w 170"/>
                  <a:gd name="T29" fmla="*/ 0 h 108"/>
                  <a:gd name="T30" fmla="*/ 46 w 170"/>
                  <a:gd name="T31" fmla="*/ 10 h 108"/>
                  <a:gd name="T32" fmla="*/ 46 w 170"/>
                  <a:gd name="T33" fmla="*/ 10 h 1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0"/>
                  <a:gd name="T52" fmla="*/ 0 h 108"/>
                  <a:gd name="T53" fmla="*/ 170 w 170"/>
                  <a:gd name="T54" fmla="*/ 108 h 1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0" h="108">
                    <a:moveTo>
                      <a:pt x="46" y="10"/>
                    </a:moveTo>
                    <a:lnTo>
                      <a:pt x="74" y="17"/>
                    </a:lnTo>
                    <a:lnTo>
                      <a:pt x="120" y="15"/>
                    </a:lnTo>
                    <a:lnTo>
                      <a:pt x="165" y="13"/>
                    </a:lnTo>
                    <a:lnTo>
                      <a:pt x="133" y="37"/>
                    </a:lnTo>
                    <a:lnTo>
                      <a:pt x="161" y="65"/>
                    </a:lnTo>
                    <a:lnTo>
                      <a:pt x="170" y="108"/>
                    </a:lnTo>
                    <a:lnTo>
                      <a:pt x="131" y="73"/>
                    </a:lnTo>
                    <a:lnTo>
                      <a:pt x="37" y="73"/>
                    </a:lnTo>
                    <a:lnTo>
                      <a:pt x="44" y="67"/>
                    </a:lnTo>
                    <a:lnTo>
                      <a:pt x="0" y="63"/>
                    </a:lnTo>
                    <a:lnTo>
                      <a:pt x="0" y="43"/>
                    </a:lnTo>
                    <a:lnTo>
                      <a:pt x="42" y="41"/>
                    </a:lnTo>
                    <a:lnTo>
                      <a:pt x="63" y="32"/>
                    </a:lnTo>
                    <a:lnTo>
                      <a:pt x="24" y="0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A8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4" name="Freeform 310"/>
              <p:cNvSpPr>
                <a:spLocks/>
              </p:cNvSpPr>
              <p:nvPr/>
            </p:nvSpPr>
            <p:spPr bwMode="auto">
              <a:xfrm>
                <a:off x="3225" y="3080"/>
                <a:ext cx="151" cy="168"/>
              </a:xfrm>
              <a:custGeom>
                <a:avLst/>
                <a:gdLst>
                  <a:gd name="T0" fmla="*/ 103 w 151"/>
                  <a:gd name="T1" fmla="*/ 150 h 168"/>
                  <a:gd name="T2" fmla="*/ 63 w 151"/>
                  <a:gd name="T3" fmla="*/ 168 h 168"/>
                  <a:gd name="T4" fmla="*/ 35 w 151"/>
                  <a:gd name="T5" fmla="*/ 146 h 168"/>
                  <a:gd name="T6" fmla="*/ 68 w 151"/>
                  <a:gd name="T7" fmla="*/ 113 h 168"/>
                  <a:gd name="T8" fmla="*/ 0 w 151"/>
                  <a:gd name="T9" fmla="*/ 68 h 168"/>
                  <a:gd name="T10" fmla="*/ 0 w 151"/>
                  <a:gd name="T11" fmla="*/ 22 h 168"/>
                  <a:gd name="T12" fmla="*/ 63 w 151"/>
                  <a:gd name="T13" fmla="*/ 0 h 168"/>
                  <a:gd name="T14" fmla="*/ 151 w 151"/>
                  <a:gd name="T15" fmla="*/ 100 h 168"/>
                  <a:gd name="T16" fmla="*/ 122 w 151"/>
                  <a:gd name="T17" fmla="*/ 131 h 168"/>
                  <a:gd name="T18" fmla="*/ 103 w 151"/>
                  <a:gd name="T19" fmla="*/ 150 h 168"/>
                  <a:gd name="T20" fmla="*/ 103 w 151"/>
                  <a:gd name="T21" fmla="*/ 150 h 16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1"/>
                  <a:gd name="T34" fmla="*/ 0 h 168"/>
                  <a:gd name="T35" fmla="*/ 151 w 151"/>
                  <a:gd name="T36" fmla="*/ 168 h 16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1" h="168">
                    <a:moveTo>
                      <a:pt x="103" y="150"/>
                    </a:moveTo>
                    <a:lnTo>
                      <a:pt x="63" y="168"/>
                    </a:lnTo>
                    <a:lnTo>
                      <a:pt x="35" y="146"/>
                    </a:lnTo>
                    <a:lnTo>
                      <a:pt x="68" y="113"/>
                    </a:lnTo>
                    <a:lnTo>
                      <a:pt x="0" y="68"/>
                    </a:lnTo>
                    <a:lnTo>
                      <a:pt x="0" y="22"/>
                    </a:lnTo>
                    <a:lnTo>
                      <a:pt x="63" y="0"/>
                    </a:lnTo>
                    <a:lnTo>
                      <a:pt x="151" y="100"/>
                    </a:lnTo>
                    <a:lnTo>
                      <a:pt x="122" y="131"/>
                    </a:lnTo>
                    <a:lnTo>
                      <a:pt x="103" y="150"/>
                    </a:lnTo>
                    <a:close/>
                  </a:path>
                </a:pathLst>
              </a:custGeom>
              <a:solidFill>
                <a:srgbClr val="E0DE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5" name="Freeform 311"/>
              <p:cNvSpPr>
                <a:spLocks/>
              </p:cNvSpPr>
              <p:nvPr/>
            </p:nvSpPr>
            <p:spPr bwMode="auto">
              <a:xfrm>
                <a:off x="3215" y="3235"/>
                <a:ext cx="87" cy="54"/>
              </a:xfrm>
              <a:custGeom>
                <a:avLst/>
                <a:gdLst>
                  <a:gd name="T0" fmla="*/ 0 w 87"/>
                  <a:gd name="T1" fmla="*/ 0 h 54"/>
                  <a:gd name="T2" fmla="*/ 39 w 87"/>
                  <a:gd name="T3" fmla="*/ 0 h 54"/>
                  <a:gd name="T4" fmla="*/ 26 w 87"/>
                  <a:gd name="T5" fmla="*/ 19 h 54"/>
                  <a:gd name="T6" fmla="*/ 87 w 87"/>
                  <a:gd name="T7" fmla="*/ 54 h 54"/>
                  <a:gd name="T8" fmla="*/ 28 w 87"/>
                  <a:gd name="T9" fmla="*/ 54 h 54"/>
                  <a:gd name="T10" fmla="*/ 6 w 87"/>
                  <a:gd name="T11" fmla="*/ 34 h 54"/>
                  <a:gd name="T12" fmla="*/ 15 w 87"/>
                  <a:gd name="T13" fmla="*/ 13 h 54"/>
                  <a:gd name="T14" fmla="*/ 0 w 87"/>
                  <a:gd name="T15" fmla="*/ 0 h 54"/>
                  <a:gd name="T16" fmla="*/ 0 w 87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54"/>
                  <a:gd name="T29" fmla="*/ 87 w 87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54">
                    <a:moveTo>
                      <a:pt x="0" y="0"/>
                    </a:moveTo>
                    <a:lnTo>
                      <a:pt x="39" y="0"/>
                    </a:lnTo>
                    <a:lnTo>
                      <a:pt x="26" y="19"/>
                    </a:lnTo>
                    <a:lnTo>
                      <a:pt x="87" y="54"/>
                    </a:lnTo>
                    <a:lnTo>
                      <a:pt x="28" y="54"/>
                    </a:lnTo>
                    <a:lnTo>
                      <a:pt x="6" y="34"/>
                    </a:lnTo>
                    <a:lnTo>
                      <a:pt x="1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CC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6" name="Freeform 312"/>
              <p:cNvSpPr>
                <a:spLocks/>
              </p:cNvSpPr>
              <p:nvPr/>
            </p:nvSpPr>
            <p:spPr bwMode="auto">
              <a:xfrm>
                <a:off x="3001" y="3337"/>
                <a:ext cx="196" cy="280"/>
              </a:xfrm>
              <a:custGeom>
                <a:avLst/>
                <a:gdLst>
                  <a:gd name="T0" fmla="*/ 152 w 196"/>
                  <a:gd name="T1" fmla="*/ 0 h 280"/>
                  <a:gd name="T2" fmla="*/ 196 w 196"/>
                  <a:gd name="T3" fmla="*/ 54 h 280"/>
                  <a:gd name="T4" fmla="*/ 155 w 196"/>
                  <a:gd name="T5" fmla="*/ 213 h 280"/>
                  <a:gd name="T6" fmla="*/ 133 w 196"/>
                  <a:gd name="T7" fmla="*/ 280 h 280"/>
                  <a:gd name="T8" fmla="*/ 90 w 196"/>
                  <a:gd name="T9" fmla="*/ 248 h 280"/>
                  <a:gd name="T10" fmla="*/ 50 w 196"/>
                  <a:gd name="T11" fmla="*/ 143 h 280"/>
                  <a:gd name="T12" fmla="*/ 0 w 196"/>
                  <a:gd name="T13" fmla="*/ 111 h 280"/>
                  <a:gd name="T14" fmla="*/ 70 w 196"/>
                  <a:gd name="T15" fmla="*/ 100 h 280"/>
                  <a:gd name="T16" fmla="*/ 89 w 196"/>
                  <a:gd name="T17" fmla="*/ 71 h 280"/>
                  <a:gd name="T18" fmla="*/ 109 w 196"/>
                  <a:gd name="T19" fmla="*/ 0 h 280"/>
                  <a:gd name="T20" fmla="*/ 152 w 196"/>
                  <a:gd name="T21" fmla="*/ 0 h 280"/>
                  <a:gd name="T22" fmla="*/ 152 w 196"/>
                  <a:gd name="T23" fmla="*/ 0 h 2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6"/>
                  <a:gd name="T37" fmla="*/ 0 h 280"/>
                  <a:gd name="T38" fmla="*/ 196 w 196"/>
                  <a:gd name="T39" fmla="*/ 280 h 2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6" h="280">
                    <a:moveTo>
                      <a:pt x="152" y="0"/>
                    </a:moveTo>
                    <a:lnTo>
                      <a:pt x="196" y="54"/>
                    </a:lnTo>
                    <a:lnTo>
                      <a:pt x="155" y="213"/>
                    </a:lnTo>
                    <a:lnTo>
                      <a:pt x="133" y="280"/>
                    </a:lnTo>
                    <a:lnTo>
                      <a:pt x="90" y="248"/>
                    </a:lnTo>
                    <a:lnTo>
                      <a:pt x="50" y="143"/>
                    </a:lnTo>
                    <a:lnTo>
                      <a:pt x="0" y="111"/>
                    </a:lnTo>
                    <a:lnTo>
                      <a:pt x="70" y="100"/>
                    </a:lnTo>
                    <a:lnTo>
                      <a:pt x="89" y="71"/>
                    </a:lnTo>
                    <a:lnTo>
                      <a:pt x="109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D6C7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7" name="Freeform 313"/>
              <p:cNvSpPr>
                <a:spLocks/>
              </p:cNvSpPr>
              <p:nvPr/>
            </p:nvSpPr>
            <p:spPr bwMode="auto">
              <a:xfrm>
                <a:off x="3101" y="3293"/>
                <a:ext cx="96" cy="107"/>
              </a:xfrm>
              <a:custGeom>
                <a:avLst/>
                <a:gdLst>
                  <a:gd name="T0" fmla="*/ 59 w 96"/>
                  <a:gd name="T1" fmla="*/ 0 h 107"/>
                  <a:gd name="T2" fmla="*/ 59 w 96"/>
                  <a:gd name="T3" fmla="*/ 24 h 107"/>
                  <a:gd name="T4" fmla="*/ 96 w 96"/>
                  <a:gd name="T5" fmla="*/ 35 h 107"/>
                  <a:gd name="T6" fmla="*/ 96 w 96"/>
                  <a:gd name="T7" fmla="*/ 72 h 107"/>
                  <a:gd name="T8" fmla="*/ 68 w 96"/>
                  <a:gd name="T9" fmla="*/ 105 h 107"/>
                  <a:gd name="T10" fmla="*/ 11 w 96"/>
                  <a:gd name="T11" fmla="*/ 107 h 107"/>
                  <a:gd name="T12" fmla="*/ 66 w 96"/>
                  <a:gd name="T13" fmla="*/ 76 h 107"/>
                  <a:gd name="T14" fmla="*/ 0 w 96"/>
                  <a:gd name="T15" fmla="*/ 63 h 107"/>
                  <a:gd name="T16" fmla="*/ 7 w 96"/>
                  <a:gd name="T17" fmla="*/ 22 h 107"/>
                  <a:gd name="T18" fmla="*/ 37 w 96"/>
                  <a:gd name="T19" fmla="*/ 22 h 107"/>
                  <a:gd name="T20" fmla="*/ 59 w 96"/>
                  <a:gd name="T21" fmla="*/ 0 h 107"/>
                  <a:gd name="T22" fmla="*/ 59 w 96"/>
                  <a:gd name="T23" fmla="*/ 0 h 10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6"/>
                  <a:gd name="T37" fmla="*/ 0 h 107"/>
                  <a:gd name="T38" fmla="*/ 96 w 96"/>
                  <a:gd name="T39" fmla="*/ 107 h 10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6" h="107">
                    <a:moveTo>
                      <a:pt x="59" y="0"/>
                    </a:moveTo>
                    <a:lnTo>
                      <a:pt x="59" y="24"/>
                    </a:lnTo>
                    <a:lnTo>
                      <a:pt x="96" y="35"/>
                    </a:lnTo>
                    <a:lnTo>
                      <a:pt x="96" y="72"/>
                    </a:lnTo>
                    <a:lnTo>
                      <a:pt x="68" y="105"/>
                    </a:lnTo>
                    <a:lnTo>
                      <a:pt x="11" y="107"/>
                    </a:lnTo>
                    <a:lnTo>
                      <a:pt x="66" y="76"/>
                    </a:lnTo>
                    <a:lnTo>
                      <a:pt x="0" y="63"/>
                    </a:lnTo>
                    <a:lnTo>
                      <a:pt x="7" y="22"/>
                    </a:lnTo>
                    <a:lnTo>
                      <a:pt x="37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8" name="Freeform 314"/>
              <p:cNvSpPr>
                <a:spLocks/>
              </p:cNvSpPr>
              <p:nvPr/>
            </p:nvSpPr>
            <p:spPr bwMode="auto">
              <a:xfrm>
                <a:off x="2888" y="2948"/>
                <a:ext cx="55" cy="178"/>
              </a:xfrm>
              <a:custGeom>
                <a:avLst/>
                <a:gdLst>
                  <a:gd name="T0" fmla="*/ 48 w 55"/>
                  <a:gd name="T1" fmla="*/ 36 h 178"/>
                  <a:gd name="T2" fmla="*/ 35 w 55"/>
                  <a:gd name="T3" fmla="*/ 39 h 178"/>
                  <a:gd name="T4" fmla="*/ 39 w 55"/>
                  <a:gd name="T5" fmla="*/ 0 h 178"/>
                  <a:gd name="T6" fmla="*/ 7 w 55"/>
                  <a:gd name="T7" fmla="*/ 23 h 178"/>
                  <a:gd name="T8" fmla="*/ 0 w 55"/>
                  <a:gd name="T9" fmla="*/ 50 h 178"/>
                  <a:gd name="T10" fmla="*/ 17 w 55"/>
                  <a:gd name="T11" fmla="*/ 108 h 178"/>
                  <a:gd name="T12" fmla="*/ 4 w 55"/>
                  <a:gd name="T13" fmla="*/ 132 h 178"/>
                  <a:gd name="T14" fmla="*/ 6 w 55"/>
                  <a:gd name="T15" fmla="*/ 176 h 178"/>
                  <a:gd name="T16" fmla="*/ 55 w 55"/>
                  <a:gd name="T17" fmla="*/ 178 h 178"/>
                  <a:gd name="T18" fmla="*/ 48 w 55"/>
                  <a:gd name="T19" fmla="*/ 36 h 178"/>
                  <a:gd name="T20" fmla="*/ 48 w 55"/>
                  <a:gd name="T21" fmla="*/ 36 h 1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178"/>
                  <a:gd name="T35" fmla="*/ 55 w 55"/>
                  <a:gd name="T36" fmla="*/ 178 h 1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178">
                    <a:moveTo>
                      <a:pt x="48" y="36"/>
                    </a:moveTo>
                    <a:lnTo>
                      <a:pt x="35" y="39"/>
                    </a:lnTo>
                    <a:lnTo>
                      <a:pt x="39" y="0"/>
                    </a:lnTo>
                    <a:lnTo>
                      <a:pt x="7" y="23"/>
                    </a:lnTo>
                    <a:lnTo>
                      <a:pt x="0" y="50"/>
                    </a:lnTo>
                    <a:lnTo>
                      <a:pt x="17" y="108"/>
                    </a:lnTo>
                    <a:lnTo>
                      <a:pt x="4" y="132"/>
                    </a:lnTo>
                    <a:lnTo>
                      <a:pt x="6" y="176"/>
                    </a:lnTo>
                    <a:lnTo>
                      <a:pt x="55" y="178"/>
                    </a:lnTo>
                    <a:lnTo>
                      <a:pt x="48" y="36"/>
                    </a:lnTo>
                    <a:close/>
                  </a:path>
                </a:pathLst>
              </a:custGeom>
              <a:solidFill>
                <a:srgbClr val="D9D1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89" name="Freeform 315"/>
              <p:cNvSpPr>
                <a:spLocks/>
              </p:cNvSpPr>
              <p:nvPr/>
            </p:nvSpPr>
            <p:spPr bwMode="auto">
              <a:xfrm>
                <a:off x="3017" y="3226"/>
                <a:ext cx="106" cy="126"/>
              </a:xfrm>
              <a:custGeom>
                <a:avLst/>
                <a:gdLst>
                  <a:gd name="T0" fmla="*/ 54 w 106"/>
                  <a:gd name="T1" fmla="*/ 9 h 126"/>
                  <a:gd name="T2" fmla="*/ 95 w 106"/>
                  <a:gd name="T3" fmla="*/ 0 h 126"/>
                  <a:gd name="T4" fmla="*/ 106 w 106"/>
                  <a:gd name="T5" fmla="*/ 74 h 126"/>
                  <a:gd name="T6" fmla="*/ 84 w 106"/>
                  <a:gd name="T7" fmla="*/ 100 h 126"/>
                  <a:gd name="T8" fmla="*/ 47 w 106"/>
                  <a:gd name="T9" fmla="*/ 126 h 126"/>
                  <a:gd name="T10" fmla="*/ 32 w 106"/>
                  <a:gd name="T11" fmla="*/ 119 h 126"/>
                  <a:gd name="T12" fmla="*/ 0 w 106"/>
                  <a:gd name="T13" fmla="*/ 117 h 126"/>
                  <a:gd name="T14" fmla="*/ 0 w 106"/>
                  <a:gd name="T15" fmla="*/ 70 h 126"/>
                  <a:gd name="T16" fmla="*/ 54 w 106"/>
                  <a:gd name="T17" fmla="*/ 9 h 126"/>
                  <a:gd name="T18" fmla="*/ 54 w 106"/>
                  <a:gd name="T19" fmla="*/ 9 h 1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6"/>
                  <a:gd name="T31" fmla="*/ 0 h 126"/>
                  <a:gd name="T32" fmla="*/ 106 w 106"/>
                  <a:gd name="T33" fmla="*/ 126 h 1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6" h="126">
                    <a:moveTo>
                      <a:pt x="54" y="9"/>
                    </a:moveTo>
                    <a:lnTo>
                      <a:pt x="95" y="0"/>
                    </a:lnTo>
                    <a:lnTo>
                      <a:pt x="106" y="74"/>
                    </a:lnTo>
                    <a:lnTo>
                      <a:pt x="84" y="100"/>
                    </a:lnTo>
                    <a:lnTo>
                      <a:pt x="47" y="126"/>
                    </a:lnTo>
                    <a:lnTo>
                      <a:pt x="32" y="119"/>
                    </a:lnTo>
                    <a:lnTo>
                      <a:pt x="0" y="117"/>
                    </a:lnTo>
                    <a:lnTo>
                      <a:pt x="0" y="70"/>
                    </a:ln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C9C2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0" name="Freeform 316"/>
              <p:cNvSpPr>
                <a:spLocks/>
              </p:cNvSpPr>
              <p:nvPr/>
            </p:nvSpPr>
            <p:spPr bwMode="auto">
              <a:xfrm>
                <a:off x="3027" y="2860"/>
                <a:ext cx="161" cy="422"/>
              </a:xfrm>
              <a:custGeom>
                <a:avLst/>
                <a:gdLst>
                  <a:gd name="T0" fmla="*/ 129 w 161"/>
                  <a:gd name="T1" fmla="*/ 175 h 422"/>
                  <a:gd name="T2" fmla="*/ 113 w 161"/>
                  <a:gd name="T3" fmla="*/ 192 h 422"/>
                  <a:gd name="T4" fmla="*/ 96 w 161"/>
                  <a:gd name="T5" fmla="*/ 422 h 422"/>
                  <a:gd name="T6" fmla="*/ 64 w 161"/>
                  <a:gd name="T7" fmla="*/ 259 h 422"/>
                  <a:gd name="T8" fmla="*/ 63 w 161"/>
                  <a:gd name="T9" fmla="*/ 209 h 422"/>
                  <a:gd name="T10" fmla="*/ 40 w 161"/>
                  <a:gd name="T11" fmla="*/ 196 h 422"/>
                  <a:gd name="T12" fmla="*/ 55 w 161"/>
                  <a:gd name="T13" fmla="*/ 138 h 422"/>
                  <a:gd name="T14" fmla="*/ 48 w 161"/>
                  <a:gd name="T15" fmla="*/ 70 h 422"/>
                  <a:gd name="T16" fmla="*/ 16 w 161"/>
                  <a:gd name="T17" fmla="*/ 94 h 422"/>
                  <a:gd name="T18" fmla="*/ 0 w 161"/>
                  <a:gd name="T19" fmla="*/ 64 h 422"/>
                  <a:gd name="T20" fmla="*/ 22 w 161"/>
                  <a:gd name="T21" fmla="*/ 53 h 422"/>
                  <a:gd name="T22" fmla="*/ 7 w 161"/>
                  <a:gd name="T23" fmla="*/ 0 h 422"/>
                  <a:gd name="T24" fmla="*/ 92 w 161"/>
                  <a:gd name="T25" fmla="*/ 3 h 422"/>
                  <a:gd name="T26" fmla="*/ 161 w 161"/>
                  <a:gd name="T27" fmla="*/ 83 h 422"/>
                  <a:gd name="T28" fmla="*/ 129 w 161"/>
                  <a:gd name="T29" fmla="*/ 129 h 422"/>
                  <a:gd name="T30" fmla="*/ 94 w 161"/>
                  <a:gd name="T31" fmla="*/ 137 h 422"/>
                  <a:gd name="T32" fmla="*/ 140 w 161"/>
                  <a:gd name="T33" fmla="*/ 179 h 422"/>
                  <a:gd name="T34" fmla="*/ 129 w 161"/>
                  <a:gd name="T35" fmla="*/ 175 h 422"/>
                  <a:gd name="T36" fmla="*/ 129 w 161"/>
                  <a:gd name="T37" fmla="*/ 175 h 4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1"/>
                  <a:gd name="T58" fmla="*/ 0 h 422"/>
                  <a:gd name="T59" fmla="*/ 161 w 161"/>
                  <a:gd name="T60" fmla="*/ 422 h 4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1" h="422">
                    <a:moveTo>
                      <a:pt x="129" y="175"/>
                    </a:moveTo>
                    <a:lnTo>
                      <a:pt x="113" y="192"/>
                    </a:lnTo>
                    <a:lnTo>
                      <a:pt x="96" y="422"/>
                    </a:lnTo>
                    <a:lnTo>
                      <a:pt x="64" y="259"/>
                    </a:lnTo>
                    <a:lnTo>
                      <a:pt x="63" y="209"/>
                    </a:lnTo>
                    <a:lnTo>
                      <a:pt x="40" y="196"/>
                    </a:lnTo>
                    <a:lnTo>
                      <a:pt x="55" y="138"/>
                    </a:lnTo>
                    <a:lnTo>
                      <a:pt x="48" y="70"/>
                    </a:lnTo>
                    <a:lnTo>
                      <a:pt x="16" y="94"/>
                    </a:lnTo>
                    <a:lnTo>
                      <a:pt x="0" y="64"/>
                    </a:lnTo>
                    <a:lnTo>
                      <a:pt x="22" y="53"/>
                    </a:lnTo>
                    <a:lnTo>
                      <a:pt x="7" y="0"/>
                    </a:lnTo>
                    <a:lnTo>
                      <a:pt x="92" y="3"/>
                    </a:lnTo>
                    <a:lnTo>
                      <a:pt x="161" y="83"/>
                    </a:lnTo>
                    <a:lnTo>
                      <a:pt x="129" y="129"/>
                    </a:lnTo>
                    <a:lnTo>
                      <a:pt x="94" y="137"/>
                    </a:lnTo>
                    <a:lnTo>
                      <a:pt x="140" y="179"/>
                    </a:lnTo>
                    <a:lnTo>
                      <a:pt x="129" y="175"/>
                    </a:lnTo>
                    <a:close/>
                  </a:path>
                </a:pathLst>
              </a:custGeom>
              <a:solidFill>
                <a:srgbClr val="C2BF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1" name="Freeform 317"/>
              <p:cNvSpPr>
                <a:spLocks/>
              </p:cNvSpPr>
              <p:nvPr/>
            </p:nvSpPr>
            <p:spPr bwMode="auto">
              <a:xfrm>
                <a:off x="3134" y="2987"/>
                <a:ext cx="91" cy="69"/>
              </a:xfrm>
              <a:custGeom>
                <a:avLst/>
                <a:gdLst>
                  <a:gd name="T0" fmla="*/ 0 w 91"/>
                  <a:gd name="T1" fmla="*/ 11 h 69"/>
                  <a:gd name="T2" fmla="*/ 22 w 91"/>
                  <a:gd name="T3" fmla="*/ 0 h 69"/>
                  <a:gd name="T4" fmla="*/ 91 w 91"/>
                  <a:gd name="T5" fmla="*/ 69 h 69"/>
                  <a:gd name="T6" fmla="*/ 39 w 91"/>
                  <a:gd name="T7" fmla="*/ 45 h 69"/>
                  <a:gd name="T8" fmla="*/ 0 w 91"/>
                  <a:gd name="T9" fmla="*/ 11 h 69"/>
                  <a:gd name="T10" fmla="*/ 0 w 91"/>
                  <a:gd name="T11" fmla="*/ 11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9"/>
                  <a:gd name="T20" fmla="*/ 91 w 91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9">
                    <a:moveTo>
                      <a:pt x="0" y="11"/>
                    </a:moveTo>
                    <a:lnTo>
                      <a:pt x="22" y="0"/>
                    </a:lnTo>
                    <a:lnTo>
                      <a:pt x="91" y="69"/>
                    </a:lnTo>
                    <a:lnTo>
                      <a:pt x="39" y="45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9D6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2" name="Freeform 318"/>
              <p:cNvSpPr>
                <a:spLocks/>
              </p:cNvSpPr>
              <p:nvPr/>
            </p:nvSpPr>
            <p:spPr bwMode="auto">
              <a:xfrm>
                <a:off x="3121" y="3093"/>
                <a:ext cx="65" cy="124"/>
              </a:xfrm>
              <a:custGeom>
                <a:avLst/>
                <a:gdLst>
                  <a:gd name="T0" fmla="*/ 28 w 65"/>
                  <a:gd name="T1" fmla="*/ 0 h 124"/>
                  <a:gd name="T2" fmla="*/ 65 w 65"/>
                  <a:gd name="T3" fmla="*/ 11 h 124"/>
                  <a:gd name="T4" fmla="*/ 65 w 65"/>
                  <a:gd name="T5" fmla="*/ 26 h 124"/>
                  <a:gd name="T6" fmla="*/ 43 w 65"/>
                  <a:gd name="T7" fmla="*/ 29 h 124"/>
                  <a:gd name="T8" fmla="*/ 43 w 65"/>
                  <a:gd name="T9" fmla="*/ 113 h 124"/>
                  <a:gd name="T10" fmla="*/ 22 w 65"/>
                  <a:gd name="T11" fmla="*/ 124 h 124"/>
                  <a:gd name="T12" fmla="*/ 0 w 65"/>
                  <a:gd name="T13" fmla="*/ 50 h 124"/>
                  <a:gd name="T14" fmla="*/ 28 w 65"/>
                  <a:gd name="T15" fmla="*/ 0 h 124"/>
                  <a:gd name="T16" fmla="*/ 28 w 65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24"/>
                  <a:gd name="T29" fmla="*/ 65 w 65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24">
                    <a:moveTo>
                      <a:pt x="28" y="0"/>
                    </a:moveTo>
                    <a:lnTo>
                      <a:pt x="65" y="11"/>
                    </a:lnTo>
                    <a:lnTo>
                      <a:pt x="65" y="26"/>
                    </a:lnTo>
                    <a:lnTo>
                      <a:pt x="43" y="29"/>
                    </a:lnTo>
                    <a:lnTo>
                      <a:pt x="43" y="113"/>
                    </a:lnTo>
                    <a:lnTo>
                      <a:pt x="22" y="124"/>
                    </a:lnTo>
                    <a:lnTo>
                      <a:pt x="0" y="5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3" name="Freeform 319"/>
              <p:cNvSpPr>
                <a:spLocks/>
              </p:cNvSpPr>
              <p:nvPr/>
            </p:nvSpPr>
            <p:spPr bwMode="auto">
              <a:xfrm>
                <a:off x="3101" y="2998"/>
                <a:ext cx="274" cy="287"/>
              </a:xfrm>
              <a:custGeom>
                <a:avLst/>
                <a:gdLst>
                  <a:gd name="T0" fmla="*/ 24 w 274"/>
                  <a:gd name="T1" fmla="*/ 0 h 287"/>
                  <a:gd name="T2" fmla="*/ 89 w 274"/>
                  <a:gd name="T3" fmla="*/ 47 h 287"/>
                  <a:gd name="T4" fmla="*/ 126 w 274"/>
                  <a:gd name="T5" fmla="*/ 52 h 287"/>
                  <a:gd name="T6" fmla="*/ 200 w 274"/>
                  <a:gd name="T7" fmla="*/ 100 h 287"/>
                  <a:gd name="T8" fmla="*/ 142 w 274"/>
                  <a:gd name="T9" fmla="*/ 121 h 287"/>
                  <a:gd name="T10" fmla="*/ 133 w 274"/>
                  <a:gd name="T11" fmla="*/ 145 h 287"/>
                  <a:gd name="T12" fmla="*/ 166 w 274"/>
                  <a:gd name="T13" fmla="*/ 152 h 287"/>
                  <a:gd name="T14" fmla="*/ 216 w 274"/>
                  <a:gd name="T15" fmla="*/ 178 h 287"/>
                  <a:gd name="T16" fmla="*/ 198 w 274"/>
                  <a:gd name="T17" fmla="*/ 184 h 287"/>
                  <a:gd name="T18" fmla="*/ 212 w 274"/>
                  <a:gd name="T19" fmla="*/ 199 h 287"/>
                  <a:gd name="T20" fmla="*/ 261 w 274"/>
                  <a:gd name="T21" fmla="*/ 187 h 287"/>
                  <a:gd name="T22" fmla="*/ 274 w 274"/>
                  <a:gd name="T23" fmla="*/ 287 h 287"/>
                  <a:gd name="T24" fmla="*/ 238 w 274"/>
                  <a:gd name="T25" fmla="*/ 232 h 287"/>
                  <a:gd name="T26" fmla="*/ 175 w 274"/>
                  <a:gd name="T27" fmla="*/ 211 h 287"/>
                  <a:gd name="T28" fmla="*/ 163 w 274"/>
                  <a:gd name="T29" fmla="*/ 189 h 287"/>
                  <a:gd name="T30" fmla="*/ 111 w 274"/>
                  <a:gd name="T31" fmla="*/ 182 h 287"/>
                  <a:gd name="T32" fmla="*/ 87 w 274"/>
                  <a:gd name="T33" fmla="*/ 165 h 287"/>
                  <a:gd name="T34" fmla="*/ 96 w 274"/>
                  <a:gd name="T35" fmla="*/ 99 h 287"/>
                  <a:gd name="T36" fmla="*/ 46 w 274"/>
                  <a:gd name="T37" fmla="*/ 28 h 287"/>
                  <a:gd name="T38" fmla="*/ 0 w 274"/>
                  <a:gd name="T39" fmla="*/ 12 h 287"/>
                  <a:gd name="T40" fmla="*/ 24 w 274"/>
                  <a:gd name="T41" fmla="*/ 0 h 287"/>
                  <a:gd name="T42" fmla="*/ 24 w 274"/>
                  <a:gd name="T43" fmla="*/ 0 h 2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74"/>
                  <a:gd name="T67" fmla="*/ 0 h 287"/>
                  <a:gd name="T68" fmla="*/ 274 w 274"/>
                  <a:gd name="T69" fmla="*/ 287 h 28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74" h="287">
                    <a:moveTo>
                      <a:pt x="24" y="0"/>
                    </a:moveTo>
                    <a:lnTo>
                      <a:pt x="89" y="47"/>
                    </a:lnTo>
                    <a:lnTo>
                      <a:pt x="126" y="52"/>
                    </a:lnTo>
                    <a:lnTo>
                      <a:pt x="200" y="100"/>
                    </a:lnTo>
                    <a:lnTo>
                      <a:pt x="142" y="121"/>
                    </a:lnTo>
                    <a:lnTo>
                      <a:pt x="133" y="145"/>
                    </a:lnTo>
                    <a:lnTo>
                      <a:pt x="166" y="152"/>
                    </a:lnTo>
                    <a:lnTo>
                      <a:pt x="216" y="178"/>
                    </a:lnTo>
                    <a:lnTo>
                      <a:pt x="198" y="184"/>
                    </a:lnTo>
                    <a:lnTo>
                      <a:pt x="212" y="199"/>
                    </a:lnTo>
                    <a:lnTo>
                      <a:pt x="261" y="187"/>
                    </a:lnTo>
                    <a:lnTo>
                      <a:pt x="274" y="287"/>
                    </a:lnTo>
                    <a:lnTo>
                      <a:pt x="238" y="232"/>
                    </a:lnTo>
                    <a:lnTo>
                      <a:pt x="175" y="211"/>
                    </a:lnTo>
                    <a:lnTo>
                      <a:pt x="163" y="189"/>
                    </a:lnTo>
                    <a:lnTo>
                      <a:pt x="111" y="182"/>
                    </a:lnTo>
                    <a:lnTo>
                      <a:pt x="87" y="165"/>
                    </a:lnTo>
                    <a:lnTo>
                      <a:pt x="96" y="99"/>
                    </a:lnTo>
                    <a:lnTo>
                      <a:pt x="46" y="2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2BF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4" name="Freeform 320"/>
              <p:cNvSpPr>
                <a:spLocks/>
              </p:cNvSpPr>
              <p:nvPr/>
            </p:nvSpPr>
            <p:spPr bwMode="auto">
              <a:xfrm>
                <a:off x="3154" y="3056"/>
                <a:ext cx="126" cy="237"/>
              </a:xfrm>
              <a:custGeom>
                <a:avLst/>
                <a:gdLst>
                  <a:gd name="T0" fmla="*/ 82 w 126"/>
                  <a:gd name="T1" fmla="*/ 0 h 237"/>
                  <a:gd name="T2" fmla="*/ 54 w 126"/>
                  <a:gd name="T3" fmla="*/ 83 h 237"/>
                  <a:gd name="T4" fmla="*/ 36 w 126"/>
                  <a:gd name="T5" fmla="*/ 146 h 237"/>
                  <a:gd name="T6" fmla="*/ 0 w 126"/>
                  <a:gd name="T7" fmla="*/ 183 h 237"/>
                  <a:gd name="T8" fmla="*/ 0 w 126"/>
                  <a:gd name="T9" fmla="*/ 229 h 237"/>
                  <a:gd name="T10" fmla="*/ 32 w 126"/>
                  <a:gd name="T11" fmla="*/ 237 h 237"/>
                  <a:gd name="T12" fmla="*/ 56 w 126"/>
                  <a:gd name="T13" fmla="*/ 168 h 237"/>
                  <a:gd name="T14" fmla="*/ 84 w 126"/>
                  <a:gd name="T15" fmla="*/ 81 h 237"/>
                  <a:gd name="T16" fmla="*/ 113 w 126"/>
                  <a:gd name="T17" fmla="*/ 72 h 237"/>
                  <a:gd name="T18" fmla="*/ 126 w 126"/>
                  <a:gd name="T19" fmla="*/ 48 h 237"/>
                  <a:gd name="T20" fmla="*/ 89 w 126"/>
                  <a:gd name="T21" fmla="*/ 52 h 237"/>
                  <a:gd name="T22" fmla="*/ 106 w 126"/>
                  <a:gd name="T23" fmla="*/ 15 h 237"/>
                  <a:gd name="T24" fmla="*/ 82 w 126"/>
                  <a:gd name="T25" fmla="*/ 0 h 237"/>
                  <a:gd name="T26" fmla="*/ 82 w 126"/>
                  <a:gd name="T27" fmla="*/ 0 h 2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6"/>
                  <a:gd name="T43" fmla="*/ 0 h 237"/>
                  <a:gd name="T44" fmla="*/ 126 w 126"/>
                  <a:gd name="T45" fmla="*/ 237 h 2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6" h="237">
                    <a:moveTo>
                      <a:pt x="82" y="0"/>
                    </a:moveTo>
                    <a:lnTo>
                      <a:pt x="54" y="83"/>
                    </a:lnTo>
                    <a:lnTo>
                      <a:pt x="36" y="146"/>
                    </a:lnTo>
                    <a:lnTo>
                      <a:pt x="0" y="183"/>
                    </a:lnTo>
                    <a:lnTo>
                      <a:pt x="0" y="229"/>
                    </a:lnTo>
                    <a:lnTo>
                      <a:pt x="32" y="237"/>
                    </a:lnTo>
                    <a:lnTo>
                      <a:pt x="56" y="168"/>
                    </a:lnTo>
                    <a:lnTo>
                      <a:pt x="84" y="81"/>
                    </a:lnTo>
                    <a:lnTo>
                      <a:pt x="113" y="72"/>
                    </a:lnTo>
                    <a:lnTo>
                      <a:pt x="126" y="48"/>
                    </a:lnTo>
                    <a:lnTo>
                      <a:pt x="89" y="52"/>
                    </a:lnTo>
                    <a:lnTo>
                      <a:pt x="106" y="15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5" name="Freeform 321"/>
              <p:cNvSpPr>
                <a:spLocks/>
              </p:cNvSpPr>
              <p:nvPr/>
            </p:nvSpPr>
            <p:spPr bwMode="auto">
              <a:xfrm>
                <a:off x="3091" y="3011"/>
                <a:ext cx="60" cy="63"/>
              </a:xfrm>
              <a:custGeom>
                <a:avLst/>
                <a:gdLst>
                  <a:gd name="T0" fmla="*/ 60 w 60"/>
                  <a:gd name="T1" fmla="*/ 26 h 63"/>
                  <a:gd name="T2" fmla="*/ 36 w 60"/>
                  <a:gd name="T3" fmla="*/ 23 h 63"/>
                  <a:gd name="T4" fmla="*/ 17 w 60"/>
                  <a:gd name="T5" fmla="*/ 28 h 63"/>
                  <a:gd name="T6" fmla="*/ 6 w 60"/>
                  <a:gd name="T7" fmla="*/ 63 h 63"/>
                  <a:gd name="T8" fmla="*/ 0 w 60"/>
                  <a:gd name="T9" fmla="*/ 34 h 63"/>
                  <a:gd name="T10" fmla="*/ 15 w 60"/>
                  <a:gd name="T11" fmla="*/ 15 h 63"/>
                  <a:gd name="T12" fmla="*/ 34 w 60"/>
                  <a:gd name="T13" fmla="*/ 0 h 63"/>
                  <a:gd name="T14" fmla="*/ 50 w 60"/>
                  <a:gd name="T15" fmla="*/ 6 h 63"/>
                  <a:gd name="T16" fmla="*/ 60 w 60"/>
                  <a:gd name="T17" fmla="*/ 26 h 63"/>
                  <a:gd name="T18" fmla="*/ 60 w 60"/>
                  <a:gd name="T19" fmla="*/ 26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63"/>
                  <a:gd name="T32" fmla="*/ 60 w 60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63">
                    <a:moveTo>
                      <a:pt x="60" y="26"/>
                    </a:moveTo>
                    <a:lnTo>
                      <a:pt x="36" y="23"/>
                    </a:lnTo>
                    <a:lnTo>
                      <a:pt x="17" y="28"/>
                    </a:lnTo>
                    <a:lnTo>
                      <a:pt x="6" y="63"/>
                    </a:lnTo>
                    <a:lnTo>
                      <a:pt x="0" y="34"/>
                    </a:lnTo>
                    <a:lnTo>
                      <a:pt x="15" y="15"/>
                    </a:lnTo>
                    <a:lnTo>
                      <a:pt x="34" y="0"/>
                    </a:lnTo>
                    <a:lnTo>
                      <a:pt x="50" y="6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6" name="Freeform 322"/>
              <p:cNvSpPr>
                <a:spLocks/>
              </p:cNvSpPr>
              <p:nvPr/>
            </p:nvSpPr>
            <p:spPr bwMode="auto">
              <a:xfrm>
                <a:off x="3008" y="2850"/>
                <a:ext cx="83" cy="71"/>
              </a:xfrm>
              <a:custGeom>
                <a:avLst/>
                <a:gdLst>
                  <a:gd name="T0" fmla="*/ 63 w 83"/>
                  <a:gd name="T1" fmla="*/ 71 h 71"/>
                  <a:gd name="T2" fmla="*/ 35 w 83"/>
                  <a:gd name="T3" fmla="*/ 30 h 71"/>
                  <a:gd name="T4" fmla="*/ 83 w 83"/>
                  <a:gd name="T5" fmla="*/ 54 h 71"/>
                  <a:gd name="T6" fmla="*/ 63 w 83"/>
                  <a:gd name="T7" fmla="*/ 0 h 71"/>
                  <a:gd name="T8" fmla="*/ 11 w 83"/>
                  <a:gd name="T9" fmla="*/ 2 h 71"/>
                  <a:gd name="T10" fmla="*/ 0 w 83"/>
                  <a:gd name="T11" fmla="*/ 6 h 71"/>
                  <a:gd name="T12" fmla="*/ 35 w 83"/>
                  <a:gd name="T13" fmla="*/ 54 h 71"/>
                  <a:gd name="T14" fmla="*/ 24 w 83"/>
                  <a:gd name="T15" fmla="*/ 65 h 71"/>
                  <a:gd name="T16" fmla="*/ 35 w 83"/>
                  <a:gd name="T17" fmla="*/ 69 h 71"/>
                  <a:gd name="T18" fmla="*/ 63 w 83"/>
                  <a:gd name="T19" fmla="*/ 71 h 71"/>
                  <a:gd name="T20" fmla="*/ 63 w 83"/>
                  <a:gd name="T21" fmla="*/ 71 h 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3"/>
                  <a:gd name="T34" fmla="*/ 0 h 71"/>
                  <a:gd name="T35" fmla="*/ 83 w 83"/>
                  <a:gd name="T36" fmla="*/ 71 h 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3" h="71">
                    <a:moveTo>
                      <a:pt x="63" y="71"/>
                    </a:moveTo>
                    <a:lnTo>
                      <a:pt x="35" y="30"/>
                    </a:lnTo>
                    <a:lnTo>
                      <a:pt x="83" y="54"/>
                    </a:lnTo>
                    <a:lnTo>
                      <a:pt x="63" y="0"/>
                    </a:lnTo>
                    <a:lnTo>
                      <a:pt x="11" y="2"/>
                    </a:lnTo>
                    <a:lnTo>
                      <a:pt x="0" y="6"/>
                    </a:lnTo>
                    <a:lnTo>
                      <a:pt x="35" y="54"/>
                    </a:lnTo>
                    <a:lnTo>
                      <a:pt x="24" y="65"/>
                    </a:lnTo>
                    <a:lnTo>
                      <a:pt x="35" y="69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7" name="Freeform 323"/>
              <p:cNvSpPr>
                <a:spLocks/>
              </p:cNvSpPr>
              <p:nvPr/>
            </p:nvSpPr>
            <p:spPr bwMode="auto">
              <a:xfrm>
                <a:off x="3034" y="2911"/>
                <a:ext cx="115" cy="100"/>
              </a:xfrm>
              <a:custGeom>
                <a:avLst/>
                <a:gdLst>
                  <a:gd name="T0" fmla="*/ 4 w 115"/>
                  <a:gd name="T1" fmla="*/ 19 h 100"/>
                  <a:gd name="T2" fmla="*/ 28 w 115"/>
                  <a:gd name="T3" fmla="*/ 13 h 100"/>
                  <a:gd name="T4" fmla="*/ 41 w 115"/>
                  <a:gd name="T5" fmla="*/ 71 h 100"/>
                  <a:gd name="T6" fmla="*/ 61 w 115"/>
                  <a:gd name="T7" fmla="*/ 100 h 100"/>
                  <a:gd name="T8" fmla="*/ 94 w 115"/>
                  <a:gd name="T9" fmla="*/ 95 h 100"/>
                  <a:gd name="T10" fmla="*/ 106 w 115"/>
                  <a:gd name="T11" fmla="*/ 76 h 100"/>
                  <a:gd name="T12" fmla="*/ 83 w 115"/>
                  <a:gd name="T13" fmla="*/ 82 h 100"/>
                  <a:gd name="T14" fmla="*/ 115 w 115"/>
                  <a:gd name="T15" fmla="*/ 37 h 100"/>
                  <a:gd name="T16" fmla="*/ 91 w 115"/>
                  <a:gd name="T17" fmla="*/ 23 h 100"/>
                  <a:gd name="T18" fmla="*/ 67 w 115"/>
                  <a:gd name="T19" fmla="*/ 37 h 100"/>
                  <a:gd name="T20" fmla="*/ 41 w 115"/>
                  <a:gd name="T21" fmla="*/ 0 h 100"/>
                  <a:gd name="T22" fmla="*/ 0 w 115"/>
                  <a:gd name="T23" fmla="*/ 2 h 100"/>
                  <a:gd name="T24" fmla="*/ 4 w 115"/>
                  <a:gd name="T25" fmla="*/ 19 h 100"/>
                  <a:gd name="T26" fmla="*/ 4 w 115"/>
                  <a:gd name="T27" fmla="*/ 19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5"/>
                  <a:gd name="T43" fmla="*/ 0 h 100"/>
                  <a:gd name="T44" fmla="*/ 115 w 115"/>
                  <a:gd name="T45" fmla="*/ 100 h 1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5" h="100">
                    <a:moveTo>
                      <a:pt x="4" y="19"/>
                    </a:moveTo>
                    <a:lnTo>
                      <a:pt x="28" y="13"/>
                    </a:lnTo>
                    <a:lnTo>
                      <a:pt x="41" y="71"/>
                    </a:lnTo>
                    <a:lnTo>
                      <a:pt x="61" y="100"/>
                    </a:lnTo>
                    <a:lnTo>
                      <a:pt x="94" y="95"/>
                    </a:lnTo>
                    <a:lnTo>
                      <a:pt x="106" y="76"/>
                    </a:lnTo>
                    <a:lnTo>
                      <a:pt x="83" y="82"/>
                    </a:lnTo>
                    <a:lnTo>
                      <a:pt x="115" y="37"/>
                    </a:lnTo>
                    <a:lnTo>
                      <a:pt x="91" y="23"/>
                    </a:lnTo>
                    <a:lnTo>
                      <a:pt x="67" y="37"/>
                    </a:lnTo>
                    <a:lnTo>
                      <a:pt x="41" y="0"/>
                    </a:lnTo>
                    <a:lnTo>
                      <a:pt x="0" y="2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B8A6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8" name="Freeform 324"/>
              <p:cNvSpPr>
                <a:spLocks/>
              </p:cNvSpPr>
              <p:nvPr/>
            </p:nvSpPr>
            <p:spPr bwMode="auto">
              <a:xfrm>
                <a:off x="3101" y="3047"/>
                <a:ext cx="59" cy="270"/>
              </a:xfrm>
              <a:custGeom>
                <a:avLst/>
                <a:gdLst>
                  <a:gd name="T0" fmla="*/ 33 w 59"/>
                  <a:gd name="T1" fmla="*/ 3 h 270"/>
                  <a:gd name="T2" fmla="*/ 20 w 59"/>
                  <a:gd name="T3" fmla="*/ 0 h 270"/>
                  <a:gd name="T4" fmla="*/ 0 w 59"/>
                  <a:gd name="T5" fmla="*/ 33 h 270"/>
                  <a:gd name="T6" fmla="*/ 5 w 59"/>
                  <a:gd name="T7" fmla="*/ 57 h 270"/>
                  <a:gd name="T8" fmla="*/ 7 w 59"/>
                  <a:gd name="T9" fmla="*/ 229 h 270"/>
                  <a:gd name="T10" fmla="*/ 7 w 59"/>
                  <a:gd name="T11" fmla="*/ 268 h 270"/>
                  <a:gd name="T12" fmla="*/ 39 w 59"/>
                  <a:gd name="T13" fmla="*/ 270 h 270"/>
                  <a:gd name="T14" fmla="*/ 59 w 59"/>
                  <a:gd name="T15" fmla="*/ 229 h 270"/>
                  <a:gd name="T16" fmla="*/ 59 w 59"/>
                  <a:gd name="T17" fmla="*/ 162 h 270"/>
                  <a:gd name="T18" fmla="*/ 50 w 59"/>
                  <a:gd name="T19" fmla="*/ 138 h 270"/>
                  <a:gd name="T20" fmla="*/ 50 w 59"/>
                  <a:gd name="T21" fmla="*/ 79 h 270"/>
                  <a:gd name="T22" fmla="*/ 48 w 59"/>
                  <a:gd name="T23" fmla="*/ 40 h 270"/>
                  <a:gd name="T24" fmla="*/ 46 w 59"/>
                  <a:gd name="T25" fmla="*/ 16 h 270"/>
                  <a:gd name="T26" fmla="*/ 33 w 59"/>
                  <a:gd name="T27" fmla="*/ 3 h 270"/>
                  <a:gd name="T28" fmla="*/ 33 w 59"/>
                  <a:gd name="T29" fmla="*/ 3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9"/>
                  <a:gd name="T46" fmla="*/ 0 h 270"/>
                  <a:gd name="T47" fmla="*/ 59 w 59"/>
                  <a:gd name="T48" fmla="*/ 270 h 27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9" h="270">
                    <a:moveTo>
                      <a:pt x="33" y="3"/>
                    </a:moveTo>
                    <a:lnTo>
                      <a:pt x="20" y="0"/>
                    </a:lnTo>
                    <a:lnTo>
                      <a:pt x="0" y="33"/>
                    </a:lnTo>
                    <a:lnTo>
                      <a:pt x="5" y="57"/>
                    </a:lnTo>
                    <a:lnTo>
                      <a:pt x="7" y="229"/>
                    </a:lnTo>
                    <a:lnTo>
                      <a:pt x="7" y="268"/>
                    </a:lnTo>
                    <a:lnTo>
                      <a:pt x="39" y="270"/>
                    </a:lnTo>
                    <a:lnTo>
                      <a:pt x="59" y="229"/>
                    </a:lnTo>
                    <a:lnTo>
                      <a:pt x="59" y="162"/>
                    </a:lnTo>
                    <a:lnTo>
                      <a:pt x="50" y="138"/>
                    </a:lnTo>
                    <a:lnTo>
                      <a:pt x="50" y="79"/>
                    </a:lnTo>
                    <a:lnTo>
                      <a:pt x="48" y="40"/>
                    </a:lnTo>
                    <a:lnTo>
                      <a:pt x="46" y="16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2999" name="Freeform 325"/>
              <p:cNvSpPr>
                <a:spLocks/>
              </p:cNvSpPr>
              <p:nvPr/>
            </p:nvSpPr>
            <p:spPr bwMode="auto">
              <a:xfrm>
                <a:off x="3138" y="3443"/>
                <a:ext cx="242" cy="522"/>
              </a:xfrm>
              <a:custGeom>
                <a:avLst/>
                <a:gdLst>
                  <a:gd name="T0" fmla="*/ 235 w 242"/>
                  <a:gd name="T1" fmla="*/ 201 h 522"/>
                  <a:gd name="T2" fmla="*/ 201 w 242"/>
                  <a:gd name="T3" fmla="*/ 183 h 522"/>
                  <a:gd name="T4" fmla="*/ 174 w 242"/>
                  <a:gd name="T5" fmla="*/ 183 h 522"/>
                  <a:gd name="T6" fmla="*/ 185 w 242"/>
                  <a:gd name="T7" fmla="*/ 198 h 522"/>
                  <a:gd name="T8" fmla="*/ 135 w 242"/>
                  <a:gd name="T9" fmla="*/ 201 h 522"/>
                  <a:gd name="T10" fmla="*/ 135 w 242"/>
                  <a:gd name="T11" fmla="*/ 183 h 522"/>
                  <a:gd name="T12" fmla="*/ 101 w 242"/>
                  <a:gd name="T13" fmla="*/ 187 h 522"/>
                  <a:gd name="T14" fmla="*/ 72 w 242"/>
                  <a:gd name="T15" fmla="*/ 203 h 522"/>
                  <a:gd name="T16" fmla="*/ 70 w 242"/>
                  <a:gd name="T17" fmla="*/ 98 h 522"/>
                  <a:gd name="T18" fmla="*/ 59 w 242"/>
                  <a:gd name="T19" fmla="*/ 0 h 522"/>
                  <a:gd name="T20" fmla="*/ 52 w 242"/>
                  <a:gd name="T21" fmla="*/ 16 h 522"/>
                  <a:gd name="T22" fmla="*/ 53 w 242"/>
                  <a:gd name="T23" fmla="*/ 77 h 522"/>
                  <a:gd name="T24" fmla="*/ 59 w 242"/>
                  <a:gd name="T25" fmla="*/ 207 h 522"/>
                  <a:gd name="T26" fmla="*/ 11 w 242"/>
                  <a:gd name="T27" fmla="*/ 203 h 522"/>
                  <a:gd name="T28" fmla="*/ 0 w 242"/>
                  <a:gd name="T29" fmla="*/ 207 h 522"/>
                  <a:gd name="T30" fmla="*/ 22 w 242"/>
                  <a:gd name="T31" fmla="*/ 222 h 522"/>
                  <a:gd name="T32" fmla="*/ 46 w 242"/>
                  <a:gd name="T33" fmla="*/ 246 h 522"/>
                  <a:gd name="T34" fmla="*/ 18 w 242"/>
                  <a:gd name="T35" fmla="*/ 251 h 522"/>
                  <a:gd name="T36" fmla="*/ 0 w 242"/>
                  <a:gd name="T37" fmla="*/ 272 h 522"/>
                  <a:gd name="T38" fmla="*/ 3 w 242"/>
                  <a:gd name="T39" fmla="*/ 442 h 522"/>
                  <a:gd name="T40" fmla="*/ 48 w 242"/>
                  <a:gd name="T41" fmla="*/ 514 h 522"/>
                  <a:gd name="T42" fmla="*/ 166 w 242"/>
                  <a:gd name="T43" fmla="*/ 522 h 522"/>
                  <a:gd name="T44" fmla="*/ 242 w 242"/>
                  <a:gd name="T45" fmla="*/ 368 h 522"/>
                  <a:gd name="T46" fmla="*/ 242 w 242"/>
                  <a:gd name="T47" fmla="*/ 264 h 522"/>
                  <a:gd name="T48" fmla="*/ 235 w 242"/>
                  <a:gd name="T49" fmla="*/ 201 h 522"/>
                  <a:gd name="T50" fmla="*/ 235 w 242"/>
                  <a:gd name="T51" fmla="*/ 201 h 5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2"/>
                  <a:gd name="T79" fmla="*/ 0 h 522"/>
                  <a:gd name="T80" fmla="*/ 242 w 242"/>
                  <a:gd name="T81" fmla="*/ 522 h 5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2" h="522">
                    <a:moveTo>
                      <a:pt x="235" y="201"/>
                    </a:moveTo>
                    <a:lnTo>
                      <a:pt x="201" y="183"/>
                    </a:lnTo>
                    <a:lnTo>
                      <a:pt x="174" y="183"/>
                    </a:lnTo>
                    <a:lnTo>
                      <a:pt x="185" y="198"/>
                    </a:lnTo>
                    <a:lnTo>
                      <a:pt x="135" y="201"/>
                    </a:lnTo>
                    <a:lnTo>
                      <a:pt x="135" y="183"/>
                    </a:lnTo>
                    <a:lnTo>
                      <a:pt x="101" y="187"/>
                    </a:lnTo>
                    <a:lnTo>
                      <a:pt x="72" y="203"/>
                    </a:lnTo>
                    <a:lnTo>
                      <a:pt x="70" y="98"/>
                    </a:lnTo>
                    <a:lnTo>
                      <a:pt x="59" y="0"/>
                    </a:lnTo>
                    <a:lnTo>
                      <a:pt x="52" y="16"/>
                    </a:lnTo>
                    <a:lnTo>
                      <a:pt x="53" y="77"/>
                    </a:lnTo>
                    <a:lnTo>
                      <a:pt x="59" y="207"/>
                    </a:lnTo>
                    <a:lnTo>
                      <a:pt x="11" y="203"/>
                    </a:lnTo>
                    <a:lnTo>
                      <a:pt x="0" y="207"/>
                    </a:lnTo>
                    <a:lnTo>
                      <a:pt x="22" y="222"/>
                    </a:lnTo>
                    <a:lnTo>
                      <a:pt x="46" y="246"/>
                    </a:lnTo>
                    <a:lnTo>
                      <a:pt x="18" y="251"/>
                    </a:lnTo>
                    <a:lnTo>
                      <a:pt x="0" y="272"/>
                    </a:lnTo>
                    <a:lnTo>
                      <a:pt x="3" y="442"/>
                    </a:lnTo>
                    <a:lnTo>
                      <a:pt x="48" y="514"/>
                    </a:lnTo>
                    <a:lnTo>
                      <a:pt x="166" y="522"/>
                    </a:lnTo>
                    <a:lnTo>
                      <a:pt x="242" y="368"/>
                    </a:lnTo>
                    <a:lnTo>
                      <a:pt x="242" y="264"/>
                    </a:lnTo>
                    <a:lnTo>
                      <a:pt x="235" y="201"/>
                    </a:lnTo>
                    <a:close/>
                  </a:path>
                </a:pathLst>
              </a:custGeom>
              <a:solidFill>
                <a:srgbClr val="BDB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0" name="Freeform 326"/>
              <p:cNvSpPr>
                <a:spLocks/>
              </p:cNvSpPr>
              <p:nvPr/>
            </p:nvSpPr>
            <p:spPr bwMode="auto">
              <a:xfrm>
                <a:off x="3204" y="3648"/>
                <a:ext cx="267" cy="368"/>
              </a:xfrm>
              <a:custGeom>
                <a:avLst/>
                <a:gdLst>
                  <a:gd name="T0" fmla="*/ 21 w 267"/>
                  <a:gd name="T1" fmla="*/ 20 h 368"/>
                  <a:gd name="T2" fmla="*/ 108 w 267"/>
                  <a:gd name="T3" fmla="*/ 19 h 368"/>
                  <a:gd name="T4" fmla="*/ 150 w 267"/>
                  <a:gd name="T5" fmla="*/ 0 h 368"/>
                  <a:gd name="T6" fmla="*/ 159 w 267"/>
                  <a:gd name="T7" fmla="*/ 4 h 368"/>
                  <a:gd name="T8" fmla="*/ 137 w 267"/>
                  <a:gd name="T9" fmla="*/ 28 h 368"/>
                  <a:gd name="T10" fmla="*/ 180 w 267"/>
                  <a:gd name="T11" fmla="*/ 59 h 368"/>
                  <a:gd name="T12" fmla="*/ 228 w 267"/>
                  <a:gd name="T13" fmla="*/ 104 h 368"/>
                  <a:gd name="T14" fmla="*/ 248 w 267"/>
                  <a:gd name="T15" fmla="*/ 224 h 368"/>
                  <a:gd name="T16" fmla="*/ 267 w 267"/>
                  <a:gd name="T17" fmla="*/ 363 h 368"/>
                  <a:gd name="T18" fmla="*/ 224 w 267"/>
                  <a:gd name="T19" fmla="*/ 368 h 368"/>
                  <a:gd name="T20" fmla="*/ 37 w 267"/>
                  <a:gd name="T21" fmla="*/ 367 h 368"/>
                  <a:gd name="T22" fmla="*/ 11 w 267"/>
                  <a:gd name="T23" fmla="*/ 293 h 368"/>
                  <a:gd name="T24" fmla="*/ 43 w 267"/>
                  <a:gd name="T25" fmla="*/ 280 h 368"/>
                  <a:gd name="T26" fmla="*/ 21 w 267"/>
                  <a:gd name="T27" fmla="*/ 272 h 368"/>
                  <a:gd name="T28" fmla="*/ 50 w 267"/>
                  <a:gd name="T29" fmla="*/ 263 h 368"/>
                  <a:gd name="T30" fmla="*/ 2 w 267"/>
                  <a:gd name="T31" fmla="*/ 259 h 368"/>
                  <a:gd name="T32" fmla="*/ 61 w 267"/>
                  <a:gd name="T33" fmla="*/ 248 h 368"/>
                  <a:gd name="T34" fmla="*/ 41 w 267"/>
                  <a:gd name="T35" fmla="*/ 235 h 368"/>
                  <a:gd name="T36" fmla="*/ 6 w 267"/>
                  <a:gd name="T37" fmla="*/ 217 h 368"/>
                  <a:gd name="T38" fmla="*/ 47 w 267"/>
                  <a:gd name="T39" fmla="*/ 204 h 368"/>
                  <a:gd name="T40" fmla="*/ 80 w 267"/>
                  <a:gd name="T41" fmla="*/ 196 h 368"/>
                  <a:gd name="T42" fmla="*/ 47 w 267"/>
                  <a:gd name="T43" fmla="*/ 170 h 368"/>
                  <a:gd name="T44" fmla="*/ 98 w 267"/>
                  <a:gd name="T45" fmla="*/ 161 h 368"/>
                  <a:gd name="T46" fmla="*/ 72 w 267"/>
                  <a:gd name="T47" fmla="*/ 124 h 368"/>
                  <a:gd name="T48" fmla="*/ 69 w 267"/>
                  <a:gd name="T49" fmla="*/ 89 h 368"/>
                  <a:gd name="T50" fmla="*/ 119 w 267"/>
                  <a:gd name="T51" fmla="*/ 78 h 368"/>
                  <a:gd name="T52" fmla="*/ 65 w 267"/>
                  <a:gd name="T53" fmla="*/ 74 h 368"/>
                  <a:gd name="T54" fmla="*/ 95 w 267"/>
                  <a:gd name="T55" fmla="*/ 59 h 368"/>
                  <a:gd name="T56" fmla="*/ 102 w 267"/>
                  <a:gd name="T57" fmla="*/ 50 h 368"/>
                  <a:gd name="T58" fmla="*/ 32 w 267"/>
                  <a:gd name="T59" fmla="*/ 52 h 368"/>
                  <a:gd name="T60" fmla="*/ 45 w 267"/>
                  <a:gd name="T61" fmla="*/ 41 h 368"/>
                  <a:gd name="T62" fmla="*/ 100 w 267"/>
                  <a:gd name="T63" fmla="*/ 30 h 368"/>
                  <a:gd name="T64" fmla="*/ 0 w 267"/>
                  <a:gd name="T65" fmla="*/ 32 h 368"/>
                  <a:gd name="T66" fmla="*/ 6 w 267"/>
                  <a:gd name="T67" fmla="*/ 28 h 368"/>
                  <a:gd name="T68" fmla="*/ 10 w 267"/>
                  <a:gd name="T69" fmla="*/ 24 h 368"/>
                  <a:gd name="T70" fmla="*/ 13 w 267"/>
                  <a:gd name="T71" fmla="*/ 22 h 368"/>
                  <a:gd name="T72" fmla="*/ 17 w 267"/>
                  <a:gd name="T73" fmla="*/ 22 h 368"/>
                  <a:gd name="T74" fmla="*/ 19 w 267"/>
                  <a:gd name="T75" fmla="*/ 20 h 368"/>
                  <a:gd name="T76" fmla="*/ 21 w 267"/>
                  <a:gd name="T77" fmla="*/ 20 h 368"/>
                  <a:gd name="T78" fmla="*/ 21 w 267"/>
                  <a:gd name="T79" fmla="*/ 20 h 3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67"/>
                  <a:gd name="T121" fmla="*/ 0 h 368"/>
                  <a:gd name="T122" fmla="*/ 267 w 267"/>
                  <a:gd name="T123" fmla="*/ 368 h 3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67" h="368">
                    <a:moveTo>
                      <a:pt x="21" y="20"/>
                    </a:moveTo>
                    <a:lnTo>
                      <a:pt x="108" y="19"/>
                    </a:lnTo>
                    <a:lnTo>
                      <a:pt x="150" y="0"/>
                    </a:lnTo>
                    <a:lnTo>
                      <a:pt x="159" y="4"/>
                    </a:lnTo>
                    <a:lnTo>
                      <a:pt x="137" y="28"/>
                    </a:lnTo>
                    <a:lnTo>
                      <a:pt x="180" y="59"/>
                    </a:lnTo>
                    <a:lnTo>
                      <a:pt x="228" y="104"/>
                    </a:lnTo>
                    <a:lnTo>
                      <a:pt x="248" y="224"/>
                    </a:lnTo>
                    <a:lnTo>
                      <a:pt x="267" y="363"/>
                    </a:lnTo>
                    <a:lnTo>
                      <a:pt x="224" y="368"/>
                    </a:lnTo>
                    <a:lnTo>
                      <a:pt x="37" y="367"/>
                    </a:lnTo>
                    <a:lnTo>
                      <a:pt x="11" y="293"/>
                    </a:lnTo>
                    <a:lnTo>
                      <a:pt x="43" y="280"/>
                    </a:lnTo>
                    <a:lnTo>
                      <a:pt x="21" y="272"/>
                    </a:lnTo>
                    <a:lnTo>
                      <a:pt x="50" y="263"/>
                    </a:lnTo>
                    <a:lnTo>
                      <a:pt x="2" y="259"/>
                    </a:lnTo>
                    <a:lnTo>
                      <a:pt x="61" y="248"/>
                    </a:lnTo>
                    <a:lnTo>
                      <a:pt x="41" y="235"/>
                    </a:lnTo>
                    <a:lnTo>
                      <a:pt x="6" y="217"/>
                    </a:lnTo>
                    <a:lnTo>
                      <a:pt x="47" y="204"/>
                    </a:lnTo>
                    <a:lnTo>
                      <a:pt x="80" y="196"/>
                    </a:lnTo>
                    <a:lnTo>
                      <a:pt x="47" y="170"/>
                    </a:lnTo>
                    <a:lnTo>
                      <a:pt x="98" y="161"/>
                    </a:lnTo>
                    <a:lnTo>
                      <a:pt x="72" y="124"/>
                    </a:lnTo>
                    <a:lnTo>
                      <a:pt x="69" y="89"/>
                    </a:lnTo>
                    <a:lnTo>
                      <a:pt x="119" y="78"/>
                    </a:lnTo>
                    <a:lnTo>
                      <a:pt x="65" y="74"/>
                    </a:lnTo>
                    <a:lnTo>
                      <a:pt x="95" y="59"/>
                    </a:lnTo>
                    <a:lnTo>
                      <a:pt x="102" y="50"/>
                    </a:lnTo>
                    <a:lnTo>
                      <a:pt x="32" y="52"/>
                    </a:lnTo>
                    <a:lnTo>
                      <a:pt x="45" y="41"/>
                    </a:lnTo>
                    <a:lnTo>
                      <a:pt x="100" y="30"/>
                    </a:lnTo>
                    <a:lnTo>
                      <a:pt x="0" y="32"/>
                    </a:lnTo>
                    <a:lnTo>
                      <a:pt x="6" y="28"/>
                    </a:lnTo>
                    <a:lnTo>
                      <a:pt x="10" y="24"/>
                    </a:lnTo>
                    <a:lnTo>
                      <a:pt x="13" y="22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1" y="20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1" name="Freeform 327"/>
              <p:cNvSpPr>
                <a:spLocks/>
              </p:cNvSpPr>
              <p:nvPr/>
            </p:nvSpPr>
            <p:spPr bwMode="auto">
              <a:xfrm>
                <a:off x="2988" y="3382"/>
                <a:ext cx="368" cy="633"/>
              </a:xfrm>
              <a:custGeom>
                <a:avLst/>
                <a:gdLst>
                  <a:gd name="T0" fmla="*/ 190 w 368"/>
                  <a:gd name="T1" fmla="*/ 142 h 633"/>
                  <a:gd name="T2" fmla="*/ 155 w 368"/>
                  <a:gd name="T3" fmla="*/ 324 h 633"/>
                  <a:gd name="T4" fmla="*/ 194 w 368"/>
                  <a:gd name="T5" fmla="*/ 348 h 633"/>
                  <a:gd name="T6" fmla="*/ 368 w 368"/>
                  <a:gd name="T7" fmla="*/ 359 h 633"/>
                  <a:gd name="T8" fmla="*/ 165 w 368"/>
                  <a:gd name="T9" fmla="*/ 362 h 633"/>
                  <a:gd name="T10" fmla="*/ 340 w 368"/>
                  <a:gd name="T11" fmla="*/ 373 h 633"/>
                  <a:gd name="T12" fmla="*/ 172 w 368"/>
                  <a:gd name="T13" fmla="*/ 383 h 633"/>
                  <a:gd name="T14" fmla="*/ 329 w 368"/>
                  <a:gd name="T15" fmla="*/ 399 h 633"/>
                  <a:gd name="T16" fmla="*/ 170 w 368"/>
                  <a:gd name="T17" fmla="*/ 423 h 633"/>
                  <a:gd name="T18" fmla="*/ 324 w 368"/>
                  <a:gd name="T19" fmla="*/ 433 h 633"/>
                  <a:gd name="T20" fmla="*/ 179 w 368"/>
                  <a:gd name="T21" fmla="*/ 466 h 633"/>
                  <a:gd name="T22" fmla="*/ 300 w 368"/>
                  <a:gd name="T23" fmla="*/ 499 h 633"/>
                  <a:gd name="T24" fmla="*/ 190 w 368"/>
                  <a:gd name="T25" fmla="*/ 520 h 633"/>
                  <a:gd name="T26" fmla="*/ 292 w 368"/>
                  <a:gd name="T27" fmla="*/ 557 h 633"/>
                  <a:gd name="T28" fmla="*/ 233 w 368"/>
                  <a:gd name="T29" fmla="*/ 618 h 633"/>
                  <a:gd name="T30" fmla="*/ 163 w 368"/>
                  <a:gd name="T31" fmla="*/ 603 h 633"/>
                  <a:gd name="T32" fmla="*/ 146 w 368"/>
                  <a:gd name="T33" fmla="*/ 633 h 633"/>
                  <a:gd name="T34" fmla="*/ 50 w 368"/>
                  <a:gd name="T35" fmla="*/ 592 h 633"/>
                  <a:gd name="T36" fmla="*/ 120 w 368"/>
                  <a:gd name="T37" fmla="*/ 516 h 633"/>
                  <a:gd name="T38" fmla="*/ 85 w 368"/>
                  <a:gd name="T39" fmla="*/ 220 h 633"/>
                  <a:gd name="T40" fmla="*/ 44 w 368"/>
                  <a:gd name="T41" fmla="*/ 162 h 633"/>
                  <a:gd name="T42" fmla="*/ 22 w 368"/>
                  <a:gd name="T43" fmla="*/ 87 h 633"/>
                  <a:gd name="T44" fmla="*/ 13 w 368"/>
                  <a:gd name="T45" fmla="*/ 55 h 633"/>
                  <a:gd name="T46" fmla="*/ 50 w 368"/>
                  <a:gd name="T47" fmla="*/ 79 h 633"/>
                  <a:gd name="T48" fmla="*/ 92 w 368"/>
                  <a:gd name="T49" fmla="*/ 85 h 633"/>
                  <a:gd name="T50" fmla="*/ 129 w 368"/>
                  <a:gd name="T51" fmla="*/ 94 h 633"/>
                  <a:gd name="T52" fmla="*/ 94 w 368"/>
                  <a:gd name="T53" fmla="*/ 135 h 633"/>
                  <a:gd name="T54" fmla="*/ 142 w 368"/>
                  <a:gd name="T55" fmla="*/ 199 h 633"/>
                  <a:gd name="T56" fmla="*/ 131 w 368"/>
                  <a:gd name="T57" fmla="*/ 162 h 633"/>
                  <a:gd name="T58" fmla="*/ 159 w 368"/>
                  <a:gd name="T59" fmla="*/ 144 h 633"/>
                  <a:gd name="T60" fmla="*/ 194 w 368"/>
                  <a:gd name="T61" fmla="*/ 107 h 633"/>
                  <a:gd name="T62" fmla="*/ 165 w 368"/>
                  <a:gd name="T63" fmla="*/ 94 h 633"/>
                  <a:gd name="T64" fmla="*/ 198 w 368"/>
                  <a:gd name="T65" fmla="*/ 20 h 633"/>
                  <a:gd name="T66" fmla="*/ 216 w 368"/>
                  <a:gd name="T67" fmla="*/ 0 h 633"/>
                  <a:gd name="T68" fmla="*/ 222 w 368"/>
                  <a:gd name="T69" fmla="*/ 0 h 633"/>
                  <a:gd name="T70" fmla="*/ 227 w 368"/>
                  <a:gd name="T71" fmla="*/ 1 h 633"/>
                  <a:gd name="T72" fmla="*/ 229 w 368"/>
                  <a:gd name="T73" fmla="*/ 1 h 6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8"/>
                  <a:gd name="T112" fmla="*/ 0 h 633"/>
                  <a:gd name="T113" fmla="*/ 368 w 368"/>
                  <a:gd name="T114" fmla="*/ 633 h 6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8" h="633">
                    <a:moveTo>
                      <a:pt x="229" y="1"/>
                    </a:moveTo>
                    <a:lnTo>
                      <a:pt x="190" y="142"/>
                    </a:lnTo>
                    <a:lnTo>
                      <a:pt x="153" y="259"/>
                    </a:lnTo>
                    <a:lnTo>
                      <a:pt x="155" y="324"/>
                    </a:lnTo>
                    <a:lnTo>
                      <a:pt x="196" y="327"/>
                    </a:lnTo>
                    <a:lnTo>
                      <a:pt x="194" y="348"/>
                    </a:lnTo>
                    <a:lnTo>
                      <a:pt x="342" y="348"/>
                    </a:lnTo>
                    <a:lnTo>
                      <a:pt x="368" y="359"/>
                    </a:lnTo>
                    <a:lnTo>
                      <a:pt x="222" y="359"/>
                    </a:lnTo>
                    <a:lnTo>
                      <a:pt x="165" y="362"/>
                    </a:lnTo>
                    <a:lnTo>
                      <a:pt x="209" y="373"/>
                    </a:lnTo>
                    <a:lnTo>
                      <a:pt x="340" y="373"/>
                    </a:lnTo>
                    <a:lnTo>
                      <a:pt x="338" y="385"/>
                    </a:lnTo>
                    <a:lnTo>
                      <a:pt x="172" y="383"/>
                    </a:lnTo>
                    <a:lnTo>
                      <a:pt x="166" y="396"/>
                    </a:lnTo>
                    <a:lnTo>
                      <a:pt x="329" y="399"/>
                    </a:lnTo>
                    <a:lnTo>
                      <a:pt x="176" y="409"/>
                    </a:lnTo>
                    <a:lnTo>
                      <a:pt x="170" y="423"/>
                    </a:lnTo>
                    <a:lnTo>
                      <a:pt x="362" y="423"/>
                    </a:lnTo>
                    <a:lnTo>
                      <a:pt x="324" y="433"/>
                    </a:lnTo>
                    <a:lnTo>
                      <a:pt x="172" y="438"/>
                    </a:lnTo>
                    <a:lnTo>
                      <a:pt x="179" y="466"/>
                    </a:lnTo>
                    <a:lnTo>
                      <a:pt x="300" y="486"/>
                    </a:lnTo>
                    <a:lnTo>
                      <a:pt x="300" y="499"/>
                    </a:lnTo>
                    <a:lnTo>
                      <a:pt x="194" y="494"/>
                    </a:lnTo>
                    <a:lnTo>
                      <a:pt x="190" y="520"/>
                    </a:lnTo>
                    <a:lnTo>
                      <a:pt x="209" y="555"/>
                    </a:lnTo>
                    <a:lnTo>
                      <a:pt x="292" y="557"/>
                    </a:lnTo>
                    <a:lnTo>
                      <a:pt x="300" y="616"/>
                    </a:lnTo>
                    <a:lnTo>
                      <a:pt x="233" y="618"/>
                    </a:lnTo>
                    <a:lnTo>
                      <a:pt x="194" y="599"/>
                    </a:lnTo>
                    <a:lnTo>
                      <a:pt x="163" y="603"/>
                    </a:lnTo>
                    <a:lnTo>
                      <a:pt x="142" y="618"/>
                    </a:lnTo>
                    <a:lnTo>
                      <a:pt x="146" y="633"/>
                    </a:lnTo>
                    <a:lnTo>
                      <a:pt x="72" y="627"/>
                    </a:lnTo>
                    <a:lnTo>
                      <a:pt x="50" y="592"/>
                    </a:lnTo>
                    <a:lnTo>
                      <a:pt x="105" y="588"/>
                    </a:lnTo>
                    <a:lnTo>
                      <a:pt x="120" y="516"/>
                    </a:lnTo>
                    <a:lnTo>
                      <a:pt x="118" y="264"/>
                    </a:lnTo>
                    <a:lnTo>
                      <a:pt x="85" y="220"/>
                    </a:lnTo>
                    <a:lnTo>
                      <a:pt x="65" y="140"/>
                    </a:lnTo>
                    <a:lnTo>
                      <a:pt x="44" y="162"/>
                    </a:lnTo>
                    <a:lnTo>
                      <a:pt x="42" y="135"/>
                    </a:lnTo>
                    <a:lnTo>
                      <a:pt x="22" y="87"/>
                    </a:lnTo>
                    <a:lnTo>
                      <a:pt x="0" y="79"/>
                    </a:lnTo>
                    <a:lnTo>
                      <a:pt x="13" y="55"/>
                    </a:lnTo>
                    <a:lnTo>
                      <a:pt x="39" y="66"/>
                    </a:lnTo>
                    <a:lnTo>
                      <a:pt x="50" y="79"/>
                    </a:lnTo>
                    <a:lnTo>
                      <a:pt x="66" y="77"/>
                    </a:lnTo>
                    <a:lnTo>
                      <a:pt x="92" y="85"/>
                    </a:lnTo>
                    <a:lnTo>
                      <a:pt x="137" y="85"/>
                    </a:lnTo>
                    <a:lnTo>
                      <a:pt x="129" y="94"/>
                    </a:lnTo>
                    <a:lnTo>
                      <a:pt x="83" y="105"/>
                    </a:lnTo>
                    <a:lnTo>
                      <a:pt x="94" y="135"/>
                    </a:lnTo>
                    <a:lnTo>
                      <a:pt x="120" y="199"/>
                    </a:lnTo>
                    <a:lnTo>
                      <a:pt x="142" y="199"/>
                    </a:lnTo>
                    <a:lnTo>
                      <a:pt x="146" y="179"/>
                    </a:lnTo>
                    <a:lnTo>
                      <a:pt x="131" y="162"/>
                    </a:lnTo>
                    <a:lnTo>
                      <a:pt x="129" y="142"/>
                    </a:lnTo>
                    <a:lnTo>
                      <a:pt x="159" y="144"/>
                    </a:lnTo>
                    <a:lnTo>
                      <a:pt x="168" y="120"/>
                    </a:lnTo>
                    <a:lnTo>
                      <a:pt x="194" y="107"/>
                    </a:lnTo>
                    <a:lnTo>
                      <a:pt x="113" y="114"/>
                    </a:lnTo>
                    <a:lnTo>
                      <a:pt x="165" y="94"/>
                    </a:lnTo>
                    <a:lnTo>
                      <a:pt x="185" y="37"/>
                    </a:lnTo>
                    <a:lnTo>
                      <a:pt x="198" y="20"/>
                    </a:lnTo>
                    <a:lnTo>
                      <a:pt x="213" y="1"/>
                    </a:lnTo>
                    <a:lnTo>
                      <a:pt x="216" y="0"/>
                    </a:lnTo>
                    <a:lnTo>
                      <a:pt x="220" y="0"/>
                    </a:lnTo>
                    <a:lnTo>
                      <a:pt x="222" y="0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2" name="Freeform 328"/>
              <p:cNvSpPr>
                <a:spLocks/>
              </p:cNvSpPr>
              <p:nvPr/>
            </p:nvSpPr>
            <p:spPr bwMode="auto">
              <a:xfrm>
                <a:off x="2866" y="3309"/>
                <a:ext cx="261" cy="160"/>
              </a:xfrm>
              <a:custGeom>
                <a:avLst/>
                <a:gdLst>
                  <a:gd name="T0" fmla="*/ 74 w 261"/>
                  <a:gd name="T1" fmla="*/ 54 h 160"/>
                  <a:gd name="T2" fmla="*/ 40 w 261"/>
                  <a:gd name="T3" fmla="*/ 82 h 160"/>
                  <a:gd name="T4" fmla="*/ 0 w 261"/>
                  <a:gd name="T5" fmla="*/ 95 h 160"/>
                  <a:gd name="T6" fmla="*/ 33 w 261"/>
                  <a:gd name="T7" fmla="*/ 110 h 160"/>
                  <a:gd name="T8" fmla="*/ 68 w 261"/>
                  <a:gd name="T9" fmla="*/ 82 h 160"/>
                  <a:gd name="T10" fmla="*/ 63 w 261"/>
                  <a:gd name="T11" fmla="*/ 123 h 160"/>
                  <a:gd name="T12" fmla="*/ 28 w 261"/>
                  <a:gd name="T13" fmla="*/ 156 h 160"/>
                  <a:gd name="T14" fmla="*/ 44 w 261"/>
                  <a:gd name="T15" fmla="*/ 160 h 160"/>
                  <a:gd name="T16" fmla="*/ 89 w 261"/>
                  <a:gd name="T17" fmla="*/ 139 h 160"/>
                  <a:gd name="T18" fmla="*/ 122 w 261"/>
                  <a:gd name="T19" fmla="*/ 154 h 160"/>
                  <a:gd name="T20" fmla="*/ 137 w 261"/>
                  <a:gd name="T21" fmla="*/ 134 h 160"/>
                  <a:gd name="T22" fmla="*/ 109 w 261"/>
                  <a:gd name="T23" fmla="*/ 128 h 160"/>
                  <a:gd name="T24" fmla="*/ 98 w 261"/>
                  <a:gd name="T25" fmla="*/ 104 h 160"/>
                  <a:gd name="T26" fmla="*/ 177 w 261"/>
                  <a:gd name="T27" fmla="*/ 95 h 160"/>
                  <a:gd name="T28" fmla="*/ 213 w 261"/>
                  <a:gd name="T29" fmla="*/ 115 h 160"/>
                  <a:gd name="T30" fmla="*/ 261 w 261"/>
                  <a:gd name="T31" fmla="*/ 76 h 160"/>
                  <a:gd name="T32" fmla="*/ 205 w 261"/>
                  <a:gd name="T33" fmla="*/ 74 h 160"/>
                  <a:gd name="T34" fmla="*/ 94 w 261"/>
                  <a:gd name="T35" fmla="*/ 84 h 160"/>
                  <a:gd name="T36" fmla="*/ 114 w 261"/>
                  <a:gd name="T37" fmla="*/ 54 h 160"/>
                  <a:gd name="T38" fmla="*/ 177 w 261"/>
                  <a:gd name="T39" fmla="*/ 50 h 160"/>
                  <a:gd name="T40" fmla="*/ 172 w 261"/>
                  <a:gd name="T41" fmla="*/ 21 h 160"/>
                  <a:gd name="T42" fmla="*/ 114 w 261"/>
                  <a:gd name="T43" fmla="*/ 0 h 160"/>
                  <a:gd name="T44" fmla="*/ 100 w 261"/>
                  <a:gd name="T45" fmla="*/ 28 h 160"/>
                  <a:gd name="T46" fmla="*/ 81 w 261"/>
                  <a:gd name="T47" fmla="*/ 41 h 160"/>
                  <a:gd name="T48" fmla="*/ 74 w 261"/>
                  <a:gd name="T49" fmla="*/ 54 h 160"/>
                  <a:gd name="T50" fmla="*/ 74 w 261"/>
                  <a:gd name="T51" fmla="*/ 54 h 1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61"/>
                  <a:gd name="T79" fmla="*/ 0 h 160"/>
                  <a:gd name="T80" fmla="*/ 261 w 261"/>
                  <a:gd name="T81" fmla="*/ 160 h 1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61" h="160">
                    <a:moveTo>
                      <a:pt x="74" y="54"/>
                    </a:moveTo>
                    <a:lnTo>
                      <a:pt x="40" y="82"/>
                    </a:lnTo>
                    <a:lnTo>
                      <a:pt x="0" y="95"/>
                    </a:lnTo>
                    <a:lnTo>
                      <a:pt x="33" y="110"/>
                    </a:lnTo>
                    <a:lnTo>
                      <a:pt x="68" y="82"/>
                    </a:lnTo>
                    <a:lnTo>
                      <a:pt x="63" y="123"/>
                    </a:lnTo>
                    <a:lnTo>
                      <a:pt x="28" y="156"/>
                    </a:lnTo>
                    <a:lnTo>
                      <a:pt x="44" y="160"/>
                    </a:lnTo>
                    <a:lnTo>
                      <a:pt x="89" y="139"/>
                    </a:lnTo>
                    <a:lnTo>
                      <a:pt x="122" y="154"/>
                    </a:lnTo>
                    <a:lnTo>
                      <a:pt x="137" y="134"/>
                    </a:lnTo>
                    <a:lnTo>
                      <a:pt x="109" y="128"/>
                    </a:lnTo>
                    <a:lnTo>
                      <a:pt x="98" y="104"/>
                    </a:lnTo>
                    <a:lnTo>
                      <a:pt x="177" y="95"/>
                    </a:lnTo>
                    <a:lnTo>
                      <a:pt x="213" y="115"/>
                    </a:lnTo>
                    <a:lnTo>
                      <a:pt x="261" y="76"/>
                    </a:lnTo>
                    <a:lnTo>
                      <a:pt x="205" y="74"/>
                    </a:lnTo>
                    <a:lnTo>
                      <a:pt x="94" y="84"/>
                    </a:lnTo>
                    <a:lnTo>
                      <a:pt x="114" y="54"/>
                    </a:lnTo>
                    <a:lnTo>
                      <a:pt x="177" y="50"/>
                    </a:lnTo>
                    <a:lnTo>
                      <a:pt x="172" y="21"/>
                    </a:lnTo>
                    <a:lnTo>
                      <a:pt x="114" y="0"/>
                    </a:lnTo>
                    <a:lnTo>
                      <a:pt x="100" y="28"/>
                    </a:lnTo>
                    <a:lnTo>
                      <a:pt x="81" y="41"/>
                    </a:lnTo>
                    <a:lnTo>
                      <a:pt x="74" y="54"/>
                    </a:lnTo>
                    <a:close/>
                  </a:path>
                </a:pathLst>
              </a:custGeom>
              <a:solidFill>
                <a:srgbClr val="BFB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3" name="Freeform 329"/>
              <p:cNvSpPr>
                <a:spLocks/>
              </p:cNvSpPr>
              <p:nvPr/>
            </p:nvSpPr>
            <p:spPr bwMode="auto">
              <a:xfrm>
                <a:off x="2812" y="3302"/>
                <a:ext cx="152" cy="46"/>
              </a:xfrm>
              <a:custGeom>
                <a:avLst/>
                <a:gdLst>
                  <a:gd name="T0" fmla="*/ 120 w 152"/>
                  <a:gd name="T1" fmla="*/ 0 h 46"/>
                  <a:gd name="T2" fmla="*/ 89 w 152"/>
                  <a:gd name="T3" fmla="*/ 26 h 46"/>
                  <a:gd name="T4" fmla="*/ 0 w 152"/>
                  <a:gd name="T5" fmla="*/ 20 h 46"/>
                  <a:gd name="T6" fmla="*/ 2 w 152"/>
                  <a:gd name="T7" fmla="*/ 39 h 46"/>
                  <a:gd name="T8" fmla="*/ 91 w 152"/>
                  <a:gd name="T9" fmla="*/ 46 h 46"/>
                  <a:gd name="T10" fmla="*/ 135 w 152"/>
                  <a:gd name="T11" fmla="*/ 46 h 46"/>
                  <a:gd name="T12" fmla="*/ 152 w 152"/>
                  <a:gd name="T13" fmla="*/ 31 h 46"/>
                  <a:gd name="T14" fmla="*/ 120 w 152"/>
                  <a:gd name="T15" fmla="*/ 0 h 46"/>
                  <a:gd name="T16" fmla="*/ 120 w 15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2"/>
                  <a:gd name="T28" fmla="*/ 0 h 46"/>
                  <a:gd name="T29" fmla="*/ 152 w 15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2" h="46">
                    <a:moveTo>
                      <a:pt x="120" y="0"/>
                    </a:moveTo>
                    <a:lnTo>
                      <a:pt x="89" y="26"/>
                    </a:lnTo>
                    <a:lnTo>
                      <a:pt x="0" y="20"/>
                    </a:lnTo>
                    <a:lnTo>
                      <a:pt x="2" y="39"/>
                    </a:lnTo>
                    <a:lnTo>
                      <a:pt x="91" y="46"/>
                    </a:lnTo>
                    <a:lnTo>
                      <a:pt x="135" y="46"/>
                    </a:lnTo>
                    <a:lnTo>
                      <a:pt x="152" y="31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DED6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4" name="Freeform 330"/>
              <p:cNvSpPr>
                <a:spLocks/>
              </p:cNvSpPr>
              <p:nvPr/>
            </p:nvSpPr>
            <p:spPr bwMode="auto">
              <a:xfrm>
                <a:off x="2842" y="3065"/>
                <a:ext cx="57" cy="252"/>
              </a:xfrm>
              <a:custGeom>
                <a:avLst/>
                <a:gdLst>
                  <a:gd name="T0" fmla="*/ 52 w 57"/>
                  <a:gd name="T1" fmla="*/ 20 h 252"/>
                  <a:gd name="T2" fmla="*/ 57 w 57"/>
                  <a:gd name="T3" fmla="*/ 244 h 252"/>
                  <a:gd name="T4" fmla="*/ 31 w 57"/>
                  <a:gd name="T5" fmla="*/ 252 h 252"/>
                  <a:gd name="T6" fmla="*/ 0 w 57"/>
                  <a:gd name="T7" fmla="*/ 252 h 252"/>
                  <a:gd name="T8" fmla="*/ 0 w 57"/>
                  <a:gd name="T9" fmla="*/ 85 h 252"/>
                  <a:gd name="T10" fmla="*/ 13 w 57"/>
                  <a:gd name="T11" fmla="*/ 39 h 252"/>
                  <a:gd name="T12" fmla="*/ 26 w 57"/>
                  <a:gd name="T13" fmla="*/ 26 h 252"/>
                  <a:gd name="T14" fmla="*/ 31 w 57"/>
                  <a:gd name="T15" fmla="*/ 0 h 252"/>
                  <a:gd name="T16" fmla="*/ 42 w 57"/>
                  <a:gd name="T17" fmla="*/ 2 h 252"/>
                  <a:gd name="T18" fmla="*/ 52 w 57"/>
                  <a:gd name="T19" fmla="*/ 20 h 252"/>
                  <a:gd name="T20" fmla="*/ 52 w 57"/>
                  <a:gd name="T21" fmla="*/ 20 h 2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252"/>
                  <a:gd name="T35" fmla="*/ 57 w 57"/>
                  <a:gd name="T36" fmla="*/ 252 h 2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252">
                    <a:moveTo>
                      <a:pt x="52" y="20"/>
                    </a:moveTo>
                    <a:lnTo>
                      <a:pt x="57" y="244"/>
                    </a:lnTo>
                    <a:lnTo>
                      <a:pt x="31" y="252"/>
                    </a:lnTo>
                    <a:lnTo>
                      <a:pt x="0" y="252"/>
                    </a:lnTo>
                    <a:lnTo>
                      <a:pt x="0" y="85"/>
                    </a:lnTo>
                    <a:lnTo>
                      <a:pt x="13" y="39"/>
                    </a:lnTo>
                    <a:lnTo>
                      <a:pt x="26" y="26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BFB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5" name="Freeform 331"/>
              <p:cNvSpPr>
                <a:spLocks/>
              </p:cNvSpPr>
              <p:nvPr/>
            </p:nvSpPr>
            <p:spPr bwMode="auto">
              <a:xfrm>
                <a:off x="2840" y="3065"/>
                <a:ext cx="54" cy="87"/>
              </a:xfrm>
              <a:custGeom>
                <a:avLst/>
                <a:gdLst>
                  <a:gd name="T0" fmla="*/ 50 w 54"/>
                  <a:gd name="T1" fmla="*/ 6 h 87"/>
                  <a:gd name="T2" fmla="*/ 54 w 54"/>
                  <a:gd name="T3" fmla="*/ 54 h 87"/>
                  <a:gd name="T4" fmla="*/ 0 w 54"/>
                  <a:gd name="T5" fmla="*/ 87 h 87"/>
                  <a:gd name="T6" fmla="*/ 0 w 54"/>
                  <a:gd name="T7" fmla="*/ 52 h 87"/>
                  <a:gd name="T8" fmla="*/ 0 w 54"/>
                  <a:gd name="T9" fmla="*/ 24 h 87"/>
                  <a:gd name="T10" fmla="*/ 11 w 54"/>
                  <a:gd name="T11" fmla="*/ 6 h 87"/>
                  <a:gd name="T12" fmla="*/ 31 w 54"/>
                  <a:gd name="T13" fmla="*/ 0 h 87"/>
                  <a:gd name="T14" fmla="*/ 50 w 54"/>
                  <a:gd name="T15" fmla="*/ 6 h 87"/>
                  <a:gd name="T16" fmla="*/ 50 w 54"/>
                  <a:gd name="T17" fmla="*/ 6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87"/>
                  <a:gd name="T29" fmla="*/ 54 w 54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87">
                    <a:moveTo>
                      <a:pt x="50" y="6"/>
                    </a:moveTo>
                    <a:lnTo>
                      <a:pt x="54" y="54"/>
                    </a:lnTo>
                    <a:lnTo>
                      <a:pt x="0" y="87"/>
                    </a:lnTo>
                    <a:lnTo>
                      <a:pt x="0" y="52"/>
                    </a:lnTo>
                    <a:lnTo>
                      <a:pt x="0" y="24"/>
                    </a:lnTo>
                    <a:lnTo>
                      <a:pt x="11" y="6"/>
                    </a:lnTo>
                    <a:lnTo>
                      <a:pt x="31" y="0"/>
                    </a:lnTo>
                    <a:lnTo>
                      <a:pt x="50" y="6"/>
                    </a:lnTo>
                    <a:close/>
                  </a:path>
                </a:pathLst>
              </a:custGeom>
              <a:solidFill>
                <a:srgbClr val="8F82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6" name="Freeform 332"/>
              <p:cNvSpPr>
                <a:spLocks/>
              </p:cNvSpPr>
              <p:nvPr/>
            </p:nvSpPr>
            <p:spPr bwMode="auto">
              <a:xfrm>
                <a:off x="2253" y="4028"/>
                <a:ext cx="415" cy="98"/>
              </a:xfrm>
              <a:custGeom>
                <a:avLst/>
                <a:gdLst>
                  <a:gd name="T0" fmla="*/ 100 w 415"/>
                  <a:gd name="T1" fmla="*/ 0 h 98"/>
                  <a:gd name="T2" fmla="*/ 322 w 415"/>
                  <a:gd name="T3" fmla="*/ 0 h 98"/>
                  <a:gd name="T4" fmla="*/ 261 w 415"/>
                  <a:gd name="T5" fmla="*/ 16 h 98"/>
                  <a:gd name="T6" fmla="*/ 274 w 415"/>
                  <a:gd name="T7" fmla="*/ 40 h 98"/>
                  <a:gd name="T8" fmla="*/ 415 w 415"/>
                  <a:gd name="T9" fmla="*/ 61 h 98"/>
                  <a:gd name="T10" fmla="*/ 337 w 415"/>
                  <a:gd name="T11" fmla="*/ 77 h 98"/>
                  <a:gd name="T12" fmla="*/ 228 w 415"/>
                  <a:gd name="T13" fmla="*/ 98 h 98"/>
                  <a:gd name="T14" fmla="*/ 145 w 415"/>
                  <a:gd name="T15" fmla="*/ 94 h 98"/>
                  <a:gd name="T16" fmla="*/ 37 w 415"/>
                  <a:gd name="T17" fmla="*/ 70 h 98"/>
                  <a:gd name="T18" fmla="*/ 0 w 415"/>
                  <a:gd name="T19" fmla="*/ 64 h 98"/>
                  <a:gd name="T20" fmla="*/ 49 w 415"/>
                  <a:gd name="T21" fmla="*/ 18 h 98"/>
                  <a:gd name="T22" fmla="*/ 19 w 415"/>
                  <a:gd name="T23" fmla="*/ 11 h 98"/>
                  <a:gd name="T24" fmla="*/ 65 w 415"/>
                  <a:gd name="T25" fmla="*/ 0 h 98"/>
                  <a:gd name="T26" fmla="*/ 111 w 415"/>
                  <a:gd name="T27" fmla="*/ 42 h 98"/>
                  <a:gd name="T28" fmla="*/ 130 w 415"/>
                  <a:gd name="T29" fmla="*/ 31 h 98"/>
                  <a:gd name="T30" fmla="*/ 100 w 415"/>
                  <a:gd name="T31" fmla="*/ 0 h 98"/>
                  <a:gd name="T32" fmla="*/ 100 w 415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5"/>
                  <a:gd name="T52" fmla="*/ 0 h 98"/>
                  <a:gd name="T53" fmla="*/ 415 w 415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5" h="98">
                    <a:moveTo>
                      <a:pt x="100" y="0"/>
                    </a:moveTo>
                    <a:lnTo>
                      <a:pt x="322" y="0"/>
                    </a:lnTo>
                    <a:lnTo>
                      <a:pt x="261" y="16"/>
                    </a:lnTo>
                    <a:lnTo>
                      <a:pt x="274" y="40"/>
                    </a:lnTo>
                    <a:lnTo>
                      <a:pt x="415" y="61"/>
                    </a:lnTo>
                    <a:lnTo>
                      <a:pt x="337" y="77"/>
                    </a:lnTo>
                    <a:lnTo>
                      <a:pt x="228" y="98"/>
                    </a:lnTo>
                    <a:lnTo>
                      <a:pt x="145" y="94"/>
                    </a:lnTo>
                    <a:lnTo>
                      <a:pt x="37" y="70"/>
                    </a:lnTo>
                    <a:lnTo>
                      <a:pt x="0" y="64"/>
                    </a:lnTo>
                    <a:lnTo>
                      <a:pt x="49" y="18"/>
                    </a:lnTo>
                    <a:lnTo>
                      <a:pt x="19" y="11"/>
                    </a:lnTo>
                    <a:lnTo>
                      <a:pt x="65" y="0"/>
                    </a:lnTo>
                    <a:lnTo>
                      <a:pt x="111" y="42"/>
                    </a:lnTo>
                    <a:lnTo>
                      <a:pt x="130" y="3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DB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7" name="Freeform 333"/>
              <p:cNvSpPr>
                <a:spLocks/>
              </p:cNvSpPr>
              <p:nvPr/>
            </p:nvSpPr>
            <p:spPr bwMode="auto">
              <a:xfrm>
                <a:off x="2522" y="3415"/>
                <a:ext cx="507" cy="179"/>
              </a:xfrm>
              <a:custGeom>
                <a:avLst/>
                <a:gdLst>
                  <a:gd name="T0" fmla="*/ 53 w 507"/>
                  <a:gd name="T1" fmla="*/ 61 h 179"/>
                  <a:gd name="T2" fmla="*/ 74 w 507"/>
                  <a:gd name="T3" fmla="*/ 31 h 179"/>
                  <a:gd name="T4" fmla="*/ 157 w 507"/>
                  <a:gd name="T5" fmla="*/ 0 h 179"/>
                  <a:gd name="T6" fmla="*/ 212 w 507"/>
                  <a:gd name="T7" fmla="*/ 61 h 179"/>
                  <a:gd name="T8" fmla="*/ 172 w 507"/>
                  <a:gd name="T9" fmla="*/ 70 h 179"/>
                  <a:gd name="T10" fmla="*/ 92 w 507"/>
                  <a:gd name="T11" fmla="*/ 74 h 179"/>
                  <a:gd name="T12" fmla="*/ 122 w 507"/>
                  <a:gd name="T13" fmla="*/ 98 h 179"/>
                  <a:gd name="T14" fmla="*/ 175 w 507"/>
                  <a:gd name="T15" fmla="*/ 120 h 179"/>
                  <a:gd name="T16" fmla="*/ 262 w 507"/>
                  <a:gd name="T17" fmla="*/ 120 h 179"/>
                  <a:gd name="T18" fmla="*/ 249 w 507"/>
                  <a:gd name="T19" fmla="*/ 135 h 179"/>
                  <a:gd name="T20" fmla="*/ 292 w 507"/>
                  <a:gd name="T21" fmla="*/ 139 h 179"/>
                  <a:gd name="T22" fmla="*/ 327 w 507"/>
                  <a:gd name="T23" fmla="*/ 135 h 179"/>
                  <a:gd name="T24" fmla="*/ 351 w 507"/>
                  <a:gd name="T25" fmla="*/ 133 h 179"/>
                  <a:gd name="T26" fmla="*/ 375 w 507"/>
                  <a:gd name="T27" fmla="*/ 98 h 179"/>
                  <a:gd name="T28" fmla="*/ 329 w 507"/>
                  <a:gd name="T29" fmla="*/ 105 h 179"/>
                  <a:gd name="T30" fmla="*/ 299 w 507"/>
                  <a:gd name="T31" fmla="*/ 76 h 179"/>
                  <a:gd name="T32" fmla="*/ 384 w 507"/>
                  <a:gd name="T33" fmla="*/ 65 h 179"/>
                  <a:gd name="T34" fmla="*/ 458 w 507"/>
                  <a:gd name="T35" fmla="*/ 46 h 179"/>
                  <a:gd name="T36" fmla="*/ 488 w 507"/>
                  <a:gd name="T37" fmla="*/ 52 h 179"/>
                  <a:gd name="T38" fmla="*/ 507 w 507"/>
                  <a:gd name="T39" fmla="*/ 100 h 179"/>
                  <a:gd name="T40" fmla="*/ 440 w 507"/>
                  <a:gd name="T41" fmla="*/ 115 h 179"/>
                  <a:gd name="T42" fmla="*/ 455 w 507"/>
                  <a:gd name="T43" fmla="*/ 144 h 179"/>
                  <a:gd name="T44" fmla="*/ 438 w 507"/>
                  <a:gd name="T45" fmla="*/ 166 h 179"/>
                  <a:gd name="T46" fmla="*/ 396 w 507"/>
                  <a:gd name="T47" fmla="*/ 133 h 179"/>
                  <a:gd name="T48" fmla="*/ 379 w 507"/>
                  <a:gd name="T49" fmla="*/ 144 h 179"/>
                  <a:gd name="T50" fmla="*/ 375 w 507"/>
                  <a:gd name="T51" fmla="*/ 179 h 179"/>
                  <a:gd name="T52" fmla="*/ 294 w 507"/>
                  <a:gd name="T53" fmla="*/ 157 h 179"/>
                  <a:gd name="T54" fmla="*/ 220 w 507"/>
                  <a:gd name="T55" fmla="*/ 154 h 179"/>
                  <a:gd name="T56" fmla="*/ 157 w 507"/>
                  <a:gd name="T57" fmla="*/ 157 h 179"/>
                  <a:gd name="T58" fmla="*/ 101 w 507"/>
                  <a:gd name="T59" fmla="*/ 157 h 179"/>
                  <a:gd name="T60" fmla="*/ 72 w 507"/>
                  <a:gd name="T61" fmla="*/ 109 h 179"/>
                  <a:gd name="T62" fmla="*/ 46 w 507"/>
                  <a:gd name="T63" fmla="*/ 81 h 179"/>
                  <a:gd name="T64" fmla="*/ 3 w 507"/>
                  <a:gd name="T65" fmla="*/ 100 h 179"/>
                  <a:gd name="T66" fmla="*/ 0 w 507"/>
                  <a:gd name="T67" fmla="*/ 81 h 179"/>
                  <a:gd name="T68" fmla="*/ 53 w 507"/>
                  <a:gd name="T69" fmla="*/ 61 h 179"/>
                  <a:gd name="T70" fmla="*/ 53 w 507"/>
                  <a:gd name="T71" fmla="*/ 61 h 17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7"/>
                  <a:gd name="T109" fmla="*/ 0 h 179"/>
                  <a:gd name="T110" fmla="*/ 507 w 507"/>
                  <a:gd name="T111" fmla="*/ 179 h 17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7" h="179">
                    <a:moveTo>
                      <a:pt x="53" y="61"/>
                    </a:moveTo>
                    <a:lnTo>
                      <a:pt x="74" y="31"/>
                    </a:lnTo>
                    <a:lnTo>
                      <a:pt x="157" y="0"/>
                    </a:lnTo>
                    <a:lnTo>
                      <a:pt x="212" y="61"/>
                    </a:lnTo>
                    <a:lnTo>
                      <a:pt x="172" y="70"/>
                    </a:lnTo>
                    <a:lnTo>
                      <a:pt x="92" y="74"/>
                    </a:lnTo>
                    <a:lnTo>
                      <a:pt x="122" y="98"/>
                    </a:lnTo>
                    <a:lnTo>
                      <a:pt x="175" y="120"/>
                    </a:lnTo>
                    <a:lnTo>
                      <a:pt x="262" y="120"/>
                    </a:lnTo>
                    <a:lnTo>
                      <a:pt x="249" y="135"/>
                    </a:lnTo>
                    <a:lnTo>
                      <a:pt x="292" y="139"/>
                    </a:lnTo>
                    <a:lnTo>
                      <a:pt x="327" y="135"/>
                    </a:lnTo>
                    <a:lnTo>
                      <a:pt x="351" y="133"/>
                    </a:lnTo>
                    <a:lnTo>
                      <a:pt x="375" y="98"/>
                    </a:lnTo>
                    <a:lnTo>
                      <a:pt x="329" y="105"/>
                    </a:lnTo>
                    <a:lnTo>
                      <a:pt x="299" y="76"/>
                    </a:lnTo>
                    <a:lnTo>
                      <a:pt x="384" y="65"/>
                    </a:lnTo>
                    <a:lnTo>
                      <a:pt x="458" y="46"/>
                    </a:lnTo>
                    <a:lnTo>
                      <a:pt x="488" y="52"/>
                    </a:lnTo>
                    <a:lnTo>
                      <a:pt x="507" y="100"/>
                    </a:lnTo>
                    <a:lnTo>
                      <a:pt x="440" y="115"/>
                    </a:lnTo>
                    <a:lnTo>
                      <a:pt x="455" y="144"/>
                    </a:lnTo>
                    <a:lnTo>
                      <a:pt x="438" y="166"/>
                    </a:lnTo>
                    <a:lnTo>
                      <a:pt x="396" y="133"/>
                    </a:lnTo>
                    <a:lnTo>
                      <a:pt x="379" y="144"/>
                    </a:lnTo>
                    <a:lnTo>
                      <a:pt x="375" y="179"/>
                    </a:lnTo>
                    <a:lnTo>
                      <a:pt x="294" y="157"/>
                    </a:lnTo>
                    <a:lnTo>
                      <a:pt x="220" y="154"/>
                    </a:lnTo>
                    <a:lnTo>
                      <a:pt x="157" y="157"/>
                    </a:lnTo>
                    <a:lnTo>
                      <a:pt x="101" y="157"/>
                    </a:lnTo>
                    <a:lnTo>
                      <a:pt x="72" y="109"/>
                    </a:lnTo>
                    <a:lnTo>
                      <a:pt x="46" y="81"/>
                    </a:lnTo>
                    <a:lnTo>
                      <a:pt x="3" y="100"/>
                    </a:lnTo>
                    <a:lnTo>
                      <a:pt x="0" y="81"/>
                    </a:lnTo>
                    <a:lnTo>
                      <a:pt x="53" y="61"/>
                    </a:lnTo>
                    <a:close/>
                  </a:path>
                </a:pathLst>
              </a:custGeom>
              <a:solidFill>
                <a:srgbClr val="D6C7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8" name="Freeform 334"/>
              <p:cNvSpPr>
                <a:spLocks/>
              </p:cNvSpPr>
              <p:nvPr/>
            </p:nvSpPr>
            <p:spPr bwMode="auto">
              <a:xfrm>
                <a:off x="2668" y="4011"/>
                <a:ext cx="231" cy="44"/>
              </a:xfrm>
              <a:custGeom>
                <a:avLst/>
                <a:gdLst>
                  <a:gd name="T0" fmla="*/ 201 w 231"/>
                  <a:gd name="T1" fmla="*/ 5 h 44"/>
                  <a:gd name="T2" fmla="*/ 126 w 231"/>
                  <a:gd name="T3" fmla="*/ 0 h 44"/>
                  <a:gd name="T4" fmla="*/ 53 w 231"/>
                  <a:gd name="T5" fmla="*/ 11 h 44"/>
                  <a:gd name="T6" fmla="*/ 22 w 231"/>
                  <a:gd name="T7" fmla="*/ 22 h 44"/>
                  <a:gd name="T8" fmla="*/ 0 w 231"/>
                  <a:gd name="T9" fmla="*/ 30 h 44"/>
                  <a:gd name="T10" fmla="*/ 42 w 231"/>
                  <a:gd name="T11" fmla="*/ 44 h 44"/>
                  <a:gd name="T12" fmla="*/ 190 w 231"/>
                  <a:gd name="T13" fmla="*/ 44 h 44"/>
                  <a:gd name="T14" fmla="*/ 231 w 231"/>
                  <a:gd name="T15" fmla="*/ 33 h 44"/>
                  <a:gd name="T16" fmla="*/ 227 w 231"/>
                  <a:gd name="T17" fmla="*/ 28 h 44"/>
                  <a:gd name="T18" fmla="*/ 201 w 231"/>
                  <a:gd name="T19" fmla="*/ 5 h 44"/>
                  <a:gd name="T20" fmla="*/ 201 w 231"/>
                  <a:gd name="T21" fmla="*/ 5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1"/>
                  <a:gd name="T34" fmla="*/ 0 h 44"/>
                  <a:gd name="T35" fmla="*/ 231 w 231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1" h="44">
                    <a:moveTo>
                      <a:pt x="201" y="5"/>
                    </a:moveTo>
                    <a:lnTo>
                      <a:pt x="126" y="0"/>
                    </a:lnTo>
                    <a:lnTo>
                      <a:pt x="53" y="11"/>
                    </a:lnTo>
                    <a:lnTo>
                      <a:pt x="22" y="22"/>
                    </a:lnTo>
                    <a:lnTo>
                      <a:pt x="0" y="30"/>
                    </a:lnTo>
                    <a:lnTo>
                      <a:pt x="42" y="44"/>
                    </a:lnTo>
                    <a:lnTo>
                      <a:pt x="190" y="44"/>
                    </a:lnTo>
                    <a:lnTo>
                      <a:pt x="231" y="33"/>
                    </a:lnTo>
                    <a:lnTo>
                      <a:pt x="227" y="28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826E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09" name="Freeform 335"/>
              <p:cNvSpPr>
                <a:spLocks/>
              </p:cNvSpPr>
              <p:nvPr/>
            </p:nvSpPr>
            <p:spPr bwMode="auto">
              <a:xfrm>
                <a:off x="2794" y="3989"/>
                <a:ext cx="127" cy="46"/>
              </a:xfrm>
              <a:custGeom>
                <a:avLst/>
                <a:gdLst>
                  <a:gd name="T0" fmla="*/ 0 w 127"/>
                  <a:gd name="T1" fmla="*/ 24 h 46"/>
                  <a:gd name="T2" fmla="*/ 68 w 127"/>
                  <a:gd name="T3" fmla="*/ 33 h 46"/>
                  <a:gd name="T4" fmla="*/ 98 w 127"/>
                  <a:gd name="T5" fmla="*/ 46 h 46"/>
                  <a:gd name="T6" fmla="*/ 127 w 127"/>
                  <a:gd name="T7" fmla="*/ 14 h 46"/>
                  <a:gd name="T8" fmla="*/ 83 w 127"/>
                  <a:gd name="T9" fmla="*/ 0 h 46"/>
                  <a:gd name="T10" fmla="*/ 33 w 127"/>
                  <a:gd name="T11" fmla="*/ 5 h 46"/>
                  <a:gd name="T12" fmla="*/ 0 w 127"/>
                  <a:gd name="T13" fmla="*/ 24 h 46"/>
                  <a:gd name="T14" fmla="*/ 0 w 127"/>
                  <a:gd name="T15" fmla="*/ 24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46"/>
                  <a:gd name="T26" fmla="*/ 127 w 127"/>
                  <a:gd name="T27" fmla="*/ 46 h 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46">
                    <a:moveTo>
                      <a:pt x="0" y="24"/>
                    </a:moveTo>
                    <a:lnTo>
                      <a:pt x="68" y="33"/>
                    </a:lnTo>
                    <a:lnTo>
                      <a:pt x="98" y="46"/>
                    </a:lnTo>
                    <a:lnTo>
                      <a:pt x="127" y="14"/>
                    </a:lnTo>
                    <a:lnTo>
                      <a:pt x="83" y="0"/>
                    </a:lnTo>
                    <a:lnTo>
                      <a:pt x="33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ABA3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0" name="Freeform 336"/>
              <p:cNvSpPr>
                <a:spLocks/>
              </p:cNvSpPr>
              <p:nvPr/>
            </p:nvSpPr>
            <p:spPr bwMode="auto">
              <a:xfrm>
                <a:off x="2960" y="3944"/>
                <a:ext cx="174" cy="47"/>
              </a:xfrm>
              <a:custGeom>
                <a:avLst/>
                <a:gdLst>
                  <a:gd name="T0" fmla="*/ 37 w 174"/>
                  <a:gd name="T1" fmla="*/ 47 h 47"/>
                  <a:gd name="T2" fmla="*/ 168 w 174"/>
                  <a:gd name="T3" fmla="*/ 47 h 47"/>
                  <a:gd name="T4" fmla="*/ 174 w 174"/>
                  <a:gd name="T5" fmla="*/ 21 h 47"/>
                  <a:gd name="T6" fmla="*/ 107 w 174"/>
                  <a:gd name="T7" fmla="*/ 0 h 47"/>
                  <a:gd name="T8" fmla="*/ 26 w 174"/>
                  <a:gd name="T9" fmla="*/ 0 h 47"/>
                  <a:gd name="T10" fmla="*/ 0 w 174"/>
                  <a:gd name="T11" fmla="*/ 4 h 47"/>
                  <a:gd name="T12" fmla="*/ 39 w 174"/>
                  <a:gd name="T13" fmla="*/ 34 h 47"/>
                  <a:gd name="T14" fmla="*/ 37 w 174"/>
                  <a:gd name="T15" fmla="*/ 47 h 47"/>
                  <a:gd name="T16" fmla="*/ 37 w 174"/>
                  <a:gd name="T17" fmla="*/ 47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4"/>
                  <a:gd name="T28" fmla="*/ 0 h 47"/>
                  <a:gd name="T29" fmla="*/ 174 w 174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4" h="47">
                    <a:moveTo>
                      <a:pt x="37" y="47"/>
                    </a:moveTo>
                    <a:lnTo>
                      <a:pt x="168" y="47"/>
                    </a:lnTo>
                    <a:lnTo>
                      <a:pt x="174" y="21"/>
                    </a:lnTo>
                    <a:lnTo>
                      <a:pt x="107" y="0"/>
                    </a:lnTo>
                    <a:lnTo>
                      <a:pt x="26" y="0"/>
                    </a:lnTo>
                    <a:lnTo>
                      <a:pt x="0" y="4"/>
                    </a:lnTo>
                    <a:lnTo>
                      <a:pt x="39" y="34"/>
                    </a:lnTo>
                    <a:lnTo>
                      <a:pt x="37" y="47"/>
                    </a:lnTo>
                    <a:close/>
                  </a:path>
                </a:pathLst>
              </a:custGeom>
              <a:solidFill>
                <a:srgbClr val="9E8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1" name="Freeform 337"/>
              <p:cNvSpPr>
                <a:spLocks/>
              </p:cNvSpPr>
              <p:nvPr/>
            </p:nvSpPr>
            <p:spPr bwMode="auto">
              <a:xfrm>
                <a:off x="2818" y="3944"/>
                <a:ext cx="388" cy="119"/>
              </a:xfrm>
              <a:custGeom>
                <a:avLst/>
                <a:gdLst>
                  <a:gd name="T0" fmla="*/ 100 w 388"/>
                  <a:gd name="T1" fmla="*/ 0 h 119"/>
                  <a:gd name="T2" fmla="*/ 72 w 388"/>
                  <a:gd name="T3" fmla="*/ 13 h 119"/>
                  <a:gd name="T4" fmla="*/ 70 w 388"/>
                  <a:gd name="T5" fmla="*/ 32 h 119"/>
                  <a:gd name="T6" fmla="*/ 111 w 388"/>
                  <a:gd name="T7" fmla="*/ 34 h 119"/>
                  <a:gd name="T8" fmla="*/ 46 w 388"/>
                  <a:gd name="T9" fmla="*/ 45 h 119"/>
                  <a:gd name="T10" fmla="*/ 0 w 388"/>
                  <a:gd name="T11" fmla="*/ 56 h 119"/>
                  <a:gd name="T12" fmla="*/ 63 w 388"/>
                  <a:gd name="T13" fmla="*/ 72 h 119"/>
                  <a:gd name="T14" fmla="*/ 63 w 388"/>
                  <a:gd name="T15" fmla="*/ 97 h 119"/>
                  <a:gd name="T16" fmla="*/ 44 w 388"/>
                  <a:gd name="T17" fmla="*/ 115 h 119"/>
                  <a:gd name="T18" fmla="*/ 151 w 388"/>
                  <a:gd name="T19" fmla="*/ 119 h 119"/>
                  <a:gd name="T20" fmla="*/ 253 w 388"/>
                  <a:gd name="T21" fmla="*/ 108 h 119"/>
                  <a:gd name="T22" fmla="*/ 388 w 388"/>
                  <a:gd name="T23" fmla="*/ 117 h 119"/>
                  <a:gd name="T24" fmla="*/ 379 w 388"/>
                  <a:gd name="T25" fmla="*/ 91 h 119"/>
                  <a:gd name="T26" fmla="*/ 346 w 388"/>
                  <a:gd name="T27" fmla="*/ 74 h 119"/>
                  <a:gd name="T28" fmla="*/ 268 w 388"/>
                  <a:gd name="T29" fmla="*/ 63 h 119"/>
                  <a:gd name="T30" fmla="*/ 253 w 388"/>
                  <a:gd name="T31" fmla="*/ 65 h 119"/>
                  <a:gd name="T32" fmla="*/ 248 w 388"/>
                  <a:gd name="T33" fmla="*/ 47 h 119"/>
                  <a:gd name="T34" fmla="*/ 153 w 388"/>
                  <a:gd name="T35" fmla="*/ 39 h 119"/>
                  <a:gd name="T36" fmla="*/ 138 w 388"/>
                  <a:gd name="T37" fmla="*/ 32 h 119"/>
                  <a:gd name="T38" fmla="*/ 105 w 388"/>
                  <a:gd name="T39" fmla="*/ 10 h 119"/>
                  <a:gd name="T40" fmla="*/ 100 w 388"/>
                  <a:gd name="T41" fmla="*/ 0 h 119"/>
                  <a:gd name="T42" fmla="*/ 100 w 388"/>
                  <a:gd name="T43" fmla="*/ 0 h 1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8"/>
                  <a:gd name="T67" fmla="*/ 0 h 119"/>
                  <a:gd name="T68" fmla="*/ 388 w 388"/>
                  <a:gd name="T69" fmla="*/ 119 h 11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8" h="119">
                    <a:moveTo>
                      <a:pt x="100" y="0"/>
                    </a:moveTo>
                    <a:lnTo>
                      <a:pt x="72" y="13"/>
                    </a:lnTo>
                    <a:lnTo>
                      <a:pt x="70" y="32"/>
                    </a:lnTo>
                    <a:lnTo>
                      <a:pt x="111" y="34"/>
                    </a:lnTo>
                    <a:lnTo>
                      <a:pt x="46" y="45"/>
                    </a:lnTo>
                    <a:lnTo>
                      <a:pt x="0" y="56"/>
                    </a:lnTo>
                    <a:lnTo>
                      <a:pt x="63" y="72"/>
                    </a:lnTo>
                    <a:lnTo>
                      <a:pt x="63" y="97"/>
                    </a:lnTo>
                    <a:lnTo>
                      <a:pt x="44" y="115"/>
                    </a:lnTo>
                    <a:lnTo>
                      <a:pt x="151" y="119"/>
                    </a:lnTo>
                    <a:lnTo>
                      <a:pt x="253" y="108"/>
                    </a:lnTo>
                    <a:lnTo>
                      <a:pt x="388" y="117"/>
                    </a:lnTo>
                    <a:lnTo>
                      <a:pt x="379" y="91"/>
                    </a:lnTo>
                    <a:lnTo>
                      <a:pt x="346" y="74"/>
                    </a:lnTo>
                    <a:lnTo>
                      <a:pt x="268" y="63"/>
                    </a:lnTo>
                    <a:lnTo>
                      <a:pt x="253" y="65"/>
                    </a:lnTo>
                    <a:lnTo>
                      <a:pt x="248" y="47"/>
                    </a:lnTo>
                    <a:lnTo>
                      <a:pt x="153" y="39"/>
                    </a:lnTo>
                    <a:lnTo>
                      <a:pt x="138" y="32"/>
                    </a:lnTo>
                    <a:lnTo>
                      <a:pt x="105" y="1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DB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2" name="Freeform 338"/>
              <p:cNvSpPr>
                <a:spLocks/>
              </p:cNvSpPr>
              <p:nvPr/>
            </p:nvSpPr>
            <p:spPr bwMode="auto">
              <a:xfrm>
                <a:off x="2908" y="3630"/>
                <a:ext cx="150" cy="320"/>
              </a:xfrm>
              <a:custGeom>
                <a:avLst/>
                <a:gdLst>
                  <a:gd name="T0" fmla="*/ 106 w 150"/>
                  <a:gd name="T1" fmla="*/ 0 h 320"/>
                  <a:gd name="T2" fmla="*/ 0 w 150"/>
                  <a:gd name="T3" fmla="*/ 1 h 320"/>
                  <a:gd name="T4" fmla="*/ 6 w 150"/>
                  <a:gd name="T5" fmla="*/ 311 h 320"/>
                  <a:gd name="T6" fmla="*/ 84 w 150"/>
                  <a:gd name="T7" fmla="*/ 320 h 320"/>
                  <a:gd name="T8" fmla="*/ 134 w 150"/>
                  <a:gd name="T9" fmla="*/ 231 h 320"/>
                  <a:gd name="T10" fmla="*/ 150 w 150"/>
                  <a:gd name="T11" fmla="*/ 63 h 320"/>
                  <a:gd name="T12" fmla="*/ 141 w 150"/>
                  <a:gd name="T13" fmla="*/ 5 h 320"/>
                  <a:gd name="T14" fmla="*/ 106 w 150"/>
                  <a:gd name="T15" fmla="*/ 0 h 320"/>
                  <a:gd name="T16" fmla="*/ 106 w 150"/>
                  <a:gd name="T17" fmla="*/ 0 h 3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0"/>
                  <a:gd name="T28" fmla="*/ 0 h 320"/>
                  <a:gd name="T29" fmla="*/ 150 w 150"/>
                  <a:gd name="T30" fmla="*/ 320 h 3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0" h="320">
                    <a:moveTo>
                      <a:pt x="106" y="0"/>
                    </a:moveTo>
                    <a:lnTo>
                      <a:pt x="0" y="1"/>
                    </a:lnTo>
                    <a:lnTo>
                      <a:pt x="6" y="311"/>
                    </a:lnTo>
                    <a:lnTo>
                      <a:pt x="84" y="320"/>
                    </a:lnTo>
                    <a:lnTo>
                      <a:pt x="134" y="231"/>
                    </a:lnTo>
                    <a:lnTo>
                      <a:pt x="150" y="63"/>
                    </a:lnTo>
                    <a:lnTo>
                      <a:pt x="141" y="5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D6C7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3" name="Freeform 339"/>
              <p:cNvSpPr>
                <a:spLocks/>
              </p:cNvSpPr>
              <p:nvPr/>
            </p:nvSpPr>
            <p:spPr bwMode="auto">
              <a:xfrm>
                <a:off x="2914" y="3744"/>
                <a:ext cx="148" cy="226"/>
              </a:xfrm>
              <a:custGeom>
                <a:avLst/>
                <a:gdLst>
                  <a:gd name="T0" fmla="*/ 118 w 148"/>
                  <a:gd name="T1" fmla="*/ 98 h 226"/>
                  <a:gd name="T2" fmla="*/ 89 w 148"/>
                  <a:gd name="T3" fmla="*/ 56 h 226"/>
                  <a:gd name="T4" fmla="*/ 89 w 148"/>
                  <a:gd name="T5" fmla="*/ 0 h 226"/>
                  <a:gd name="T6" fmla="*/ 76 w 148"/>
                  <a:gd name="T7" fmla="*/ 61 h 226"/>
                  <a:gd name="T8" fmla="*/ 44 w 148"/>
                  <a:gd name="T9" fmla="*/ 104 h 226"/>
                  <a:gd name="T10" fmla="*/ 44 w 148"/>
                  <a:gd name="T11" fmla="*/ 134 h 226"/>
                  <a:gd name="T12" fmla="*/ 24 w 148"/>
                  <a:gd name="T13" fmla="*/ 106 h 226"/>
                  <a:gd name="T14" fmla="*/ 4 w 148"/>
                  <a:gd name="T15" fmla="*/ 152 h 226"/>
                  <a:gd name="T16" fmla="*/ 4 w 148"/>
                  <a:gd name="T17" fmla="*/ 187 h 226"/>
                  <a:gd name="T18" fmla="*/ 0 w 148"/>
                  <a:gd name="T19" fmla="*/ 217 h 226"/>
                  <a:gd name="T20" fmla="*/ 50 w 148"/>
                  <a:gd name="T21" fmla="*/ 226 h 226"/>
                  <a:gd name="T22" fmla="*/ 148 w 148"/>
                  <a:gd name="T23" fmla="*/ 137 h 226"/>
                  <a:gd name="T24" fmla="*/ 118 w 148"/>
                  <a:gd name="T25" fmla="*/ 98 h 226"/>
                  <a:gd name="T26" fmla="*/ 118 w 148"/>
                  <a:gd name="T27" fmla="*/ 98 h 2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8"/>
                  <a:gd name="T43" fmla="*/ 0 h 226"/>
                  <a:gd name="T44" fmla="*/ 148 w 148"/>
                  <a:gd name="T45" fmla="*/ 226 h 2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8" h="226">
                    <a:moveTo>
                      <a:pt x="118" y="98"/>
                    </a:moveTo>
                    <a:lnTo>
                      <a:pt x="89" y="56"/>
                    </a:lnTo>
                    <a:lnTo>
                      <a:pt x="89" y="0"/>
                    </a:lnTo>
                    <a:lnTo>
                      <a:pt x="76" y="61"/>
                    </a:lnTo>
                    <a:lnTo>
                      <a:pt x="44" y="104"/>
                    </a:lnTo>
                    <a:lnTo>
                      <a:pt x="44" y="134"/>
                    </a:lnTo>
                    <a:lnTo>
                      <a:pt x="24" y="106"/>
                    </a:lnTo>
                    <a:lnTo>
                      <a:pt x="4" y="152"/>
                    </a:lnTo>
                    <a:lnTo>
                      <a:pt x="4" y="187"/>
                    </a:lnTo>
                    <a:lnTo>
                      <a:pt x="0" y="217"/>
                    </a:lnTo>
                    <a:lnTo>
                      <a:pt x="50" y="226"/>
                    </a:lnTo>
                    <a:lnTo>
                      <a:pt x="148" y="137"/>
                    </a:lnTo>
                    <a:lnTo>
                      <a:pt x="118" y="98"/>
                    </a:lnTo>
                    <a:close/>
                  </a:path>
                </a:pathLst>
              </a:custGeom>
              <a:solidFill>
                <a:srgbClr val="B8A6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4" name="Freeform 340"/>
              <p:cNvSpPr>
                <a:spLocks/>
              </p:cNvSpPr>
              <p:nvPr/>
            </p:nvSpPr>
            <p:spPr bwMode="auto">
              <a:xfrm>
                <a:off x="2992" y="3639"/>
                <a:ext cx="16" cy="142"/>
              </a:xfrm>
              <a:custGeom>
                <a:avLst/>
                <a:gdLst>
                  <a:gd name="T0" fmla="*/ 0 w 16"/>
                  <a:gd name="T1" fmla="*/ 4 h 142"/>
                  <a:gd name="T2" fmla="*/ 0 w 16"/>
                  <a:gd name="T3" fmla="*/ 105 h 142"/>
                  <a:gd name="T4" fmla="*/ 7 w 16"/>
                  <a:gd name="T5" fmla="*/ 142 h 142"/>
                  <a:gd name="T6" fmla="*/ 16 w 16"/>
                  <a:gd name="T7" fmla="*/ 120 h 142"/>
                  <a:gd name="T8" fmla="*/ 11 w 16"/>
                  <a:gd name="T9" fmla="*/ 0 h 142"/>
                  <a:gd name="T10" fmla="*/ 0 w 16"/>
                  <a:gd name="T11" fmla="*/ 4 h 142"/>
                  <a:gd name="T12" fmla="*/ 0 w 16"/>
                  <a:gd name="T13" fmla="*/ 4 h 1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42"/>
                  <a:gd name="T23" fmla="*/ 16 w 16"/>
                  <a:gd name="T24" fmla="*/ 142 h 14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42">
                    <a:moveTo>
                      <a:pt x="0" y="4"/>
                    </a:moveTo>
                    <a:lnTo>
                      <a:pt x="0" y="105"/>
                    </a:lnTo>
                    <a:lnTo>
                      <a:pt x="7" y="142"/>
                    </a:lnTo>
                    <a:lnTo>
                      <a:pt x="16" y="120"/>
                    </a:lnTo>
                    <a:lnTo>
                      <a:pt x="1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E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5" name="Freeform 341"/>
              <p:cNvSpPr>
                <a:spLocks/>
              </p:cNvSpPr>
              <p:nvPr/>
            </p:nvSpPr>
            <p:spPr bwMode="auto">
              <a:xfrm>
                <a:off x="2964" y="3646"/>
                <a:ext cx="16" cy="121"/>
              </a:xfrm>
              <a:custGeom>
                <a:avLst/>
                <a:gdLst>
                  <a:gd name="T0" fmla="*/ 0 w 16"/>
                  <a:gd name="T1" fmla="*/ 10 h 121"/>
                  <a:gd name="T2" fmla="*/ 0 w 16"/>
                  <a:gd name="T3" fmla="*/ 111 h 121"/>
                  <a:gd name="T4" fmla="*/ 11 w 16"/>
                  <a:gd name="T5" fmla="*/ 121 h 121"/>
                  <a:gd name="T6" fmla="*/ 16 w 16"/>
                  <a:gd name="T7" fmla="*/ 0 h 121"/>
                  <a:gd name="T8" fmla="*/ 0 w 16"/>
                  <a:gd name="T9" fmla="*/ 10 h 121"/>
                  <a:gd name="T10" fmla="*/ 0 w 16"/>
                  <a:gd name="T11" fmla="*/ 10 h 1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21"/>
                  <a:gd name="T20" fmla="*/ 16 w 16"/>
                  <a:gd name="T21" fmla="*/ 121 h 1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21">
                    <a:moveTo>
                      <a:pt x="0" y="10"/>
                    </a:moveTo>
                    <a:lnTo>
                      <a:pt x="0" y="111"/>
                    </a:lnTo>
                    <a:lnTo>
                      <a:pt x="11" y="121"/>
                    </a:lnTo>
                    <a:lnTo>
                      <a:pt x="16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E3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6" name="Freeform 342"/>
              <p:cNvSpPr>
                <a:spLocks/>
              </p:cNvSpPr>
              <p:nvPr/>
            </p:nvSpPr>
            <p:spPr bwMode="auto">
              <a:xfrm>
                <a:off x="2918" y="3668"/>
                <a:ext cx="20" cy="128"/>
              </a:xfrm>
              <a:custGeom>
                <a:avLst/>
                <a:gdLst>
                  <a:gd name="T0" fmla="*/ 20 w 20"/>
                  <a:gd name="T1" fmla="*/ 0 h 128"/>
                  <a:gd name="T2" fmla="*/ 3 w 20"/>
                  <a:gd name="T3" fmla="*/ 0 h 128"/>
                  <a:gd name="T4" fmla="*/ 0 w 20"/>
                  <a:gd name="T5" fmla="*/ 89 h 128"/>
                  <a:gd name="T6" fmla="*/ 9 w 20"/>
                  <a:gd name="T7" fmla="*/ 121 h 128"/>
                  <a:gd name="T8" fmla="*/ 20 w 20"/>
                  <a:gd name="T9" fmla="*/ 128 h 128"/>
                  <a:gd name="T10" fmla="*/ 20 w 20"/>
                  <a:gd name="T11" fmla="*/ 0 h 128"/>
                  <a:gd name="T12" fmla="*/ 20 w 20"/>
                  <a:gd name="T13" fmla="*/ 0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28"/>
                  <a:gd name="T23" fmla="*/ 20 w 20"/>
                  <a:gd name="T24" fmla="*/ 128 h 1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28">
                    <a:moveTo>
                      <a:pt x="20" y="0"/>
                    </a:moveTo>
                    <a:lnTo>
                      <a:pt x="3" y="0"/>
                    </a:lnTo>
                    <a:lnTo>
                      <a:pt x="0" y="89"/>
                    </a:lnTo>
                    <a:lnTo>
                      <a:pt x="9" y="121"/>
                    </a:lnTo>
                    <a:lnTo>
                      <a:pt x="20" y="1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DB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7" name="Freeform 343"/>
              <p:cNvSpPr>
                <a:spLocks/>
              </p:cNvSpPr>
              <p:nvPr/>
            </p:nvSpPr>
            <p:spPr bwMode="auto">
              <a:xfrm>
                <a:off x="2936" y="3631"/>
                <a:ext cx="19" cy="165"/>
              </a:xfrm>
              <a:custGeom>
                <a:avLst/>
                <a:gdLst>
                  <a:gd name="T0" fmla="*/ 0 w 19"/>
                  <a:gd name="T1" fmla="*/ 0 h 165"/>
                  <a:gd name="T2" fmla="*/ 4 w 19"/>
                  <a:gd name="T3" fmla="*/ 165 h 165"/>
                  <a:gd name="T4" fmla="*/ 19 w 19"/>
                  <a:gd name="T5" fmla="*/ 163 h 165"/>
                  <a:gd name="T6" fmla="*/ 15 w 19"/>
                  <a:gd name="T7" fmla="*/ 6 h 165"/>
                  <a:gd name="T8" fmla="*/ 0 w 19"/>
                  <a:gd name="T9" fmla="*/ 0 h 165"/>
                  <a:gd name="T10" fmla="*/ 0 w 19"/>
                  <a:gd name="T11" fmla="*/ 0 h 1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65"/>
                  <a:gd name="T20" fmla="*/ 19 w 19"/>
                  <a:gd name="T21" fmla="*/ 165 h 1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65">
                    <a:moveTo>
                      <a:pt x="0" y="0"/>
                    </a:moveTo>
                    <a:lnTo>
                      <a:pt x="4" y="165"/>
                    </a:lnTo>
                    <a:lnTo>
                      <a:pt x="19" y="163"/>
                    </a:lnTo>
                    <a:lnTo>
                      <a:pt x="1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BA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8" name="Freeform 344"/>
              <p:cNvSpPr>
                <a:spLocks/>
              </p:cNvSpPr>
              <p:nvPr/>
            </p:nvSpPr>
            <p:spPr bwMode="auto">
              <a:xfrm>
                <a:off x="2908" y="3619"/>
                <a:ext cx="126" cy="37"/>
              </a:xfrm>
              <a:custGeom>
                <a:avLst/>
                <a:gdLst>
                  <a:gd name="T0" fmla="*/ 95 w 126"/>
                  <a:gd name="T1" fmla="*/ 1 h 37"/>
                  <a:gd name="T2" fmla="*/ 0 w 126"/>
                  <a:gd name="T3" fmla="*/ 0 h 37"/>
                  <a:gd name="T4" fmla="*/ 2 w 126"/>
                  <a:gd name="T5" fmla="*/ 16 h 37"/>
                  <a:gd name="T6" fmla="*/ 39 w 126"/>
                  <a:gd name="T7" fmla="*/ 18 h 37"/>
                  <a:gd name="T8" fmla="*/ 95 w 126"/>
                  <a:gd name="T9" fmla="*/ 37 h 37"/>
                  <a:gd name="T10" fmla="*/ 126 w 126"/>
                  <a:gd name="T11" fmla="*/ 16 h 37"/>
                  <a:gd name="T12" fmla="*/ 95 w 126"/>
                  <a:gd name="T13" fmla="*/ 1 h 37"/>
                  <a:gd name="T14" fmla="*/ 95 w 126"/>
                  <a:gd name="T15" fmla="*/ 1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6"/>
                  <a:gd name="T25" fmla="*/ 0 h 37"/>
                  <a:gd name="T26" fmla="*/ 126 w 126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6" h="37">
                    <a:moveTo>
                      <a:pt x="95" y="1"/>
                    </a:moveTo>
                    <a:lnTo>
                      <a:pt x="0" y="0"/>
                    </a:lnTo>
                    <a:lnTo>
                      <a:pt x="2" y="16"/>
                    </a:lnTo>
                    <a:lnTo>
                      <a:pt x="39" y="18"/>
                    </a:lnTo>
                    <a:lnTo>
                      <a:pt x="95" y="37"/>
                    </a:lnTo>
                    <a:lnTo>
                      <a:pt x="126" y="16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19" name="Freeform 345"/>
              <p:cNvSpPr>
                <a:spLocks/>
              </p:cNvSpPr>
              <p:nvPr/>
            </p:nvSpPr>
            <p:spPr bwMode="auto">
              <a:xfrm>
                <a:off x="2947" y="3617"/>
                <a:ext cx="165" cy="348"/>
              </a:xfrm>
              <a:custGeom>
                <a:avLst/>
                <a:gdLst>
                  <a:gd name="T0" fmla="*/ 50 w 165"/>
                  <a:gd name="T1" fmla="*/ 0 h 348"/>
                  <a:gd name="T2" fmla="*/ 161 w 165"/>
                  <a:gd name="T3" fmla="*/ 0 h 348"/>
                  <a:gd name="T4" fmla="*/ 165 w 165"/>
                  <a:gd name="T5" fmla="*/ 39 h 348"/>
                  <a:gd name="T6" fmla="*/ 165 w 165"/>
                  <a:gd name="T7" fmla="*/ 322 h 348"/>
                  <a:gd name="T8" fmla="*/ 107 w 165"/>
                  <a:gd name="T9" fmla="*/ 344 h 348"/>
                  <a:gd name="T10" fmla="*/ 0 w 165"/>
                  <a:gd name="T11" fmla="*/ 348 h 348"/>
                  <a:gd name="T12" fmla="*/ 0 w 165"/>
                  <a:gd name="T13" fmla="*/ 322 h 348"/>
                  <a:gd name="T14" fmla="*/ 56 w 165"/>
                  <a:gd name="T15" fmla="*/ 270 h 348"/>
                  <a:gd name="T16" fmla="*/ 52 w 165"/>
                  <a:gd name="T17" fmla="*/ 127 h 348"/>
                  <a:gd name="T18" fmla="*/ 61 w 165"/>
                  <a:gd name="T19" fmla="*/ 148 h 348"/>
                  <a:gd name="T20" fmla="*/ 67 w 165"/>
                  <a:gd name="T21" fmla="*/ 272 h 348"/>
                  <a:gd name="T22" fmla="*/ 76 w 165"/>
                  <a:gd name="T23" fmla="*/ 222 h 348"/>
                  <a:gd name="T24" fmla="*/ 76 w 165"/>
                  <a:gd name="T25" fmla="*/ 31 h 348"/>
                  <a:gd name="T26" fmla="*/ 63 w 165"/>
                  <a:gd name="T27" fmla="*/ 24 h 348"/>
                  <a:gd name="T28" fmla="*/ 63 w 165"/>
                  <a:gd name="T29" fmla="*/ 98 h 348"/>
                  <a:gd name="T30" fmla="*/ 56 w 165"/>
                  <a:gd name="T31" fmla="*/ 107 h 348"/>
                  <a:gd name="T32" fmla="*/ 52 w 165"/>
                  <a:gd name="T33" fmla="*/ 31 h 348"/>
                  <a:gd name="T34" fmla="*/ 30 w 165"/>
                  <a:gd name="T35" fmla="*/ 5 h 348"/>
                  <a:gd name="T36" fmla="*/ 50 w 165"/>
                  <a:gd name="T37" fmla="*/ 0 h 348"/>
                  <a:gd name="T38" fmla="*/ 50 w 165"/>
                  <a:gd name="T39" fmla="*/ 0 h 3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5"/>
                  <a:gd name="T61" fmla="*/ 0 h 348"/>
                  <a:gd name="T62" fmla="*/ 165 w 165"/>
                  <a:gd name="T63" fmla="*/ 348 h 34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5" h="348">
                    <a:moveTo>
                      <a:pt x="50" y="0"/>
                    </a:moveTo>
                    <a:lnTo>
                      <a:pt x="161" y="0"/>
                    </a:lnTo>
                    <a:lnTo>
                      <a:pt x="165" y="39"/>
                    </a:lnTo>
                    <a:lnTo>
                      <a:pt x="165" y="322"/>
                    </a:lnTo>
                    <a:lnTo>
                      <a:pt x="107" y="344"/>
                    </a:lnTo>
                    <a:lnTo>
                      <a:pt x="0" y="348"/>
                    </a:lnTo>
                    <a:lnTo>
                      <a:pt x="0" y="322"/>
                    </a:lnTo>
                    <a:lnTo>
                      <a:pt x="56" y="270"/>
                    </a:lnTo>
                    <a:lnTo>
                      <a:pt x="52" y="127"/>
                    </a:lnTo>
                    <a:lnTo>
                      <a:pt x="61" y="148"/>
                    </a:lnTo>
                    <a:lnTo>
                      <a:pt x="67" y="272"/>
                    </a:lnTo>
                    <a:lnTo>
                      <a:pt x="76" y="222"/>
                    </a:lnTo>
                    <a:lnTo>
                      <a:pt x="76" y="31"/>
                    </a:lnTo>
                    <a:lnTo>
                      <a:pt x="63" y="24"/>
                    </a:lnTo>
                    <a:lnTo>
                      <a:pt x="63" y="98"/>
                    </a:lnTo>
                    <a:lnTo>
                      <a:pt x="56" y="107"/>
                    </a:lnTo>
                    <a:lnTo>
                      <a:pt x="52" y="31"/>
                    </a:lnTo>
                    <a:lnTo>
                      <a:pt x="30" y="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0" name="Freeform 346"/>
              <p:cNvSpPr>
                <a:spLocks/>
              </p:cNvSpPr>
              <p:nvPr/>
            </p:nvSpPr>
            <p:spPr bwMode="auto">
              <a:xfrm>
                <a:off x="2947" y="3619"/>
                <a:ext cx="193" cy="351"/>
              </a:xfrm>
              <a:custGeom>
                <a:avLst/>
                <a:gdLst>
                  <a:gd name="T0" fmla="*/ 133 w 193"/>
                  <a:gd name="T1" fmla="*/ 0 h 351"/>
                  <a:gd name="T2" fmla="*/ 163 w 193"/>
                  <a:gd name="T3" fmla="*/ 0 h 351"/>
                  <a:gd name="T4" fmla="*/ 174 w 193"/>
                  <a:gd name="T5" fmla="*/ 12 h 351"/>
                  <a:gd name="T6" fmla="*/ 174 w 193"/>
                  <a:gd name="T7" fmla="*/ 299 h 351"/>
                  <a:gd name="T8" fmla="*/ 174 w 193"/>
                  <a:gd name="T9" fmla="*/ 327 h 351"/>
                  <a:gd name="T10" fmla="*/ 193 w 193"/>
                  <a:gd name="T11" fmla="*/ 333 h 351"/>
                  <a:gd name="T12" fmla="*/ 187 w 193"/>
                  <a:gd name="T13" fmla="*/ 346 h 351"/>
                  <a:gd name="T14" fmla="*/ 0 w 193"/>
                  <a:gd name="T15" fmla="*/ 351 h 351"/>
                  <a:gd name="T16" fmla="*/ 4 w 193"/>
                  <a:gd name="T17" fmla="*/ 342 h 351"/>
                  <a:gd name="T18" fmla="*/ 154 w 193"/>
                  <a:gd name="T19" fmla="*/ 338 h 351"/>
                  <a:gd name="T20" fmla="*/ 119 w 193"/>
                  <a:gd name="T21" fmla="*/ 331 h 351"/>
                  <a:gd name="T22" fmla="*/ 67 w 193"/>
                  <a:gd name="T23" fmla="*/ 329 h 351"/>
                  <a:gd name="T24" fmla="*/ 100 w 193"/>
                  <a:gd name="T25" fmla="*/ 312 h 351"/>
                  <a:gd name="T26" fmla="*/ 128 w 193"/>
                  <a:gd name="T27" fmla="*/ 309 h 351"/>
                  <a:gd name="T28" fmla="*/ 128 w 193"/>
                  <a:gd name="T29" fmla="*/ 272 h 351"/>
                  <a:gd name="T30" fmla="*/ 150 w 193"/>
                  <a:gd name="T31" fmla="*/ 212 h 351"/>
                  <a:gd name="T32" fmla="*/ 146 w 193"/>
                  <a:gd name="T33" fmla="*/ 16 h 351"/>
                  <a:gd name="T34" fmla="*/ 133 w 193"/>
                  <a:gd name="T35" fmla="*/ 0 h 351"/>
                  <a:gd name="T36" fmla="*/ 133 w 193"/>
                  <a:gd name="T37" fmla="*/ 0 h 3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3"/>
                  <a:gd name="T58" fmla="*/ 0 h 351"/>
                  <a:gd name="T59" fmla="*/ 193 w 193"/>
                  <a:gd name="T60" fmla="*/ 351 h 35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3" h="351">
                    <a:moveTo>
                      <a:pt x="133" y="0"/>
                    </a:moveTo>
                    <a:lnTo>
                      <a:pt x="163" y="0"/>
                    </a:lnTo>
                    <a:lnTo>
                      <a:pt x="174" y="12"/>
                    </a:lnTo>
                    <a:lnTo>
                      <a:pt x="174" y="299"/>
                    </a:lnTo>
                    <a:lnTo>
                      <a:pt x="174" y="327"/>
                    </a:lnTo>
                    <a:lnTo>
                      <a:pt x="193" y="333"/>
                    </a:lnTo>
                    <a:lnTo>
                      <a:pt x="187" y="346"/>
                    </a:lnTo>
                    <a:lnTo>
                      <a:pt x="0" y="351"/>
                    </a:lnTo>
                    <a:lnTo>
                      <a:pt x="4" y="342"/>
                    </a:lnTo>
                    <a:lnTo>
                      <a:pt x="154" y="338"/>
                    </a:lnTo>
                    <a:lnTo>
                      <a:pt x="119" y="331"/>
                    </a:lnTo>
                    <a:lnTo>
                      <a:pt x="67" y="329"/>
                    </a:lnTo>
                    <a:lnTo>
                      <a:pt x="100" y="312"/>
                    </a:lnTo>
                    <a:lnTo>
                      <a:pt x="128" y="309"/>
                    </a:lnTo>
                    <a:lnTo>
                      <a:pt x="128" y="272"/>
                    </a:lnTo>
                    <a:lnTo>
                      <a:pt x="150" y="212"/>
                    </a:lnTo>
                    <a:lnTo>
                      <a:pt x="146" y="1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1" name="Freeform 347"/>
              <p:cNvSpPr>
                <a:spLocks/>
              </p:cNvSpPr>
              <p:nvPr/>
            </p:nvSpPr>
            <p:spPr bwMode="auto">
              <a:xfrm>
                <a:off x="2540" y="3842"/>
                <a:ext cx="106" cy="13"/>
              </a:xfrm>
              <a:custGeom>
                <a:avLst/>
                <a:gdLst>
                  <a:gd name="T0" fmla="*/ 0 w 106"/>
                  <a:gd name="T1" fmla="*/ 2 h 13"/>
                  <a:gd name="T2" fmla="*/ 76 w 106"/>
                  <a:gd name="T3" fmla="*/ 0 h 13"/>
                  <a:gd name="T4" fmla="*/ 106 w 106"/>
                  <a:gd name="T5" fmla="*/ 0 h 13"/>
                  <a:gd name="T6" fmla="*/ 106 w 106"/>
                  <a:gd name="T7" fmla="*/ 10 h 13"/>
                  <a:gd name="T8" fmla="*/ 0 w 106"/>
                  <a:gd name="T9" fmla="*/ 13 h 13"/>
                  <a:gd name="T10" fmla="*/ 0 w 106"/>
                  <a:gd name="T11" fmla="*/ 2 h 13"/>
                  <a:gd name="T12" fmla="*/ 0 w 106"/>
                  <a:gd name="T13" fmla="*/ 2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"/>
                  <a:gd name="T22" fmla="*/ 0 h 13"/>
                  <a:gd name="T23" fmla="*/ 106 w 106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" h="13">
                    <a:moveTo>
                      <a:pt x="0" y="2"/>
                    </a:moveTo>
                    <a:lnTo>
                      <a:pt x="76" y="0"/>
                    </a:lnTo>
                    <a:lnTo>
                      <a:pt x="106" y="0"/>
                    </a:lnTo>
                    <a:lnTo>
                      <a:pt x="106" y="10"/>
                    </a:lnTo>
                    <a:lnTo>
                      <a:pt x="0" y="1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DB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2" name="Freeform 348"/>
              <p:cNvSpPr>
                <a:spLocks/>
              </p:cNvSpPr>
              <p:nvPr/>
            </p:nvSpPr>
            <p:spPr bwMode="auto">
              <a:xfrm>
                <a:off x="2536" y="3656"/>
                <a:ext cx="117" cy="177"/>
              </a:xfrm>
              <a:custGeom>
                <a:avLst/>
                <a:gdLst>
                  <a:gd name="T0" fmla="*/ 0 w 117"/>
                  <a:gd name="T1" fmla="*/ 9 h 177"/>
                  <a:gd name="T2" fmla="*/ 2 w 117"/>
                  <a:gd name="T3" fmla="*/ 149 h 177"/>
                  <a:gd name="T4" fmla="*/ 2 w 117"/>
                  <a:gd name="T5" fmla="*/ 177 h 177"/>
                  <a:gd name="T6" fmla="*/ 117 w 117"/>
                  <a:gd name="T7" fmla="*/ 177 h 177"/>
                  <a:gd name="T8" fmla="*/ 113 w 117"/>
                  <a:gd name="T9" fmla="*/ 24 h 177"/>
                  <a:gd name="T10" fmla="*/ 63 w 117"/>
                  <a:gd name="T11" fmla="*/ 0 h 177"/>
                  <a:gd name="T12" fmla="*/ 0 w 117"/>
                  <a:gd name="T13" fmla="*/ 9 h 177"/>
                  <a:gd name="T14" fmla="*/ 0 w 117"/>
                  <a:gd name="T15" fmla="*/ 9 h 1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"/>
                  <a:gd name="T25" fmla="*/ 0 h 177"/>
                  <a:gd name="T26" fmla="*/ 117 w 117"/>
                  <a:gd name="T27" fmla="*/ 177 h 1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" h="177">
                    <a:moveTo>
                      <a:pt x="0" y="9"/>
                    </a:moveTo>
                    <a:lnTo>
                      <a:pt x="2" y="149"/>
                    </a:lnTo>
                    <a:lnTo>
                      <a:pt x="2" y="177"/>
                    </a:lnTo>
                    <a:lnTo>
                      <a:pt x="117" y="177"/>
                    </a:lnTo>
                    <a:lnTo>
                      <a:pt x="113" y="24"/>
                    </a:lnTo>
                    <a:lnTo>
                      <a:pt x="63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DB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3" name="Freeform 349"/>
              <p:cNvSpPr>
                <a:spLocks/>
              </p:cNvSpPr>
              <p:nvPr/>
            </p:nvSpPr>
            <p:spPr bwMode="auto">
              <a:xfrm>
                <a:off x="2536" y="3491"/>
                <a:ext cx="113" cy="227"/>
              </a:xfrm>
              <a:custGeom>
                <a:avLst/>
                <a:gdLst>
                  <a:gd name="T0" fmla="*/ 0 w 113"/>
                  <a:gd name="T1" fmla="*/ 227 h 227"/>
                  <a:gd name="T2" fmla="*/ 15 w 113"/>
                  <a:gd name="T3" fmla="*/ 227 h 227"/>
                  <a:gd name="T4" fmla="*/ 32 w 113"/>
                  <a:gd name="T5" fmla="*/ 220 h 227"/>
                  <a:gd name="T6" fmla="*/ 102 w 113"/>
                  <a:gd name="T7" fmla="*/ 220 h 227"/>
                  <a:gd name="T8" fmla="*/ 113 w 113"/>
                  <a:gd name="T9" fmla="*/ 129 h 227"/>
                  <a:gd name="T10" fmla="*/ 113 w 113"/>
                  <a:gd name="T11" fmla="*/ 78 h 227"/>
                  <a:gd name="T12" fmla="*/ 63 w 113"/>
                  <a:gd name="T13" fmla="*/ 2 h 227"/>
                  <a:gd name="T14" fmla="*/ 36 w 113"/>
                  <a:gd name="T15" fmla="*/ 0 h 227"/>
                  <a:gd name="T16" fmla="*/ 15 w 113"/>
                  <a:gd name="T17" fmla="*/ 29 h 227"/>
                  <a:gd name="T18" fmla="*/ 2 w 113"/>
                  <a:gd name="T19" fmla="*/ 70 h 227"/>
                  <a:gd name="T20" fmla="*/ 2 w 113"/>
                  <a:gd name="T21" fmla="*/ 135 h 227"/>
                  <a:gd name="T22" fmla="*/ 0 w 113"/>
                  <a:gd name="T23" fmla="*/ 227 h 227"/>
                  <a:gd name="T24" fmla="*/ 0 w 113"/>
                  <a:gd name="T25" fmla="*/ 227 h 2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3"/>
                  <a:gd name="T40" fmla="*/ 0 h 227"/>
                  <a:gd name="T41" fmla="*/ 113 w 113"/>
                  <a:gd name="T42" fmla="*/ 227 h 2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3" h="227">
                    <a:moveTo>
                      <a:pt x="0" y="227"/>
                    </a:moveTo>
                    <a:lnTo>
                      <a:pt x="15" y="227"/>
                    </a:lnTo>
                    <a:lnTo>
                      <a:pt x="32" y="220"/>
                    </a:lnTo>
                    <a:lnTo>
                      <a:pt x="102" y="220"/>
                    </a:lnTo>
                    <a:lnTo>
                      <a:pt x="113" y="129"/>
                    </a:lnTo>
                    <a:lnTo>
                      <a:pt x="113" y="78"/>
                    </a:lnTo>
                    <a:lnTo>
                      <a:pt x="63" y="2"/>
                    </a:lnTo>
                    <a:lnTo>
                      <a:pt x="36" y="0"/>
                    </a:lnTo>
                    <a:lnTo>
                      <a:pt x="15" y="29"/>
                    </a:lnTo>
                    <a:lnTo>
                      <a:pt x="2" y="70"/>
                    </a:lnTo>
                    <a:lnTo>
                      <a:pt x="2" y="135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4" name="Freeform 350"/>
              <p:cNvSpPr>
                <a:spLocks/>
              </p:cNvSpPr>
              <p:nvPr/>
            </p:nvSpPr>
            <p:spPr bwMode="auto">
              <a:xfrm>
                <a:off x="2538" y="3722"/>
                <a:ext cx="113" cy="109"/>
              </a:xfrm>
              <a:custGeom>
                <a:avLst/>
                <a:gdLst>
                  <a:gd name="T0" fmla="*/ 87 w 113"/>
                  <a:gd name="T1" fmla="*/ 30 h 109"/>
                  <a:gd name="T2" fmla="*/ 58 w 113"/>
                  <a:gd name="T3" fmla="*/ 37 h 109"/>
                  <a:gd name="T4" fmla="*/ 58 w 113"/>
                  <a:gd name="T5" fmla="*/ 0 h 109"/>
                  <a:gd name="T6" fmla="*/ 47 w 113"/>
                  <a:gd name="T7" fmla="*/ 2 h 109"/>
                  <a:gd name="T8" fmla="*/ 24 w 113"/>
                  <a:gd name="T9" fmla="*/ 13 h 109"/>
                  <a:gd name="T10" fmla="*/ 13 w 113"/>
                  <a:gd name="T11" fmla="*/ 59 h 109"/>
                  <a:gd name="T12" fmla="*/ 0 w 113"/>
                  <a:gd name="T13" fmla="*/ 102 h 109"/>
                  <a:gd name="T14" fmla="*/ 24 w 113"/>
                  <a:gd name="T15" fmla="*/ 109 h 109"/>
                  <a:gd name="T16" fmla="*/ 113 w 113"/>
                  <a:gd name="T17" fmla="*/ 109 h 109"/>
                  <a:gd name="T18" fmla="*/ 111 w 113"/>
                  <a:gd name="T19" fmla="*/ 21 h 109"/>
                  <a:gd name="T20" fmla="*/ 87 w 113"/>
                  <a:gd name="T21" fmla="*/ 30 h 109"/>
                  <a:gd name="T22" fmla="*/ 87 w 113"/>
                  <a:gd name="T23" fmla="*/ 30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3"/>
                  <a:gd name="T37" fmla="*/ 0 h 109"/>
                  <a:gd name="T38" fmla="*/ 113 w 113"/>
                  <a:gd name="T39" fmla="*/ 109 h 1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3" h="109">
                    <a:moveTo>
                      <a:pt x="87" y="30"/>
                    </a:moveTo>
                    <a:lnTo>
                      <a:pt x="58" y="37"/>
                    </a:lnTo>
                    <a:lnTo>
                      <a:pt x="58" y="0"/>
                    </a:lnTo>
                    <a:lnTo>
                      <a:pt x="47" y="2"/>
                    </a:lnTo>
                    <a:lnTo>
                      <a:pt x="24" y="13"/>
                    </a:lnTo>
                    <a:lnTo>
                      <a:pt x="13" y="59"/>
                    </a:lnTo>
                    <a:lnTo>
                      <a:pt x="0" y="102"/>
                    </a:lnTo>
                    <a:lnTo>
                      <a:pt x="24" y="109"/>
                    </a:lnTo>
                    <a:lnTo>
                      <a:pt x="113" y="109"/>
                    </a:lnTo>
                    <a:lnTo>
                      <a:pt x="111" y="21"/>
                    </a:lnTo>
                    <a:lnTo>
                      <a:pt x="87" y="30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5" name="Freeform 351"/>
              <p:cNvSpPr>
                <a:spLocks/>
              </p:cNvSpPr>
              <p:nvPr/>
            </p:nvSpPr>
            <p:spPr bwMode="auto">
              <a:xfrm>
                <a:off x="2596" y="3646"/>
                <a:ext cx="37" cy="60"/>
              </a:xfrm>
              <a:custGeom>
                <a:avLst/>
                <a:gdLst>
                  <a:gd name="T0" fmla="*/ 37 w 37"/>
                  <a:gd name="T1" fmla="*/ 52 h 60"/>
                  <a:gd name="T2" fmla="*/ 16 w 37"/>
                  <a:gd name="T3" fmla="*/ 52 h 60"/>
                  <a:gd name="T4" fmla="*/ 5 w 37"/>
                  <a:gd name="T5" fmla="*/ 0 h 60"/>
                  <a:gd name="T6" fmla="*/ 0 w 37"/>
                  <a:gd name="T7" fmla="*/ 56 h 60"/>
                  <a:gd name="T8" fmla="*/ 22 w 37"/>
                  <a:gd name="T9" fmla="*/ 60 h 60"/>
                  <a:gd name="T10" fmla="*/ 37 w 37"/>
                  <a:gd name="T11" fmla="*/ 52 h 60"/>
                  <a:gd name="T12" fmla="*/ 37 w 37"/>
                  <a:gd name="T13" fmla="*/ 52 h 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60"/>
                  <a:gd name="T23" fmla="*/ 37 w 37"/>
                  <a:gd name="T24" fmla="*/ 60 h 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60">
                    <a:moveTo>
                      <a:pt x="37" y="52"/>
                    </a:moveTo>
                    <a:lnTo>
                      <a:pt x="16" y="52"/>
                    </a:lnTo>
                    <a:lnTo>
                      <a:pt x="5" y="0"/>
                    </a:lnTo>
                    <a:lnTo>
                      <a:pt x="0" y="56"/>
                    </a:lnTo>
                    <a:lnTo>
                      <a:pt x="22" y="60"/>
                    </a:lnTo>
                    <a:lnTo>
                      <a:pt x="37" y="52"/>
                    </a:lnTo>
                    <a:close/>
                  </a:path>
                </a:pathLst>
              </a:custGeom>
              <a:solidFill>
                <a:srgbClr val="C7C9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6" name="Freeform 352"/>
              <p:cNvSpPr>
                <a:spLocks/>
              </p:cNvSpPr>
              <p:nvPr/>
            </p:nvSpPr>
            <p:spPr bwMode="auto">
              <a:xfrm>
                <a:off x="2544" y="3472"/>
                <a:ext cx="109" cy="359"/>
              </a:xfrm>
              <a:custGeom>
                <a:avLst/>
                <a:gdLst>
                  <a:gd name="T0" fmla="*/ 52 w 109"/>
                  <a:gd name="T1" fmla="*/ 0 h 359"/>
                  <a:gd name="T2" fmla="*/ 79 w 109"/>
                  <a:gd name="T3" fmla="*/ 32 h 359"/>
                  <a:gd name="T4" fmla="*/ 107 w 109"/>
                  <a:gd name="T5" fmla="*/ 76 h 359"/>
                  <a:gd name="T6" fmla="*/ 109 w 109"/>
                  <a:gd name="T7" fmla="*/ 121 h 359"/>
                  <a:gd name="T8" fmla="*/ 109 w 109"/>
                  <a:gd name="T9" fmla="*/ 359 h 359"/>
                  <a:gd name="T10" fmla="*/ 87 w 109"/>
                  <a:gd name="T11" fmla="*/ 346 h 359"/>
                  <a:gd name="T12" fmla="*/ 46 w 109"/>
                  <a:gd name="T13" fmla="*/ 354 h 359"/>
                  <a:gd name="T14" fmla="*/ 15 w 109"/>
                  <a:gd name="T15" fmla="*/ 337 h 359"/>
                  <a:gd name="T16" fmla="*/ 72 w 109"/>
                  <a:gd name="T17" fmla="*/ 324 h 359"/>
                  <a:gd name="T18" fmla="*/ 98 w 109"/>
                  <a:gd name="T19" fmla="*/ 122 h 359"/>
                  <a:gd name="T20" fmla="*/ 81 w 109"/>
                  <a:gd name="T21" fmla="*/ 126 h 359"/>
                  <a:gd name="T22" fmla="*/ 76 w 109"/>
                  <a:gd name="T23" fmla="*/ 159 h 359"/>
                  <a:gd name="T24" fmla="*/ 42 w 109"/>
                  <a:gd name="T25" fmla="*/ 143 h 359"/>
                  <a:gd name="T26" fmla="*/ 61 w 109"/>
                  <a:gd name="T27" fmla="*/ 132 h 359"/>
                  <a:gd name="T28" fmla="*/ 0 w 109"/>
                  <a:gd name="T29" fmla="*/ 126 h 359"/>
                  <a:gd name="T30" fmla="*/ 11 w 109"/>
                  <a:gd name="T31" fmla="*/ 117 h 359"/>
                  <a:gd name="T32" fmla="*/ 50 w 109"/>
                  <a:gd name="T33" fmla="*/ 74 h 359"/>
                  <a:gd name="T34" fmla="*/ 17 w 109"/>
                  <a:gd name="T35" fmla="*/ 39 h 359"/>
                  <a:gd name="T36" fmla="*/ 31 w 109"/>
                  <a:gd name="T37" fmla="*/ 19 h 359"/>
                  <a:gd name="T38" fmla="*/ 52 w 109"/>
                  <a:gd name="T39" fmla="*/ 0 h 359"/>
                  <a:gd name="T40" fmla="*/ 52 w 109"/>
                  <a:gd name="T41" fmla="*/ 0 h 3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9"/>
                  <a:gd name="T64" fmla="*/ 0 h 359"/>
                  <a:gd name="T65" fmla="*/ 109 w 109"/>
                  <a:gd name="T66" fmla="*/ 359 h 3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9" h="359">
                    <a:moveTo>
                      <a:pt x="52" y="0"/>
                    </a:moveTo>
                    <a:lnTo>
                      <a:pt x="79" y="32"/>
                    </a:lnTo>
                    <a:lnTo>
                      <a:pt x="107" y="76"/>
                    </a:lnTo>
                    <a:lnTo>
                      <a:pt x="109" y="121"/>
                    </a:lnTo>
                    <a:lnTo>
                      <a:pt x="109" y="359"/>
                    </a:lnTo>
                    <a:lnTo>
                      <a:pt x="87" y="346"/>
                    </a:lnTo>
                    <a:lnTo>
                      <a:pt x="46" y="354"/>
                    </a:lnTo>
                    <a:lnTo>
                      <a:pt x="15" y="337"/>
                    </a:lnTo>
                    <a:lnTo>
                      <a:pt x="72" y="324"/>
                    </a:lnTo>
                    <a:lnTo>
                      <a:pt x="98" y="122"/>
                    </a:lnTo>
                    <a:lnTo>
                      <a:pt x="81" y="126"/>
                    </a:lnTo>
                    <a:lnTo>
                      <a:pt x="76" y="159"/>
                    </a:lnTo>
                    <a:lnTo>
                      <a:pt x="42" y="143"/>
                    </a:lnTo>
                    <a:lnTo>
                      <a:pt x="61" y="132"/>
                    </a:lnTo>
                    <a:lnTo>
                      <a:pt x="0" y="126"/>
                    </a:lnTo>
                    <a:lnTo>
                      <a:pt x="11" y="117"/>
                    </a:lnTo>
                    <a:lnTo>
                      <a:pt x="50" y="74"/>
                    </a:lnTo>
                    <a:lnTo>
                      <a:pt x="17" y="39"/>
                    </a:lnTo>
                    <a:lnTo>
                      <a:pt x="31" y="19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8F82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7" name="Freeform 353"/>
              <p:cNvSpPr>
                <a:spLocks/>
              </p:cNvSpPr>
              <p:nvPr/>
            </p:nvSpPr>
            <p:spPr bwMode="auto">
              <a:xfrm>
                <a:off x="2572" y="3469"/>
                <a:ext cx="48" cy="85"/>
              </a:xfrm>
              <a:custGeom>
                <a:avLst/>
                <a:gdLst>
                  <a:gd name="T0" fmla="*/ 42 w 48"/>
                  <a:gd name="T1" fmla="*/ 22 h 85"/>
                  <a:gd name="T2" fmla="*/ 38 w 48"/>
                  <a:gd name="T3" fmla="*/ 46 h 85"/>
                  <a:gd name="T4" fmla="*/ 48 w 48"/>
                  <a:gd name="T5" fmla="*/ 61 h 85"/>
                  <a:gd name="T6" fmla="*/ 22 w 48"/>
                  <a:gd name="T7" fmla="*/ 85 h 85"/>
                  <a:gd name="T8" fmla="*/ 14 w 48"/>
                  <a:gd name="T9" fmla="*/ 57 h 85"/>
                  <a:gd name="T10" fmla="*/ 14 w 48"/>
                  <a:gd name="T11" fmla="*/ 44 h 85"/>
                  <a:gd name="T12" fmla="*/ 0 w 48"/>
                  <a:gd name="T13" fmla="*/ 29 h 85"/>
                  <a:gd name="T14" fmla="*/ 22 w 48"/>
                  <a:gd name="T15" fmla="*/ 0 h 85"/>
                  <a:gd name="T16" fmla="*/ 42 w 48"/>
                  <a:gd name="T17" fmla="*/ 22 h 85"/>
                  <a:gd name="T18" fmla="*/ 42 w 48"/>
                  <a:gd name="T19" fmla="*/ 22 h 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85"/>
                  <a:gd name="T32" fmla="*/ 48 w 48"/>
                  <a:gd name="T33" fmla="*/ 85 h 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85">
                    <a:moveTo>
                      <a:pt x="42" y="22"/>
                    </a:moveTo>
                    <a:lnTo>
                      <a:pt x="38" y="46"/>
                    </a:lnTo>
                    <a:lnTo>
                      <a:pt x="48" y="61"/>
                    </a:lnTo>
                    <a:lnTo>
                      <a:pt x="22" y="85"/>
                    </a:lnTo>
                    <a:lnTo>
                      <a:pt x="14" y="57"/>
                    </a:lnTo>
                    <a:lnTo>
                      <a:pt x="14" y="44"/>
                    </a:lnTo>
                    <a:lnTo>
                      <a:pt x="0" y="29"/>
                    </a:lnTo>
                    <a:lnTo>
                      <a:pt x="22" y="0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5C612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8" name="Freeform 354"/>
              <p:cNvSpPr>
                <a:spLocks/>
              </p:cNvSpPr>
              <p:nvPr/>
            </p:nvSpPr>
            <p:spPr bwMode="auto">
              <a:xfrm>
                <a:off x="2374" y="3278"/>
                <a:ext cx="101" cy="37"/>
              </a:xfrm>
              <a:custGeom>
                <a:avLst/>
                <a:gdLst>
                  <a:gd name="T0" fmla="*/ 31 w 101"/>
                  <a:gd name="T1" fmla="*/ 0 h 37"/>
                  <a:gd name="T2" fmla="*/ 74 w 101"/>
                  <a:gd name="T3" fmla="*/ 11 h 37"/>
                  <a:gd name="T4" fmla="*/ 101 w 101"/>
                  <a:gd name="T5" fmla="*/ 18 h 37"/>
                  <a:gd name="T6" fmla="*/ 51 w 101"/>
                  <a:gd name="T7" fmla="*/ 31 h 37"/>
                  <a:gd name="T8" fmla="*/ 0 w 101"/>
                  <a:gd name="T9" fmla="*/ 37 h 37"/>
                  <a:gd name="T10" fmla="*/ 31 w 101"/>
                  <a:gd name="T11" fmla="*/ 0 h 37"/>
                  <a:gd name="T12" fmla="*/ 31 w 101"/>
                  <a:gd name="T13" fmla="*/ 0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37"/>
                  <a:gd name="T23" fmla="*/ 101 w 101"/>
                  <a:gd name="T24" fmla="*/ 37 h 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37">
                    <a:moveTo>
                      <a:pt x="31" y="0"/>
                    </a:moveTo>
                    <a:lnTo>
                      <a:pt x="74" y="11"/>
                    </a:lnTo>
                    <a:lnTo>
                      <a:pt x="101" y="18"/>
                    </a:lnTo>
                    <a:lnTo>
                      <a:pt x="51" y="31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E8D4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29" name="Freeform 355"/>
              <p:cNvSpPr>
                <a:spLocks/>
              </p:cNvSpPr>
              <p:nvPr/>
            </p:nvSpPr>
            <p:spPr bwMode="auto">
              <a:xfrm>
                <a:off x="2289" y="3496"/>
                <a:ext cx="264" cy="197"/>
              </a:xfrm>
              <a:custGeom>
                <a:avLst/>
                <a:gdLst>
                  <a:gd name="T0" fmla="*/ 98 w 264"/>
                  <a:gd name="T1" fmla="*/ 69 h 197"/>
                  <a:gd name="T2" fmla="*/ 127 w 264"/>
                  <a:gd name="T3" fmla="*/ 63 h 197"/>
                  <a:gd name="T4" fmla="*/ 105 w 264"/>
                  <a:gd name="T5" fmla="*/ 43 h 197"/>
                  <a:gd name="T6" fmla="*/ 136 w 264"/>
                  <a:gd name="T7" fmla="*/ 21 h 197"/>
                  <a:gd name="T8" fmla="*/ 183 w 264"/>
                  <a:gd name="T9" fmla="*/ 0 h 197"/>
                  <a:gd name="T10" fmla="*/ 225 w 264"/>
                  <a:gd name="T11" fmla="*/ 24 h 197"/>
                  <a:gd name="T12" fmla="*/ 225 w 264"/>
                  <a:gd name="T13" fmla="*/ 47 h 197"/>
                  <a:gd name="T14" fmla="*/ 236 w 264"/>
                  <a:gd name="T15" fmla="*/ 67 h 197"/>
                  <a:gd name="T16" fmla="*/ 222 w 264"/>
                  <a:gd name="T17" fmla="*/ 85 h 197"/>
                  <a:gd name="T18" fmla="*/ 148 w 264"/>
                  <a:gd name="T19" fmla="*/ 87 h 197"/>
                  <a:gd name="T20" fmla="*/ 112 w 264"/>
                  <a:gd name="T21" fmla="*/ 102 h 197"/>
                  <a:gd name="T22" fmla="*/ 153 w 264"/>
                  <a:gd name="T23" fmla="*/ 102 h 197"/>
                  <a:gd name="T24" fmla="*/ 196 w 264"/>
                  <a:gd name="T25" fmla="*/ 119 h 197"/>
                  <a:gd name="T26" fmla="*/ 236 w 264"/>
                  <a:gd name="T27" fmla="*/ 119 h 197"/>
                  <a:gd name="T28" fmla="*/ 246 w 264"/>
                  <a:gd name="T29" fmla="*/ 106 h 197"/>
                  <a:gd name="T30" fmla="*/ 264 w 264"/>
                  <a:gd name="T31" fmla="*/ 152 h 197"/>
                  <a:gd name="T32" fmla="*/ 251 w 264"/>
                  <a:gd name="T33" fmla="*/ 197 h 197"/>
                  <a:gd name="T34" fmla="*/ 244 w 264"/>
                  <a:gd name="T35" fmla="*/ 150 h 197"/>
                  <a:gd name="T36" fmla="*/ 218 w 264"/>
                  <a:gd name="T37" fmla="*/ 145 h 197"/>
                  <a:gd name="T38" fmla="*/ 220 w 264"/>
                  <a:gd name="T39" fmla="*/ 171 h 197"/>
                  <a:gd name="T40" fmla="*/ 196 w 264"/>
                  <a:gd name="T41" fmla="*/ 178 h 197"/>
                  <a:gd name="T42" fmla="*/ 179 w 264"/>
                  <a:gd name="T43" fmla="*/ 171 h 197"/>
                  <a:gd name="T44" fmla="*/ 136 w 264"/>
                  <a:gd name="T45" fmla="*/ 180 h 197"/>
                  <a:gd name="T46" fmla="*/ 116 w 264"/>
                  <a:gd name="T47" fmla="*/ 148 h 197"/>
                  <a:gd name="T48" fmla="*/ 85 w 264"/>
                  <a:gd name="T49" fmla="*/ 148 h 197"/>
                  <a:gd name="T50" fmla="*/ 62 w 264"/>
                  <a:gd name="T51" fmla="*/ 139 h 197"/>
                  <a:gd name="T52" fmla="*/ 13 w 264"/>
                  <a:gd name="T53" fmla="*/ 150 h 197"/>
                  <a:gd name="T54" fmla="*/ 0 w 264"/>
                  <a:gd name="T55" fmla="*/ 141 h 197"/>
                  <a:gd name="T56" fmla="*/ 75 w 264"/>
                  <a:gd name="T57" fmla="*/ 97 h 197"/>
                  <a:gd name="T58" fmla="*/ 98 w 264"/>
                  <a:gd name="T59" fmla="*/ 69 h 197"/>
                  <a:gd name="T60" fmla="*/ 98 w 264"/>
                  <a:gd name="T61" fmla="*/ 69 h 19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64"/>
                  <a:gd name="T94" fmla="*/ 0 h 197"/>
                  <a:gd name="T95" fmla="*/ 264 w 264"/>
                  <a:gd name="T96" fmla="*/ 197 h 19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64" h="197">
                    <a:moveTo>
                      <a:pt x="98" y="69"/>
                    </a:moveTo>
                    <a:lnTo>
                      <a:pt x="127" y="63"/>
                    </a:lnTo>
                    <a:lnTo>
                      <a:pt x="105" y="43"/>
                    </a:lnTo>
                    <a:lnTo>
                      <a:pt x="136" y="21"/>
                    </a:lnTo>
                    <a:lnTo>
                      <a:pt x="183" y="0"/>
                    </a:lnTo>
                    <a:lnTo>
                      <a:pt x="225" y="24"/>
                    </a:lnTo>
                    <a:lnTo>
                      <a:pt x="225" y="47"/>
                    </a:lnTo>
                    <a:lnTo>
                      <a:pt x="236" y="67"/>
                    </a:lnTo>
                    <a:lnTo>
                      <a:pt x="222" y="85"/>
                    </a:lnTo>
                    <a:lnTo>
                      <a:pt x="148" y="87"/>
                    </a:lnTo>
                    <a:lnTo>
                      <a:pt x="112" y="102"/>
                    </a:lnTo>
                    <a:lnTo>
                      <a:pt x="153" y="102"/>
                    </a:lnTo>
                    <a:lnTo>
                      <a:pt x="196" y="119"/>
                    </a:lnTo>
                    <a:lnTo>
                      <a:pt x="236" y="119"/>
                    </a:lnTo>
                    <a:lnTo>
                      <a:pt x="246" y="106"/>
                    </a:lnTo>
                    <a:lnTo>
                      <a:pt x="264" y="152"/>
                    </a:lnTo>
                    <a:lnTo>
                      <a:pt x="251" y="197"/>
                    </a:lnTo>
                    <a:lnTo>
                      <a:pt x="244" y="150"/>
                    </a:lnTo>
                    <a:lnTo>
                      <a:pt x="218" y="145"/>
                    </a:lnTo>
                    <a:lnTo>
                      <a:pt x="220" y="171"/>
                    </a:lnTo>
                    <a:lnTo>
                      <a:pt x="196" y="178"/>
                    </a:lnTo>
                    <a:lnTo>
                      <a:pt x="179" y="171"/>
                    </a:lnTo>
                    <a:lnTo>
                      <a:pt x="136" y="180"/>
                    </a:lnTo>
                    <a:lnTo>
                      <a:pt x="116" y="148"/>
                    </a:lnTo>
                    <a:lnTo>
                      <a:pt x="85" y="148"/>
                    </a:lnTo>
                    <a:lnTo>
                      <a:pt x="62" y="139"/>
                    </a:lnTo>
                    <a:lnTo>
                      <a:pt x="13" y="150"/>
                    </a:lnTo>
                    <a:lnTo>
                      <a:pt x="0" y="141"/>
                    </a:lnTo>
                    <a:lnTo>
                      <a:pt x="75" y="97"/>
                    </a:lnTo>
                    <a:lnTo>
                      <a:pt x="98" y="69"/>
                    </a:lnTo>
                    <a:close/>
                  </a:path>
                </a:pathLst>
              </a:custGeom>
              <a:solidFill>
                <a:srgbClr val="C7D4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0" name="Freeform 356"/>
              <p:cNvSpPr>
                <a:spLocks/>
              </p:cNvSpPr>
              <p:nvPr/>
            </p:nvSpPr>
            <p:spPr bwMode="auto">
              <a:xfrm>
                <a:off x="2292" y="3574"/>
                <a:ext cx="109" cy="67"/>
              </a:xfrm>
              <a:custGeom>
                <a:avLst/>
                <a:gdLst>
                  <a:gd name="T0" fmla="*/ 0 w 109"/>
                  <a:gd name="T1" fmla="*/ 67 h 67"/>
                  <a:gd name="T2" fmla="*/ 69 w 109"/>
                  <a:gd name="T3" fmla="*/ 33 h 67"/>
                  <a:gd name="T4" fmla="*/ 109 w 109"/>
                  <a:gd name="T5" fmla="*/ 11 h 67"/>
                  <a:gd name="T6" fmla="*/ 95 w 109"/>
                  <a:gd name="T7" fmla="*/ 0 h 67"/>
                  <a:gd name="T8" fmla="*/ 47 w 109"/>
                  <a:gd name="T9" fmla="*/ 24 h 67"/>
                  <a:gd name="T10" fmla="*/ 10 w 109"/>
                  <a:gd name="T11" fmla="*/ 41 h 67"/>
                  <a:gd name="T12" fmla="*/ 0 w 109"/>
                  <a:gd name="T13" fmla="*/ 67 h 67"/>
                  <a:gd name="T14" fmla="*/ 0 w 109"/>
                  <a:gd name="T15" fmla="*/ 6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67"/>
                  <a:gd name="T26" fmla="*/ 109 w 109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67">
                    <a:moveTo>
                      <a:pt x="0" y="67"/>
                    </a:moveTo>
                    <a:lnTo>
                      <a:pt x="69" y="33"/>
                    </a:lnTo>
                    <a:lnTo>
                      <a:pt x="109" y="11"/>
                    </a:lnTo>
                    <a:lnTo>
                      <a:pt x="95" y="0"/>
                    </a:lnTo>
                    <a:lnTo>
                      <a:pt x="47" y="24"/>
                    </a:lnTo>
                    <a:lnTo>
                      <a:pt x="10" y="4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8D4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1" name="Freeform 357"/>
              <p:cNvSpPr>
                <a:spLocks/>
              </p:cNvSpPr>
              <p:nvPr/>
            </p:nvSpPr>
            <p:spPr bwMode="auto">
              <a:xfrm>
                <a:off x="2261" y="3574"/>
                <a:ext cx="50" cy="82"/>
              </a:xfrm>
              <a:custGeom>
                <a:avLst/>
                <a:gdLst>
                  <a:gd name="T0" fmla="*/ 4 w 50"/>
                  <a:gd name="T1" fmla="*/ 0 h 82"/>
                  <a:gd name="T2" fmla="*/ 0 w 50"/>
                  <a:gd name="T3" fmla="*/ 82 h 82"/>
                  <a:gd name="T4" fmla="*/ 26 w 50"/>
                  <a:gd name="T5" fmla="*/ 67 h 82"/>
                  <a:gd name="T6" fmla="*/ 50 w 50"/>
                  <a:gd name="T7" fmla="*/ 35 h 82"/>
                  <a:gd name="T8" fmla="*/ 44 w 50"/>
                  <a:gd name="T9" fmla="*/ 15 h 82"/>
                  <a:gd name="T10" fmla="*/ 4 w 50"/>
                  <a:gd name="T11" fmla="*/ 0 h 82"/>
                  <a:gd name="T12" fmla="*/ 4 w 50"/>
                  <a:gd name="T13" fmla="*/ 0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82"/>
                  <a:gd name="T23" fmla="*/ 50 w 50"/>
                  <a:gd name="T24" fmla="*/ 82 h 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82">
                    <a:moveTo>
                      <a:pt x="4" y="0"/>
                    </a:moveTo>
                    <a:lnTo>
                      <a:pt x="0" y="82"/>
                    </a:lnTo>
                    <a:lnTo>
                      <a:pt x="26" y="67"/>
                    </a:lnTo>
                    <a:lnTo>
                      <a:pt x="50" y="35"/>
                    </a:lnTo>
                    <a:lnTo>
                      <a:pt x="44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2F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2" name="Freeform 358"/>
              <p:cNvSpPr>
                <a:spLocks/>
              </p:cNvSpPr>
              <p:nvPr/>
            </p:nvSpPr>
            <p:spPr bwMode="auto">
              <a:xfrm>
                <a:off x="2257" y="3419"/>
                <a:ext cx="298" cy="231"/>
              </a:xfrm>
              <a:custGeom>
                <a:avLst/>
                <a:gdLst>
                  <a:gd name="T0" fmla="*/ 4 w 298"/>
                  <a:gd name="T1" fmla="*/ 16 h 231"/>
                  <a:gd name="T2" fmla="*/ 48 w 298"/>
                  <a:gd name="T3" fmla="*/ 0 h 231"/>
                  <a:gd name="T4" fmla="*/ 63 w 298"/>
                  <a:gd name="T5" fmla="*/ 24 h 231"/>
                  <a:gd name="T6" fmla="*/ 54 w 298"/>
                  <a:gd name="T7" fmla="*/ 64 h 231"/>
                  <a:gd name="T8" fmla="*/ 98 w 298"/>
                  <a:gd name="T9" fmla="*/ 57 h 231"/>
                  <a:gd name="T10" fmla="*/ 120 w 298"/>
                  <a:gd name="T11" fmla="*/ 33 h 231"/>
                  <a:gd name="T12" fmla="*/ 200 w 298"/>
                  <a:gd name="T13" fmla="*/ 3 h 231"/>
                  <a:gd name="T14" fmla="*/ 272 w 298"/>
                  <a:gd name="T15" fmla="*/ 3 h 231"/>
                  <a:gd name="T16" fmla="*/ 298 w 298"/>
                  <a:gd name="T17" fmla="*/ 0 h 231"/>
                  <a:gd name="T18" fmla="*/ 278 w 298"/>
                  <a:gd name="T19" fmla="*/ 18 h 231"/>
                  <a:gd name="T20" fmla="*/ 211 w 298"/>
                  <a:gd name="T21" fmla="*/ 24 h 231"/>
                  <a:gd name="T22" fmla="*/ 178 w 298"/>
                  <a:gd name="T23" fmla="*/ 57 h 231"/>
                  <a:gd name="T24" fmla="*/ 107 w 298"/>
                  <a:gd name="T25" fmla="*/ 83 h 231"/>
                  <a:gd name="T26" fmla="*/ 135 w 298"/>
                  <a:gd name="T27" fmla="*/ 100 h 231"/>
                  <a:gd name="T28" fmla="*/ 122 w 298"/>
                  <a:gd name="T29" fmla="*/ 113 h 231"/>
                  <a:gd name="T30" fmla="*/ 94 w 298"/>
                  <a:gd name="T31" fmla="*/ 129 h 231"/>
                  <a:gd name="T32" fmla="*/ 52 w 298"/>
                  <a:gd name="T33" fmla="*/ 129 h 231"/>
                  <a:gd name="T34" fmla="*/ 45 w 298"/>
                  <a:gd name="T35" fmla="*/ 159 h 231"/>
                  <a:gd name="T36" fmla="*/ 70 w 298"/>
                  <a:gd name="T37" fmla="*/ 174 h 231"/>
                  <a:gd name="T38" fmla="*/ 45 w 298"/>
                  <a:gd name="T39" fmla="*/ 231 h 231"/>
                  <a:gd name="T40" fmla="*/ 0 w 298"/>
                  <a:gd name="T41" fmla="*/ 231 h 231"/>
                  <a:gd name="T42" fmla="*/ 37 w 298"/>
                  <a:gd name="T43" fmla="*/ 174 h 231"/>
                  <a:gd name="T44" fmla="*/ 11 w 298"/>
                  <a:gd name="T45" fmla="*/ 174 h 231"/>
                  <a:gd name="T46" fmla="*/ 11 w 298"/>
                  <a:gd name="T47" fmla="*/ 100 h 231"/>
                  <a:gd name="T48" fmla="*/ 4 w 298"/>
                  <a:gd name="T49" fmla="*/ 16 h 231"/>
                  <a:gd name="T50" fmla="*/ 4 w 298"/>
                  <a:gd name="T51" fmla="*/ 16 h 2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98"/>
                  <a:gd name="T79" fmla="*/ 0 h 231"/>
                  <a:gd name="T80" fmla="*/ 298 w 298"/>
                  <a:gd name="T81" fmla="*/ 231 h 2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98" h="231">
                    <a:moveTo>
                      <a:pt x="4" y="16"/>
                    </a:moveTo>
                    <a:lnTo>
                      <a:pt x="48" y="0"/>
                    </a:lnTo>
                    <a:lnTo>
                      <a:pt x="63" y="24"/>
                    </a:lnTo>
                    <a:lnTo>
                      <a:pt x="54" y="64"/>
                    </a:lnTo>
                    <a:lnTo>
                      <a:pt x="98" y="57"/>
                    </a:lnTo>
                    <a:lnTo>
                      <a:pt x="120" y="33"/>
                    </a:lnTo>
                    <a:lnTo>
                      <a:pt x="200" y="3"/>
                    </a:lnTo>
                    <a:lnTo>
                      <a:pt x="272" y="3"/>
                    </a:lnTo>
                    <a:lnTo>
                      <a:pt x="298" y="0"/>
                    </a:lnTo>
                    <a:lnTo>
                      <a:pt x="278" y="18"/>
                    </a:lnTo>
                    <a:lnTo>
                      <a:pt x="211" y="24"/>
                    </a:lnTo>
                    <a:lnTo>
                      <a:pt x="178" y="57"/>
                    </a:lnTo>
                    <a:lnTo>
                      <a:pt x="107" y="83"/>
                    </a:lnTo>
                    <a:lnTo>
                      <a:pt x="135" y="100"/>
                    </a:lnTo>
                    <a:lnTo>
                      <a:pt x="122" y="113"/>
                    </a:lnTo>
                    <a:lnTo>
                      <a:pt x="94" y="129"/>
                    </a:lnTo>
                    <a:lnTo>
                      <a:pt x="52" y="129"/>
                    </a:lnTo>
                    <a:lnTo>
                      <a:pt x="45" y="159"/>
                    </a:lnTo>
                    <a:lnTo>
                      <a:pt x="70" y="174"/>
                    </a:lnTo>
                    <a:lnTo>
                      <a:pt x="45" y="231"/>
                    </a:lnTo>
                    <a:lnTo>
                      <a:pt x="0" y="231"/>
                    </a:lnTo>
                    <a:lnTo>
                      <a:pt x="37" y="174"/>
                    </a:lnTo>
                    <a:lnTo>
                      <a:pt x="11" y="174"/>
                    </a:lnTo>
                    <a:lnTo>
                      <a:pt x="11" y="100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B5BA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3" name="Freeform 359"/>
              <p:cNvSpPr>
                <a:spLocks/>
              </p:cNvSpPr>
              <p:nvPr/>
            </p:nvSpPr>
            <p:spPr bwMode="auto">
              <a:xfrm>
                <a:off x="2239" y="3413"/>
                <a:ext cx="38" cy="152"/>
              </a:xfrm>
              <a:custGeom>
                <a:avLst/>
                <a:gdLst>
                  <a:gd name="T0" fmla="*/ 38 w 38"/>
                  <a:gd name="T1" fmla="*/ 26 h 152"/>
                  <a:gd name="T2" fmla="*/ 29 w 38"/>
                  <a:gd name="T3" fmla="*/ 152 h 152"/>
                  <a:gd name="T4" fmla="*/ 0 w 38"/>
                  <a:gd name="T5" fmla="*/ 59 h 152"/>
                  <a:gd name="T6" fmla="*/ 0 w 38"/>
                  <a:gd name="T7" fmla="*/ 46 h 152"/>
                  <a:gd name="T8" fmla="*/ 37 w 38"/>
                  <a:gd name="T9" fmla="*/ 0 h 152"/>
                  <a:gd name="T10" fmla="*/ 38 w 38"/>
                  <a:gd name="T11" fmla="*/ 26 h 152"/>
                  <a:gd name="T12" fmla="*/ 38 w 38"/>
                  <a:gd name="T13" fmla="*/ 26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152"/>
                  <a:gd name="T23" fmla="*/ 38 w 38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152">
                    <a:moveTo>
                      <a:pt x="38" y="26"/>
                    </a:moveTo>
                    <a:lnTo>
                      <a:pt x="29" y="152"/>
                    </a:lnTo>
                    <a:lnTo>
                      <a:pt x="0" y="59"/>
                    </a:lnTo>
                    <a:lnTo>
                      <a:pt x="0" y="46"/>
                    </a:lnTo>
                    <a:lnTo>
                      <a:pt x="37" y="0"/>
                    </a:lnTo>
                    <a:lnTo>
                      <a:pt x="38" y="26"/>
                    </a:lnTo>
                    <a:close/>
                  </a:path>
                </a:pathLst>
              </a:custGeom>
              <a:solidFill>
                <a:srgbClr val="9E8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4" name="Freeform 360"/>
              <p:cNvSpPr>
                <a:spLocks/>
              </p:cNvSpPr>
              <p:nvPr/>
            </p:nvSpPr>
            <p:spPr bwMode="auto">
              <a:xfrm>
                <a:off x="2725" y="2754"/>
                <a:ext cx="335" cy="191"/>
              </a:xfrm>
              <a:custGeom>
                <a:avLst/>
                <a:gdLst>
                  <a:gd name="T0" fmla="*/ 267 w 335"/>
                  <a:gd name="T1" fmla="*/ 161 h 191"/>
                  <a:gd name="T2" fmla="*/ 237 w 335"/>
                  <a:gd name="T3" fmla="*/ 139 h 191"/>
                  <a:gd name="T4" fmla="*/ 200 w 335"/>
                  <a:gd name="T5" fmla="*/ 135 h 191"/>
                  <a:gd name="T6" fmla="*/ 241 w 335"/>
                  <a:gd name="T7" fmla="*/ 107 h 191"/>
                  <a:gd name="T8" fmla="*/ 317 w 335"/>
                  <a:gd name="T9" fmla="*/ 117 h 191"/>
                  <a:gd name="T10" fmla="*/ 335 w 335"/>
                  <a:gd name="T11" fmla="*/ 89 h 191"/>
                  <a:gd name="T12" fmla="*/ 274 w 335"/>
                  <a:gd name="T13" fmla="*/ 67 h 191"/>
                  <a:gd name="T14" fmla="*/ 196 w 335"/>
                  <a:gd name="T15" fmla="*/ 30 h 191"/>
                  <a:gd name="T16" fmla="*/ 174 w 335"/>
                  <a:gd name="T17" fmla="*/ 0 h 191"/>
                  <a:gd name="T18" fmla="*/ 80 w 335"/>
                  <a:gd name="T19" fmla="*/ 95 h 191"/>
                  <a:gd name="T20" fmla="*/ 0 w 335"/>
                  <a:gd name="T21" fmla="*/ 187 h 191"/>
                  <a:gd name="T22" fmla="*/ 59 w 335"/>
                  <a:gd name="T23" fmla="*/ 191 h 191"/>
                  <a:gd name="T24" fmla="*/ 96 w 335"/>
                  <a:gd name="T25" fmla="*/ 161 h 191"/>
                  <a:gd name="T26" fmla="*/ 163 w 335"/>
                  <a:gd name="T27" fmla="*/ 135 h 191"/>
                  <a:gd name="T28" fmla="*/ 170 w 335"/>
                  <a:gd name="T29" fmla="*/ 169 h 191"/>
                  <a:gd name="T30" fmla="*/ 215 w 335"/>
                  <a:gd name="T31" fmla="*/ 161 h 191"/>
                  <a:gd name="T32" fmla="*/ 267 w 335"/>
                  <a:gd name="T33" fmla="*/ 161 h 191"/>
                  <a:gd name="T34" fmla="*/ 267 w 335"/>
                  <a:gd name="T35" fmla="*/ 161 h 19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5"/>
                  <a:gd name="T55" fmla="*/ 0 h 191"/>
                  <a:gd name="T56" fmla="*/ 335 w 335"/>
                  <a:gd name="T57" fmla="*/ 191 h 19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5" h="191">
                    <a:moveTo>
                      <a:pt x="267" y="161"/>
                    </a:moveTo>
                    <a:lnTo>
                      <a:pt x="237" y="139"/>
                    </a:lnTo>
                    <a:lnTo>
                      <a:pt x="200" y="135"/>
                    </a:lnTo>
                    <a:lnTo>
                      <a:pt x="241" y="107"/>
                    </a:lnTo>
                    <a:lnTo>
                      <a:pt x="317" y="117"/>
                    </a:lnTo>
                    <a:lnTo>
                      <a:pt x="335" y="89"/>
                    </a:lnTo>
                    <a:lnTo>
                      <a:pt x="274" y="67"/>
                    </a:lnTo>
                    <a:lnTo>
                      <a:pt x="196" y="30"/>
                    </a:lnTo>
                    <a:lnTo>
                      <a:pt x="174" y="0"/>
                    </a:lnTo>
                    <a:lnTo>
                      <a:pt x="80" y="95"/>
                    </a:lnTo>
                    <a:lnTo>
                      <a:pt x="0" y="187"/>
                    </a:lnTo>
                    <a:lnTo>
                      <a:pt x="59" y="191"/>
                    </a:lnTo>
                    <a:lnTo>
                      <a:pt x="96" y="161"/>
                    </a:lnTo>
                    <a:lnTo>
                      <a:pt x="163" y="135"/>
                    </a:lnTo>
                    <a:lnTo>
                      <a:pt x="170" y="169"/>
                    </a:lnTo>
                    <a:lnTo>
                      <a:pt x="215" y="161"/>
                    </a:lnTo>
                    <a:lnTo>
                      <a:pt x="267" y="161"/>
                    </a:lnTo>
                    <a:close/>
                  </a:path>
                </a:pathLst>
              </a:custGeom>
              <a:solidFill>
                <a:srgbClr val="BDC9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5" name="Freeform 361"/>
              <p:cNvSpPr>
                <a:spLocks/>
              </p:cNvSpPr>
              <p:nvPr/>
            </p:nvSpPr>
            <p:spPr bwMode="auto">
              <a:xfrm>
                <a:off x="2684" y="3006"/>
                <a:ext cx="104" cy="29"/>
              </a:xfrm>
              <a:custGeom>
                <a:avLst/>
                <a:gdLst>
                  <a:gd name="T0" fmla="*/ 97 w 104"/>
                  <a:gd name="T1" fmla="*/ 29 h 29"/>
                  <a:gd name="T2" fmla="*/ 0 w 104"/>
                  <a:gd name="T3" fmla="*/ 26 h 29"/>
                  <a:gd name="T4" fmla="*/ 104 w 104"/>
                  <a:gd name="T5" fmla="*/ 0 h 29"/>
                  <a:gd name="T6" fmla="*/ 97 w 104"/>
                  <a:gd name="T7" fmla="*/ 29 h 29"/>
                  <a:gd name="T8" fmla="*/ 97 w 104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29"/>
                  <a:gd name="T17" fmla="*/ 104 w 104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29">
                    <a:moveTo>
                      <a:pt x="97" y="29"/>
                    </a:moveTo>
                    <a:lnTo>
                      <a:pt x="0" y="26"/>
                    </a:lnTo>
                    <a:lnTo>
                      <a:pt x="104" y="0"/>
                    </a:lnTo>
                    <a:lnTo>
                      <a:pt x="97" y="29"/>
                    </a:lnTo>
                    <a:close/>
                  </a:path>
                </a:pathLst>
              </a:custGeom>
              <a:solidFill>
                <a:srgbClr val="DED6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6" name="Freeform 362"/>
              <p:cNvSpPr>
                <a:spLocks/>
              </p:cNvSpPr>
              <p:nvPr/>
            </p:nvSpPr>
            <p:spPr bwMode="auto">
              <a:xfrm>
                <a:off x="2413" y="3206"/>
                <a:ext cx="255" cy="44"/>
              </a:xfrm>
              <a:custGeom>
                <a:avLst/>
                <a:gdLst>
                  <a:gd name="T0" fmla="*/ 61 w 255"/>
                  <a:gd name="T1" fmla="*/ 0 h 44"/>
                  <a:gd name="T2" fmla="*/ 107 w 255"/>
                  <a:gd name="T3" fmla="*/ 15 h 44"/>
                  <a:gd name="T4" fmla="*/ 162 w 255"/>
                  <a:gd name="T5" fmla="*/ 15 h 44"/>
                  <a:gd name="T6" fmla="*/ 218 w 255"/>
                  <a:gd name="T7" fmla="*/ 3 h 44"/>
                  <a:gd name="T8" fmla="*/ 255 w 255"/>
                  <a:gd name="T9" fmla="*/ 11 h 44"/>
                  <a:gd name="T10" fmla="*/ 214 w 255"/>
                  <a:gd name="T11" fmla="*/ 37 h 44"/>
                  <a:gd name="T12" fmla="*/ 101 w 255"/>
                  <a:gd name="T13" fmla="*/ 37 h 44"/>
                  <a:gd name="T14" fmla="*/ 0 w 255"/>
                  <a:gd name="T15" fmla="*/ 44 h 44"/>
                  <a:gd name="T16" fmla="*/ 61 w 255"/>
                  <a:gd name="T17" fmla="*/ 0 h 44"/>
                  <a:gd name="T18" fmla="*/ 61 w 255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5"/>
                  <a:gd name="T31" fmla="*/ 0 h 44"/>
                  <a:gd name="T32" fmla="*/ 255 w 25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5" h="44">
                    <a:moveTo>
                      <a:pt x="61" y="0"/>
                    </a:moveTo>
                    <a:lnTo>
                      <a:pt x="107" y="15"/>
                    </a:lnTo>
                    <a:lnTo>
                      <a:pt x="162" y="15"/>
                    </a:lnTo>
                    <a:lnTo>
                      <a:pt x="218" y="3"/>
                    </a:lnTo>
                    <a:lnTo>
                      <a:pt x="255" y="11"/>
                    </a:lnTo>
                    <a:lnTo>
                      <a:pt x="214" y="37"/>
                    </a:lnTo>
                    <a:lnTo>
                      <a:pt x="101" y="37"/>
                    </a:lnTo>
                    <a:lnTo>
                      <a:pt x="0" y="4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9D6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7" name="Freeform 363"/>
              <p:cNvSpPr>
                <a:spLocks/>
              </p:cNvSpPr>
              <p:nvPr/>
            </p:nvSpPr>
            <p:spPr bwMode="auto">
              <a:xfrm>
                <a:off x="2222" y="2747"/>
                <a:ext cx="690" cy="736"/>
              </a:xfrm>
              <a:custGeom>
                <a:avLst/>
                <a:gdLst>
                  <a:gd name="T0" fmla="*/ 642 w 690"/>
                  <a:gd name="T1" fmla="*/ 70 h 736"/>
                  <a:gd name="T2" fmla="*/ 446 w 690"/>
                  <a:gd name="T3" fmla="*/ 270 h 736"/>
                  <a:gd name="T4" fmla="*/ 139 w 690"/>
                  <a:gd name="T5" fmla="*/ 594 h 736"/>
                  <a:gd name="T6" fmla="*/ 18 w 690"/>
                  <a:gd name="T7" fmla="*/ 736 h 736"/>
                  <a:gd name="T8" fmla="*/ 0 w 690"/>
                  <a:gd name="T9" fmla="*/ 696 h 736"/>
                  <a:gd name="T10" fmla="*/ 405 w 690"/>
                  <a:gd name="T11" fmla="*/ 266 h 736"/>
                  <a:gd name="T12" fmla="*/ 590 w 690"/>
                  <a:gd name="T13" fmla="*/ 81 h 736"/>
                  <a:gd name="T14" fmla="*/ 677 w 690"/>
                  <a:gd name="T15" fmla="*/ 0 h 736"/>
                  <a:gd name="T16" fmla="*/ 690 w 690"/>
                  <a:gd name="T17" fmla="*/ 15 h 736"/>
                  <a:gd name="T18" fmla="*/ 642 w 690"/>
                  <a:gd name="T19" fmla="*/ 70 h 736"/>
                  <a:gd name="T20" fmla="*/ 642 w 690"/>
                  <a:gd name="T21" fmla="*/ 70 h 7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0"/>
                  <a:gd name="T34" fmla="*/ 0 h 736"/>
                  <a:gd name="T35" fmla="*/ 690 w 690"/>
                  <a:gd name="T36" fmla="*/ 736 h 7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0" h="736">
                    <a:moveTo>
                      <a:pt x="642" y="70"/>
                    </a:moveTo>
                    <a:lnTo>
                      <a:pt x="446" y="270"/>
                    </a:lnTo>
                    <a:lnTo>
                      <a:pt x="139" y="594"/>
                    </a:lnTo>
                    <a:lnTo>
                      <a:pt x="18" y="736"/>
                    </a:lnTo>
                    <a:lnTo>
                      <a:pt x="0" y="696"/>
                    </a:lnTo>
                    <a:lnTo>
                      <a:pt x="405" y="266"/>
                    </a:lnTo>
                    <a:lnTo>
                      <a:pt x="590" y="81"/>
                    </a:lnTo>
                    <a:lnTo>
                      <a:pt x="677" y="0"/>
                    </a:lnTo>
                    <a:lnTo>
                      <a:pt x="690" y="15"/>
                    </a:lnTo>
                    <a:lnTo>
                      <a:pt x="642" y="70"/>
                    </a:lnTo>
                    <a:close/>
                  </a:path>
                </a:pathLst>
              </a:custGeom>
              <a:solidFill>
                <a:srgbClr val="EBF2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8" name="Freeform 364"/>
              <p:cNvSpPr>
                <a:spLocks/>
              </p:cNvSpPr>
              <p:nvPr/>
            </p:nvSpPr>
            <p:spPr bwMode="auto">
              <a:xfrm>
                <a:off x="2932" y="3302"/>
                <a:ext cx="71" cy="78"/>
              </a:xfrm>
              <a:custGeom>
                <a:avLst/>
                <a:gdLst>
                  <a:gd name="T0" fmla="*/ 69 w 71"/>
                  <a:gd name="T1" fmla="*/ 11 h 78"/>
                  <a:gd name="T2" fmla="*/ 28 w 71"/>
                  <a:gd name="T3" fmla="*/ 78 h 78"/>
                  <a:gd name="T4" fmla="*/ 4 w 71"/>
                  <a:gd name="T5" fmla="*/ 68 h 78"/>
                  <a:gd name="T6" fmla="*/ 34 w 71"/>
                  <a:gd name="T7" fmla="*/ 20 h 78"/>
                  <a:gd name="T8" fmla="*/ 0 w 71"/>
                  <a:gd name="T9" fmla="*/ 17 h 78"/>
                  <a:gd name="T10" fmla="*/ 8 w 71"/>
                  <a:gd name="T11" fmla="*/ 7 h 78"/>
                  <a:gd name="T12" fmla="*/ 71 w 71"/>
                  <a:gd name="T13" fmla="*/ 0 h 78"/>
                  <a:gd name="T14" fmla="*/ 69 w 71"/>
                  <a:gd name="T15" fmla="*/ 11 h 78"/>
                  <a:gd name="T16" fmla="*/ 69 w 71"/>
                  <a:gd name="T17" fmla="*/ 11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78"/>
                  <a:gd name="T29" fmla="*/ 71 w 71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78">
                    <a:moveTo>
                      <a:pt x="69" y="11"/>
                    </a:moveTo>
                    <a:lnTo>
                      <a:pt x="28" y="78"/>
                    </a:lnTo>
                    <a:lnTo>
                      <a:pt x="4" y="68"/>
                    </a:lnTo>
                    <a:lnTo>
                      <a:pt x="34" y="20"/>
                    </a:lnTo>
                    <a:lnTo>
                      <a:pt x="0" y="17"/>
                    </a:lnTo>
                    <a:lnTo>
                      <a:pt x="8" y="7"/>
                    </a:lnTo>
                    <a:lnTo>
                      <a:pt x="71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B5A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39" name="Freeform 365"/>
              <p:cNvSpPr>
                <a:spLocks/>
              </p:cNvSpPr>
              <p:nvPr/>
            </p:nvSpPr>
            <p:spPr bwMode="auto">
              <a:xfrm>
                <a:off x="2943" y="2984"/>
                <a:ext cx="132" cy="333"/>
              </a:xfrm>
              <a:custGeom>
                <a:avLst/>
                <a:gdLst>
                  <a:gd name="T0" fmla="*/ 12 w 132"/>
                  <a:gd name="T1" fmla="*/ 0 h 333"/>
                  <a:gd name="T2" fmla="*/ 108 w 132"/>
                  <a:gd name="T3" fmla="*/ 159 h 333"/>
                  <a:gd name="T4" fmla="*/ 132 w 132"/>
                  <a:gd name="T5" fmla="*/ 233 h 333"/>
                  <a:gd name="T6" fmla="*/ 124 w 132"/>
                  <a:gd name="T7" fmla="*/ 309 h 333"/>
                  <a:gd name="T8" fmla="*/ 100 w 132"/>
                  <a:gd name="T9" fmla="*/ 333 h 333"/>
                  <a:gd name="T10" fmla="*/ 0 w 132"/>
                  <a:gd name="T11" fmla="*/ 322 h 333"/>
                  <a:gd name="T12" fmla="*/ 4 w 132"/>
                  <a:gd name="T13" fmla="*/ 61 h 333"/>
                  <a:gd name="T14" fmla="*/ 12 w 132"/>
                  <a:gd name="T15" fmla="*/ 0 h 333"/>
                  <a:gd name="T16" fmla="*/ 12 w 132"/>
                  <a:gd name="T17" fmla="*/ 0 h 3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2"/>
                  <a:gd name="T28" fmla="*/ 0 h 333"/>
                  <a:gd name="T29" fmla="*/ 132 w 132"/>
                  <a:gd name="T30" fmla="*/ 333 h 3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2" h="333">
                    <a:moveTo>
                      <a:pt x="12" y="0"/>
                    </a:moveTo>
                    <a:lnTo>
                      <a:pt x="108" y="159"/>
                    </a:lnTo>
                    <a:lnTo>
                      <a:pt x="132" y="233"/>
                    </a:lnTo>
                    <a:lnTo>
                      <a:pt x="124" y="309"/>
                    </a:lnTo>
                    <a:lnTo>
                      <a:pt x="100" y="333"/>
                    </a:lnTo>
                    <a:lnTo>
                      <a:pt x="0" y="322"/>
                    </a:lnTo>
                    <a:lnTo>
                      <a:pt x="4" y="6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BFB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0" name="Freeform 366"/>
              <p:cNvSpPr>
                <a:spLocks/>
              </p:cNvSpPr>
              <p:nvPr/>
            </p:nvSpPr>
            <p:spPr bwMode="auto">
              <a:xfrm>
                <a:off x="2934" y="3080"/>
                <a:ext cx="80" cy="237"/>
              </a:xfrm>
              <a:custGeom>
                <a:avLst/>
                <a:gdLst>
                  <a:gd name="T0" fmla="*/ 67 w 80"/>
                  <a:gd name="T1" fmla="*/ 85 h 237"/>
                  <a:gd name="T2" fmla="*/ 13 w 80"/>
                  <a:gd name="T3" fmla="*/ 96 h 237"/>
                  <a:gd name="T4" fmla="*/ 21 w 80"/>
                  <a:gd name="T5" fmla="*/ 118 h 237"/>
                  <a:gd name="T6" fmla="*/ 80 w 80"/>
                  <a:gd name="T7" fmla="*/ 111 h 237"/>
                  <a:gd name="T8" fmla="*/ 80 w 80"/>
                  <a:gd name="T9" fmla="*/ 146 h 237"/>
                  <a:gd name="T10" fmla="*/ 46 w 80"/>
                  <a:gd name="T11" fmla="*/ 163 h 237"/>
                  <a:gd name="T12" fmla="*/ 65 w 80"/>
                  <a:gd name="T13" fmla="*/ 192 h 237"/>
                  <a:gd name="T14" fmla="*/ 13 w 80"/>
                  <a:gd name="T15" fmla="*/ 237 h 237"/>
                  <a:gd name="T16" fmla="*/ 4 w 80"/>
                  <a:gd name="T17" fmla="*/ 211 h 237"/>
                  <a:gd name="T18" fmla="*/ 0 w 80"/>
                  <a:gd name="T19" fmla="*/ 9 h 237"/>
                  <a:gd name="T20" fmla="*/ 32 w 80"/>
                  <a:gd name="T21" fmla="*/ 0 h 237"/>
                  <a:gd name="T22" fmla="*/ 67 w 80"/>
                  <a:gd name="T23" fmla="*/ 85 h 237"/>
                  <a:gd name="T24" fmla="*/ 67 w 80"/>
                  <a:gd name="T25" fmla="*/ 85 h 2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0"/>
                  <a:gd name="T40" fmla="*/ 0 h 237"/>
                  <a:gd name="T41" fmla="*/ 80 w 80"/>
                  <a:gd name="T42" fmla="*/ 237 h 2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0" h="237">
                    <a:moveTo>
                      <a:pt x="67" y="85"/>
                    </a:moveTo>
                    <a:lnTo>
                      <a:pt x="13" y="96"/>
                    </a:lnTo>
                    <a:lnTo>
                      <a:pt x="21" y="118"/>
                    </a:lnTo>
                    <a:lnTo>
                      <a:pt x="80" y="111"/>
                    </a:lnTo>
                    <a:lnTo>
                      <a:pt x="80" y="146"/>
                    </a:lnTo>
                    <a:lnTo>
                      <a:pt x="46" y="163"/>
                    </a:lnTo>
                    <a:lnTo>
                      <a:pt x="65" y="192"/>
                    </a:lnTo>
                    <a:lnTo>
                      <a:pt x="13" y="237"/>
                    </a:lnTo>
                    <a:lnTo>
                      <a:pt x="4" y="211"/>
                    </a:lnTo>
                    <a:lnTo>
                      <a:pt x="0" y="9"/>
                    </a:lnTo>
                    <a:lnTo>
                      <a:pt x="32" y="0"/>
                    </a:lnTo>
                    <a:lnTo>
                      <a:pt x="67" y="85"/>
                    </a:lnTo>
                    <a:close/>
                  </a:path>
                </a:pathLst>
              </a:custGeom>
              <a:solidFill>
                <a:srgbClr val="C2A1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1" name="Freeform 367"/>
              <p:cNvSpPr>
                <a:spLocks/>
              </p:cNvSpPr>
              <p:nvPr/>
            </p:nvSpPr>
            <p:spPr bwMode="auto">
              <a:xfrm>
                <a:off x="2942" y="2906"/>
                <a:ext cx="135" cy="387"/>
              </a:xfrm>
              <a:custGeom>
                <a:avLst/>
                <a:gdLst>
                  <a:gd name="T0" fmla="*/ 50 w 135"/>
                  <a:gd name="T1" fmla="*/ 0 h 387"/>
                  <a:gd name="T2" fmla="*/ 83 w 135"/>
                  <a:gd name="T3" fmla="*/ 18 h 387"/>
                  <a:gd name="T4" fmla="*/ 118 w 135"/>
                  <a:gd name="T5" fmla="*/ 74 h 387"/>
                  <a:gd name="T6" fmla="*/ 135 w 135"/>
                  <a:gd name="T7" fmla="*/ 131 h 387"/>
                  <a:gd name="T8" fmla="*/ 135 w 135"/>
                  <a:gd name="T9" fmla="*/ 313 h 387"/>
                  <a:gd name="T10" fmla="*/ 114 w 135"/>
                  <a:gd name="T11" fmla="*/ 313 h 387"/>
                  <a:gd name="T12" fmla="*/ 112 w 135"/>
                  <a:gd name="T13" fmla="*/ 329 h 387"/>
                  <a:gd name="T14" fmla="*/ 85 w 135"/>
                  <a:gd name="T15" fmla="*/ 387 h 387"/>
                  <a:gd name="T16" fmla="*/ 51 w 135"/>
                  <a:gd name="T17" fmla="*/ 381 h 387"/>
                  <a:gd name="T18" fmla="*/ 68 w 135"/>
                  <a:gd name="T19" fmla="*/ 313 h 387"/>
                  <a:gd name="T20" fmla="*/ 68 w 135"/>
                  <a:gd name="T21" fmla="*/ 253 h 387"/>
                  <a:gd name="T22" fmla="*/ 16 w 135"/>
                  <a:gd name="T23" fmla="*/ 200 h 387"/>
                  <a:gd name="T24" fmla="*/ 0 w 135"/>
                  <a:gd name="T25" fmla="*/ 102 h 387"/>
                  <a:gd name="T26" fmla="*/ 1 w 135"/>
                  <a:gd name="T27" fmla="*/ 78 h 387"/>
                  <a:gd name="T28" fmla="*/ 16 w 135"/>
                  <a:gd name="T29" fmla="*/ 30 h 387"/>
                  <a:gd name="T30" fmla="*/ 31 w 135"/>
                  <a:gd name="T31" fmla="*/ 13 h 387"/>
                  <a:gd name="T32" fmla="*/ 50 w 135"/>
                  <a:gd name="T33" fmla="*/ 0 h 387"/>
                  <a:gd name="T34" fmla="*/ 50 w 1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5"/>
                  <a:gd name="T55" fmla="*/ 0 h 387"/>
                  <a:gd name="T56" fmla="*/ 135 w 1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5" h="387">
                    <a:moveTo>
                      <a:pt x="50" y="0"/>
                    </a:moveTo>
                    <a:lnTo>
                      <a:pt x="83" y="18"/>
                    </a:lnTo>
                    <a:lnTo>
                      <a:pt x="118" y="74"/>
                    </a:lnTo>
                    <a:lnTo>
                      <a:pt x="135" y="131"/>
                    </a:lnTo>
                    <a:lnTo>
                      <a:pt x="135" y="313"/>
                    </a:lnTo>
                    <a:lnTo>
                      <a:pt x="114" y="313"/>
                    </a:lnTo>
                    <a:lnTo>
                      <a:pt x="112" y="329"/>
                    </a:lnTo>
                    <a:lnTo>
                      <a:pt x="85" y="387"/>
                    </a:lnTo>
                    <a:lnTo>
                      <a:pt x="51" y="381"/>
                    </a:lnTo>
                    <a:lnTo>
                      <a:pt x="68" y="313"/>
                    </a:lnTo>
                    <a:lnTo>
                      <a:pt x="68" y="253"/>
                    </a:lnTo>
                    <a:lnTo>
                      <a:pt x="16" y="200"/>
                    </a:lnTo>
                    <a:lnTo>
                      <a:pt x="0" y="102"/>
                    </a:lnTo>
                    <a:lnTo>
                      <a:pt x="1" y="78"/>
                    </a:lnTo>
                    <a:lnTo>
                      <a:pt x="16" y="30"/>
                    </a:lnTo>
                    <a:lnTo>
                      <a:pt x="31" y="1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8F82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2" name="Freeform 368"/>
              <p:cNvSpPr>
                <a:spLocks/>
              </p:cNvSpPr>
              <p:nvPr/>
            </p:nvSpPr>
            <p:spPr bwMode="auto">
              <a:xfrm>
                <a:off x="2925" y="2987"/>
                <a:ext cx="142" cy="172"/>
              </a:xfrm>
              <a:custGeom>
                <a:avLst/>
                <a:gdLst>
                  <a:gd name="T0" fmla="*/ 142 w 142"/>
                  <a:gd name="T1" fmla="*/ 52 h 172"/>
                  <a:gd name="T2" fmla="*/ 128 w 142"/>
                  <a:gd name="T3" fmla="*/ 39 h 172"/>
                  <a:gd name="T4" fmla="*/ 109 w 142"/>
                  <a:gd name="T5" fmla="*/ 50 h 172"/>
                  <a:gd name="T6" fmla="*/ 117 w 142"/>
                  <a:gd name="T7" fmla="*/ 93 h 172"/>
                  <a:gd name="T8" fmla="*/ 102 w 142"/>
                  <a:gd name="T9" fmla="*/ 111 h 172"/>
                  <a:gd name="T10" fmla="*/ 65 w 142"/>
                  <a:gd name="T11" fmla="*/ 134 h 172"/>
                  <a:gd name="T12" fmla="*/ 70 w 142"/>
                  <a:gd name="T13" fmla="*/ 172 h 172"/>
                  <a:gd name="T14" fmla="*/ 0 w 142"/>
                  <a:gd name="T15" fmla="*/ 139 h 172"/>
                  <a:gd name="T16" fmla="*/ 7 w 142"/>
                  <a:gd name="T17" fmla="*/ 65 h 172"/>
                  <a:gd name="T18" fmla="*/ 89 w 142"/>
                  <a:gd name="T19" fmla="*/ 74 h 172"/>
                  <a:gd name="T20" fmla="*/ 96 w 142"/>
                  <a:gd name="T21" fmla="*/ 28 h 172"/>
                  <a:gd name="T22" fmla="*/ 113 w 142"/>
                  <a:gd name="T23" fmla="*/ 23 h 172"/>
                  <a:gd name="T24" fmla="*/ 92 w 142"/>
                  <a:gd name="T25" fmla="*/ 2 h 172"/>
                  <a:gd name="T26" fmla="*/ 107 w 142"/>
                  <a:gd name="T27" fmla="*/ 0 h 172"/>
                  <a:gd name="T28" fmla="*/ 141 w 142"/>
                  <a:gd name="T29" fmla="*/ 26 h 172"/>
                  <a:gd name="T30" fmla="*/ 142 w 142"/>
                  <a:gd name="T31" fmla="*/ 52 h 172"/>
                  <a:gd name="T32" fmla="*/ 142 w 142"/>
                  <a:gd name="T33" fmla="*/ 52 h 1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2"/>
                  <a:gd name="T52" fmla="*/ 0 h 172"/>
                  <a:gd name="T53" fmla="*/ 142 w 142"/>
                  <a:gd name="T54" fmla="*/ 172 h 1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2" h="172">
                    <a:moveTo>
                      <a:pt x="142" y="52"/>
                    </a:moveTo>
                    <a:lnTo>
                      <a:pt x="128" y="39"/>
                    </a:lnTo>
                    <a:lnTo>
                      <a:pt x="109" y="50"/>
                    </a:lnTo>
                    <a:lnTo>
                      <a:pt x="117" y="93"/>
                    </a:lnTo>
                    <a:lnTo>
                      <a:pt x="102" y="111"/>
                    </a:lnTo>
                    <a:lnTo>
                      <a:pt x="65" y="134"/>
                    </a:lnTo>
                    <a:lnTo>
                      <a:pt x="70" y="172"/>
                    </a:lnTo>
                    <a:lnTo>
                      <a:pt x="0" y="139"/>
                    </a:lnTo>
                    <a:lnTo>
                      <a:pt x="7" y="65"/>
                    </a:lnTo>
                    <a:lnTo>
                      <a:pt x="89" y="74"/>
                    </a:lnTo>
                    <a:lnTo>
                      <a:pt x="96" y="28"/>
                    </a:lnTo>
                    <a:lnTo>
                      <a:pt x="113" y="23"/>
                    </a:lnTo>
                    <a:lnTo>
                      <a:pt x="92" y="2"/>
                    </a:lnTo>
                    <a:lnTo>
                      <a:pt x="107" y="0"/>
                    </a:lnTo>
                    <a:lnTo>
                      <a:pt x="141" y="26"/>
                    </a:lnTo>
                    <a:lnTo>
                      <a:pt x="142" y="52"/>
                    </a:lnTo>
                    <a:close/>
                  </a:path>
                </a:pathLst>
              </a:custGeom>
              <a:solidFill>
                <a:srgbClr val="8575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3" name="Freeform 369"/>
              <p:cNvSpPr>
                <a:spLocks/>
              </p:cNvSpPr>
              <p:nvPr/>
            </p:nvSpPr>
            <p:spPr bwMode="auto">
              <a:xfrm>
                <a:off x="2971" y="3245"/>
                <a:ext cx="108" cy="77"/>
              </a:xfrm>
              <a:custGeom>
                <a:avLst/>
                <a:gdLst>
                  <a:gd name="T0" fmla="*/ 0 w 108"/>
                  <a:gd name="T1" fmla="*/ 27 h 77"/>
                  <a:gd name="T2" fmla="*/ 63 w 108"/>
                  <a:gd name="T3" fmla="*/ 24 h 77"/>
                  <a:gd name="T4" fmla="*/ 108 w 108"/>
                  <a:gd name="T5" fmla="*/ 0 h 77"/>
                  <a:gd name="T6" fmla="*/ 102 w 108"/>
                  <a:gd name="T7" fmla="*/ 63 h 77"/>
                  <a:gd name="T8" fmla="*/ 83 w 108"/>
                  <a:gd name="T9" fmla="*/ 77 h 77"/>
                  <a:gd name="T10" fmla="*/ 9 w 108"/>
                  <a:gd name="T11" fmla="*/ 72 h 77"/>
                  <a:gd name="T12" fmla="*/ 0 w 108"/>
                  <a:gd name="T13" fmla="*/ 27 h 77"/>
                  <a:gd name="T14" fmla="*/ 0 w 108"/>
                  <a:gd name="T15" fmla="*/ 27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8"/>
                  <a:gd name="T25" fmla="*/ 0 h 77"/>
                  <a:gd name="T26" fmla="*/ 108 w 108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8" h="77">
                    <a:moveTo>
                      <a:pt x="0" y="27"/>
                    </a:moveTo>
                    <a:lnTo>
                      <a:pt x="63" y="24"/>
                    </a:lnTo>
                    <a:lnTo>
                      <a:pt x="108" y="0"/>
                    </a:lnTo>
                    <a:lnTo>
                      <a:pt x="102" y="63"/>
                    </a:lnTo>
                    <a:lnTo>
                      <a:pt x="83" y="77"/>
                    </a:lnTo>
                    <a:lnTo>
                      <a:pt x="9" y="7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8F82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4" name="Freeform 370"/>
              <p:cNvSpPr>
                <a:spLocks/>
              </p:cNvSpPr>
              <p:nvPr/>
            </p:nvSpPr>
            <p:spPr bwMode="auto">
              <a:xfrm>
                <a:off x="2962" y="2923"/>
                <a:ext cx="81" cy="394"/>
              </a:xfrm>
              <a:custGeom>
                <a:avLst/>
                <a:gdLst>
                  <a:gd name="T0" fmla="*/ 31 w 81"/>
                  <a:gd name="T1" fmla="*/ 394 h 394"/>
                  <a:gd name="T2" fmla="*/ 61 w 81"/>
                  <a:gd name="T3" fmla="*/ 299 h 394"/>
                  <a:gd name="T4" fmla="*/ 61 w 81"/>
                  <a:gd name="T5" fmla="*/ 242 h 394"/>
                  <a:gd name="T6" fmla="*/ 24 w 81"/>
                  <a:gd name="T7" fmla="*/ 183 h 394"/>
                  <a:gd name="T8" fmla="*/ 61 w 81"/>
                  <a:gd name="T9" fmla="*/ 148 h 394"/>
                  <a:gd name="T10" fmla="*/ 13 w 81"/>
                  <a:gd name="T11" fmla="*/ 90 h 394"/>
                  <a:gd name="T12" fmla="*/ 41 w 81"/>
                  <a:gd name="T13" fmla="*/ 63 h 394"/>
                  <a:gd name="T14" fmla="*/ 81 w 81"/>
                  <a:gd name="T15" fmla="*/ 37 h 394"/>
                  <a:gd name="T16" fmla="*/ 61 w 81"/>
                  <a:gd name="T17" fmla="*/ 0 h 394"/>
                  <a:gd name="T18" fmla="*/ 4 w 81"/>
                  <a:gd name="T19" fmla="*/ 59 h 394"/>
                  <a:gd name="T20" fmla="*/ 4 w 81"/>
                  <a:gd name="T21" fmla="*/ 114 h 394"/>
                  <a:gd name="T22" fmla="*/ 0 w 81"/>
                  <a:gd name="T23" fmla="*/ 211 h 394"/>
                  <a:gd name="T24" fmla="*/ 41 w 81"/>
                  <a:gd name="T25" fmla="*/ 248 h 394"/>
                  <a:gd name="T26" fmla="*/ 37 w 81"/>
                  <a:gd name="T27" fmla="*/ 329 h 394"/>
                  <a:gd name="T28" fmla="*/ 13 w 81"/>
                  <a:gd name="T29" fmla="*/ 386 h 394"/>
                  <a:gd name="T30" fmla="*/ 31 w 81"/>
                  <a:gd name="T31" fmla="*/ 394 h 394"/>
                  <a:gd name="T32" fmla="*/ 31 w 81"/>
                  <a:gd name="T33" fmla="*/ 394 h 3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394"/>
                  <a:gd name="T53" fmla="*/ 81 w 81"/>
                  <a:gd name="T54" fmla="*/ 394 h 39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394">
                    <a:moveTo>
                      <a:pt x="31" y="394"/>
                    </a:moveTo>
                    <a:lnTo>
                      <a:pt x="61" y="299"/>
                    </a:lnTo>
                    <a:lnTo>
                      <a:pt x="61" y="242"/>
                    </a:lnTo>
                    <a:lnTo>
                      <a:pt x="24" y="183"/>
                    </a:lnTo>
                    <a:lnTo>
                      <a:pt x="61" y="148"/>
                    </a:lnTo>
                    <a:lnTo>
                      <a:pt x="13" y="90"/>
                    </a:lnTo>
                    <a:lnTo>
                      <a:pt x="41" y="63"/>
                    </a:lnTo>
                    <a:lnTo>
                      <a:pt x="81" y="37"/>
                    </a:lnTo>
                    <a:lnTo>
                      <a:pt x="61" y="0"/>
                    </a:lnTo>
                    <a:lnTo>
                      <a:pt x="4" y="59"/>
                    </a:lnTo>
                    <a:lnTo>
                      <a:pt x="4" y="114"/>
                    </a:lnTo>
                    <a:lnTo>
                      <a:pt x="0" y="211"/>
                    </a:lnTo>
                    <a:lnTo>
                      <a:pt x="41" y="248"/>
                    </a:lnTo>
                    <a:lnTo>
                      <a:pt x="37" y="329"/>
                    </a:lnTo>
                    <a:lnTo>
                      <a:pt x="13" y="386"/>
                    </a:lnTo>
                    <a:lnTo>
                      <a:pt x="31" y="394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5" name="Freeform 371"/>
              <p:cNvSpPr>
                <a:spLocks/>
              </p:cNvSpPr>
              <p:nvPr/>
            </p:nvSpPr>
            <p:spPr bwMode="auto">
              <a:xfrm>
                <a:off x="2938" y="2960"/>
                <a:ext cx="135" cy="170"/>
              </a:xfrm>
              <a:custGeom>
                <a:avLst/>
                <a:gdLst>
                  <a:gd name="T0" fmla="*/ 30 w 135"/>
                  <a:gd name="T1" fmla="*/ 0 h 170"/>
                  <a:gd name="T2" fmla="*/ 100 w 135"/>
                  <a:gd name="T3" fmla="*/ 26 h 170"/>
                  <a:gd name="T4" fmla="*/ 48 w 135"/>
                  <a:gd name="T5" fmla="*/ 59 h 170"/>
                  <a:gd name="T6" fmla="*/ 83 w 135"/>
                  <a:gd name="T7" fmla="*/ 87 h 170"/>
                  <a:gd name="T8" fmla="*/ 135 w 135"/>
                  <a:gd name="T9" fmla="*/ 83 h 170"/>
                  <a:gd name="T10" fmla="*/ 135 w 135"/>
                  <a:gd name="T11" fmla="*/ 109 h 170"/>
                  <a:gd name="T12" fmla="*/ 85 w 135"/>
                  <a:gd name="T13" fmla="*/ 114 h 170"/>
                  <a:gd name="T14" fmla="*/ 42 w 135"/>
                  <a:gd name="T15" fmla="*/ 170 h 170"/>
                  <a:gd name="T16" fmla="*/ 24 w 135"/>
                  <a:gd name="T17" fmla="*/ 164 h 170"/>
                  <a:gd name="T18" fmla="*/ 28 w 135"/>
                  <a:gd name="T19" fmla="*/ 129 h 170"/>
                  <a:gd name="T20" fmla="*/ 5 w 135"/>
                  <a:gd name="T21" fmla="*/ 111 h 170"/>
                  <a:gd name="T22" fmla="*/ 0 w 135"/>
                  <a:gd name="T23" fmla="*/ 87 h 170"/>
                  <a:gd name="T24" fmla="*/ 2 w 135"/>
                  <a:gd name="T25" fmla="*/ 37 h 170"/>
                  <a:gd name="T26" fmla="*/ 30 w 135"/>
                  <a:gd name="T27" fmla="*/ 0 h 170"/>
                  <a:gd name="T28" fmla="*/ 30 w 135"/>
                  <a:gd name="T29" fmla="*/ 0 h 1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"/>
                  <a:gd name="T46" fmla="*/ 0 h 170"/>
                  <a:gd name="T47" fmla="*/ 135 w 135"/>
                  <a:gd name="T48" fmla="*/ 170 h 17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" h="170">
                    <a:moveTo>
                      <a:pt x="30" y="0"/>
                    </a:moveTo>
                    <a:lnTo>
                      <a:pt x="100" y="26"/>
                    </a:lnTo>
                    <a:lnTo>
                      <a:pt x="48" y="59"/>
                    </a:lnTo>
                    <a:lnTo>
                      <a:pt x="83" y="87"/>
                    </a:lnTo>
                    <a:lnTo>
                      <a:pt x="135" y="83"/>
                    </a:lnTo>
                    <a:lnTo>
                      <a:pt x="135" y="109"/>
                    </a:lnTo>
                    <a:lnTo>
                      <a:pt x="85" y="114"/>
                    </a:lnTo>
                    <a:lnTo>
                      <a:pt x="42" y="170"/>
                    </a:lnTo>
                    <a:lnTo>
                      <a:pt x="24" y="164"/>
                    </a:lnTo>
                    <a:lnTo>
                      <a:pt x="28" y="129"/>
                    </a:lnTo>
                    <a:lnTo>
                      <a:pt x="5" y="111"/>
                    </a:lnTo>
                    <a:lnTo>
                      <a:pt x="0" y="87"/>
                    </a:lnTo>
                    <a:lnTo>
                      <a:pt x="2" y="3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6" name="Freeform 372"/>
              <p:cNvSpPr>
                <a:spLocks/>
              </p:cNvSpPr>
              <p:nvPr/>
            </p:nvSpPr>
            <p:spPr bwMode="auto">
              <a:xfrm>
                <a:off x="2884" y="2643"/>
                <a:ext cx="972" cy="950"/>
              </a:xfrm>
              <a:custGeom>
                <a:avLst/>
                <a:gdLst>
                  <a:gd name="T0" fmla="*/ 59 w 972"/>
                  <a:gd name="T1" fmla="*/ 0 h 950"/>
                  <a:gd name="T2" fmla="*/ 154 w 972"/>
                  <a:gd name="T3" fmla="*/ 0 h 950"/>
                  <a:gd name="T4" fmla="*/ 206 w 972"/>
                  <a:gd name="T5" fmla="*/ 28 h 950"/>
                  <a:gd name="T6" fmla="*/ 230 w 972"/>
                  <a:gd name="T7" fmla="*/ 111 h 950"/>
                  <a:gd name="T8" fmla="*/ 642 w 972"/>
                  <a:gd name="T9" fmla="*/ 518 h 950"/>
                  <a:gd name="T10" fmla="*/ 886 w 972"/>
                  <a:gd name="T11" fmla="*/ 748 h 950"/>
                  <a:gd name="T12" fmla="*/ 949 w 972"/>
                  <a:gd name="T13" fmla="*/ 785 h 950"/>
                  <a:gd name="T14" fmla="*/ 894 w 972"/>
                  <a:gd name="T15" fmla="*/ 803 h 950"/>
                  <a:gd name="T16" fmla="*/ 890 w 972"/>
                  <a:gd name="T17" fmla="*/ 826 h 950"/>
                  <a:gd name="T18" fmla="*/ 953 w 972"/>
                  <a:gd name="T19" fmla="*/ 837 h 950"/>
                  <a:gd name="T20" fmla="*/ 972 w 972"/>
                  <a:gd name="T21" fmla="*/ 896 h 950"/>
                  <a:gd name="T22" fmla="*/ 922 w 972"/>
                  <a:gd name="T23" fmla="*/ 900 h 950"/>
                  <a:gd name="T24" fmla="*/ 885 w 972"/>
                  <a:gd name="T25" fmla="*/ 950 h 950"/>
                  <a:gd name="T26" fmla="*/ 788 w 972"/>
                  <a:gd name="T27" fmla="*/ 933 h 950"/>
                  <a:gd name="T28" fmla="*/ 738 w 972"/>
                  <a:gd name="T29" fmla="*/ 846 h 950"/>
                  <a:gd name="T30" fmla="*/ 642 w 972"/>
                  <a:gd name="T31" fmla="*/ 790 h 950"/>
                  <a:gd name="T32" fmla="*/ 670 w 972"/>
                  <a:gd name="T33" fmla="*/ 776 h 950"/>
                  <a:gd name="T34" fmla="*/ 762 w 972"/>
                  <a:gd name="T35" fmla="*/ 850 h 950"/>
                  <a:gd name="T36" fmla="*/ 812 w 972"/>
                  <a:gd name="T37" fmla="*/ 833 h 950"/>
                  <a:gd name="T38" fmla="*/ 646 w 972"/>
                  <a:gd name="T39" fmla="*/ 698 h 950"/>
                  <a:gd name="T40" fmla="*/ 387 w 972"/>
                  <a:gd name="T41" fmla="*/ 454 h 950"/>
                  <a:gd name="T42" fmla="*/ 183 w 972"/>
                  <a:gd name="T43" fmla="*/ 239 h 950"/>
                  <a:gd name="T44" fmla="*/ 91 w 972"/>
                  <a:gd name="T45" fmla="*/ 159 h 950"/>
                  <a:gd name="T46" fmla="*/ 0 w 972"/>
                  <a:gd name="T47" fmla="*/ 159 h 950"/>
                  <a:gd name="T48" fmla="*/ 87 w 972"/>
                  <a:gd name="T49" fmla="*/ 45 h 950"/>
                  <a:gd name="T50" fmla="*/ 50 w 972"/>
                  <a:gd name="T51" fmla="*/ 41 h 950"/>
                  <a:gd name="T52" fmla="*/ 59 w 972"/>
                  <a:gd name="T53" fmla="*/ 0 h 950"/>
                  <a:gd name="T54" fmla="*/ 59 w 972"/>
                  <a:gd name="T55" fmla="*/ 0 h 95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72"/>
                  <a:gd name="T85" fmla="*/ 0 h 950"/>
                  <a:gd name="T86" fmla="*/ 972 w 972"/>
                  <a:gd name="T87" fmla="*/ 950 h 95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72" h="950">
                    <a:moveTo>
                      <a:pt x="59" y="0"/>
                    </a:moveTo>
                    <a:lnTo>
                      <a:pt x="154" y="0"/>
                    </a:lnTo>
                    <a:lnTo>
                      <a:pt x="206" y="28"/>
                    </a:lnTo>
                    <a:lnTo>
                      <a:pt x="230" y="111"/>
                    </a:lnTo>
                    <a:lnTo>
                      <a:pt x="642" y="518"/>
                    </a:lnTo>
                    <a:lnTo>
                      <a:pt x="886" y="748"/>
                    </a:lnTo>
                    <a:lnTo>
                      <a:pt x="949" y="785"/>
                    </a:lnTo>
                    <a:lnTo>
                      <a:pt x="894" y="803"/>
                    </a:lnTo>
                    <a:lnTo>
                      <a:pt x="890" y="826"/>
                    </a:lnTo>
                    <a:lnTo>
                      <a:pt x="953" y="837"/>
                    </a:lnTo>
                    <a:lnTo>
                      <a:pt x="972" y="896"/>
                    </a:lnTo>
                    <a:lnTo>
                      <a:pt x="922" y="900"/>
                    </a:lnTo>
                    <a:lnTo>
                      <a:pt x="885" y="950"/>
                    </a:lnTo>
                    <a:lnTo>
                      <a:pt x="788" y="933"/>
                    </a:lnTo>
                    <a:lnTo>
                      <a:pt x="738" y="846"/>
                    </a:lnTo>
                    <a:lnTo>
                      <a:pt x="642" y="790"/>
                    </a:lnTo>
                    <a:lnTo>
                      <a:pt x="670" y="776"/>
                    </a:lnTo>
                    <a:lnTo>
                      <a:pt x="762" y="850"/>
                    </a:lnTo>
                    <a:lnTo>
                      <a:pt x="812" y="833"/>
                    </a:lnTo>
                    <a:lnTo>
                      <a:pt x="646" y="698"/>
                    </a:lnTo>
                    <a:lnTo>
                      <a:pt x="387" y="454"/>
                    </a:lnTo>
                    <a:lnTo>
                      <a:pt x="183" y="239"/>
                    </a:lnTo>
                    <a:lnTo>
                      <a:pt x="91" y="159"/>
                    </a:lnTo>
                    <a:lnTo>
                      <a:pt x="0" y="159"/>
                    </a:lnTo>
                    <a:lnTo>
                      <a:pt x="87" y="45"/>
                    </a:lnTo>
                    <a:lnTo>
                      <a:pt x="50" y="4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7" name="Freeform 373"/>
              <p:cNvSpPr>
                <a:spLocks/>
              </p:cNvSpPr>
              <p:nvPr/>
            </p:nvSpPr>
            <p:spPr bwMode="auto">
              <a:xfrm>
                <a:off x="3341" y="2849"/>
                <a:ext cx="185" cy="1158"/>
              </a:xfrm>
              <a:custGeom>
                <a:avLst/>
                <a:gdLst>
                  <a:gd name="T0" fmla="*/ 24 w 185"/>
                  <a:gd name="T1" fmla="*/ 12 h 1158"/>
                  <a:gd name="T2" fmla="*/ 24 w 185"/>
                  <a:gd name="T3" fmla="*/ 188 h 1158"/>
                  <a:gd name="T4" fmla="*/ 0 w 185"/>
                  <a:gd name="T5" fmla="*/ 220 h 1158"/>
                  <a:gd name="T6" fmla="*/ 34 w 185"/>
                  <a:gd name="T7" fmla="*/ 403 h 1158"/>
                  <a:gd name="T8" fmla="*/ 34 w 185"/>
                  <a:gd name="T9" fmla="*/ 527 h 1158"/>
                  <a:gd name="T10" fmla="*/ 17 w 185"/>
                  <a:gd name="T11" fmla="*/ 603 h 1158"/>
                  <a:gd name="T12" fmla="*/ 72 w 185"/>
                  <a:gd name="T13" fmla="*/ 764 h 1158"/>
                  <a:gd name="T14" fmla="*/ 28 w 185"/>
                  <a:gd name="T15" fmla="*/ 771 h 1158"/>
                  <a:gd name="T16" fmla="*/ 52 w 185"/>
                  <a:gd name="T17" fmla="*/ 919 h 1158"/>
                  <a:gd name="T18" fmla="*/ 85 w 185"/>
                  <a:gd name="T19" fmla="*/ 979 h 1158"/>
                  <a:gd name="T20" fmla="*/ 108 w 185"/>
                  <a:gd name="T21" fmla="*/ 1153 h 1158"/>
                  <a:gd name="T22" fmla="*/ 139 w 185"/>
                  <a:gd name="T23" fmla="*/ 1158 h 1158"/>
                  <a:gd name="T24" fmla="*/ 126 w 185"/>
                  <a:gd name="T25" fmla="*/ 1086 h 1158"/>
                  <a:gd name="T26" fmla="*/ 148 w 185"/>
                  <a:gd name="T27" fmla="*/ 1112 h 1158"/>
                  <a:gd name="T28" fmla="*/ 180 w 185"/>
                  <a:gd name="T29" fmla="*/ 1086 h 1158"/>
                  <a:gd name="T30" fmla="*/ 185 w 185"/>
                  <a:gd name="T31" fmla="*/ 979 h 1158"/>
                  <a:gd name="T32" fmla="*/ 148 w 185"/>
                  <a:gd name="T33" fmla="*/ 762 h 1158"/>
                  <a:gd name="T34" fmla="*/ 148 w 185"/>
                  <a:gd name="T35" fmla="*/ 690 h 1158"/>
                  <a:gd name="T36" fmla="*/ 124 w 185"/>
                  <a:gd name="T37" fmla="*/ 616 h 1158"/>
                  <a:gd name="T38" fmla="*/ 102 w 185"/>
                  <a:gd name="T39" fmla="*/ 414 h 1158"/>
                  <a:gd name="T40" fmla="*/ 93 w 185"/>
                  <a:gd name="T41" fmla="*/ 235 h 1158"/>
                  <a:gd name="T42" fmla="*/ 83 w 185"/>
                  <a:gd name="T43" fmla="*/ 68 h 1158"/>
                  <a:gd name="T44" fmla="*/ 65 w 185"/>
                  <a:gd name="T45" fmla="*/ 0 h 1158"/>
                  <a:gd name="T46" fmla="*/ 24 w 185"/>
                  <a:gd name="T47" fmla="*/ 12 h 1158"/>
                  <a:gd name="T48" fmla="*/ 24 w 185"/>
                  <a:gd name="T49" fmla="*/ 12 h 11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5"/>
                  <a:gd name="T76" fmla="*/ 0 h 1158"/>
                  <a:gd name="T77" fmla="*/ 185 w 185"/>
                  <a:gd name="T78" fmla="*/ 1158 h 11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5" h="1158">
                    <a:moveTo>
                      <a:pt x="24" y="12"/>
                    </a:moveTo>
                    <a:lnTo>
                      <a:pt x="24" y="188"/>
                    </a:lnTo>
                    <a:lnTo>
                      <a:pt x="0" y="220"/>
                    </a:lnTo>
                    <a:lnTo>
                      <a:pt x="34" y="403"/>
                    </a:lnTo>
                    <a:lnTo>
                      <a:pt x="34" y="527"/>
                    </a:lnTo>
                    <a:lnTo>
                      <a:pt x="17" y="603"/>
                    </a:lnTo>
                    <a:lnTo>
                      <a:pt x="72" y="764"/>
                    </a:lnTo>
                    <a:lnTo>
                      <a:pt x="28" y="771"/>
                    </a:lnTo>
                    <a:lnTo>
                      <a:pt x="52" y="919"/>
                    </a:lnTo>
                    <a:lnTo>
                      <a:pt x="85" y="979"/>
                    </a:lnTo>
                    <a:lnTo>
                      <a:pt x="108" y="1153"/>
                    </a:lnTo>
                    <a:lnTo>
                      <a:pt x="139" y="1158"/>
                    </a:lnTo>
                    <a:lnTo>
                      <a:pt x="126" y="1086"/>
                    </a:lnTo>
                    <a:lnTo>
                      <a:pt x="148" y="1112"/>
                    </a:lnTo>
                    <a:lnTo>
                      <a:pt x="180" y="1086"/>
                    </a:lnTo>
                    <a:lnTo>
                      <a:pt x="185" y="979"/>
                    </a:lnTo>
                    <a:lnTo>
                      <a:pt x="148" y="762"/>
                    </a:lnTo>
                    <a:lnTo>
                      <a:pt x="148" y="690"/>
                    </a:lnTo>
                    <a:lnTo>
                      <a:pt x="124" y="616"/>
                    </a:lnTo>
                    <a:lnTo>
                      <a:pt x="102" y="414"/>
                    </a:lnTo>
                    <a:lnTo>
                      <a:pt x="93" y="235"/>
                    </a:lnTo>
                    <a:lnTo>
                      <a:pt x="83" y="68"/>
                    </a:lnTo>
                    <a:lnTo>
                      <a:pt x="65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9463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8" name="Freeform 374"/>
              <p:cNvSpPr>
                <a:spLocks/>
              </p:cNvSpPr>
              <p:nvPr/>
            </p:nvSpPr>
            <p:spPr bwMode="auto">
              <a:xfrm>
                <a:off x="2838" y="2460"/>
                <a:ext cx="285" cy="261"/>
              </a:xfrm>
              <a:custGeom>
                <a:avLst/>
                <a:gdLst>
                  <a:gd name="T0" fmla="*/ 133 w 285"/>
                  <a:gd name="T1" fmla="*/ 7 h 261"/>
                  <a:gd name="T2" fmla="*/ 285 w 285"/>
                  <a:gd name="T3" fmla="*/ 0 h 261"/>
                  <a:gd name="T4" fmla="*/ 276 w 285"/>
                  <a:gd name="T5" fmla="*/ 196 h 261"/>
                  <a:gd name="T6" fmla="*/ 263 w 285"/>
                  <a:gd name="T7" fmla="*/ 261 h 261"/>
                  <a:gd name="T8" fmla="*/ 253 w 285"/>
                  <a:gd name="T9" fmla="*/ 224 h 261"/>
                  <a:gd name="T10" fmla="*/ 179 w 285"/>
                  <a:gd name="T11" fmla="*/ 190 h 261"/>
                  <a:gd name="T12" fmla="*/ 65 w 285"/>
                  <a:gd name="T13" fmla="*/ 187 h 261"/>
                  <a:gd name="T14" fmla="*/ 9 w 285"/>
                  <a:gd name="T15" fmla="*/ 170 h 261"/>
                  <a:gd name="T16" fmla="*/ 4 w 285"/>
                  <a:gd name="T17" fmla="*/ 68 h 261"/>
                  <a:gd name="T18" fmla="*/ 0 w 285"/>
                  <a:gd name="T19" fmla="*/ 22 h 261"/>
                  <a:gd name="T20" fmla="*/ 133 w 285"/>
                  <a:gd name="T21" fmla="*/ 7 h 261"/>
                  <a:gd name="T22" fmla="*/ 133 w 285"/>
                  <a:gd name="T23" fmla="*/ 7 h 2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5"/>
                  <a:gd name="T37" fmla="*/ 0 h 261"/>
                  <a:gd name="T38" fmla="*/ 285 w 285"/>
                  <a:gd name="T39" fmla="*/ 261 h 26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5" h="261">
                    <a:moveTo>
                      <a:pt x="133" y="7"/>
                    </a:moveTo>
                    <a:lnTo>
                      <a:pt x="285" y="0"/>
                    </a:lnTo>
                    <a:lnTo>
                      <a:pt x="276" y="196"/>
                    </a:lnTo>
                    <a:lnTo>
                      <a:pt x="263" y="261"/>
                    </a:lnTo>
                    <a:lnTo>
                      <a:pt x="253" y="224"/>
                    </a:lnTo>
                    <a:lnTo>
                      <a:pt x="179" y="190"/>
                    </a:lnTo>
                    <a:lnTo>
                      <a:pt x="65" y="187"/>
                    </a:lnTo>
                    <a:lnTo>
                      <a:pt x="9" y="170"/>
                    </a:lnTo>
                    <a:lnTo>
                      <a:pt x="4" y="68"/>
                    </a:lnTo>
                    <a:lnTo>
                      <a:pt x="0" y="22"/>
                    </a:lnTo>
                    <a:lnTo>
                      <a:pt x="133" y="7"/>
                    </a:lnTo>
                    <a:close/>
                  </a:path>
                </a:pathLst>
              </a:custGeom>
              <a:solidFill>
                <a:srgbClr val="A399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49" name="Freeform 375"/>
              <p:cNvSpPr>
                <a:spLocks/>
              </p:cNvSpPr>
              <p:nvPr/>
            </p:nvSpPr>
            <p:spPr bwMode="auto">
              <a:xfrm>
                <a:off x="2855" y="2541"/>
                <a:ext cx="100" cy="61"/>
              </a:xfrm>
              <a:custGeom>
                <a:avLst/>
                <a:gdLst>
                  <a:gd name="T0" fmla="*/ 100 w 100"/>
                  <a:gd name="T1" fmla="*/ 10 h 61"/>
                  <a:gd name="T2" fmla="*/ 0 w 100"/>
                  <a:gd name="T3" fmla="*/ 0 h 61"/>
                  <a:gd name="T4" fmla="*/ 0 w 100"/>
                  <a:gd name="T5" fmla="*/ 56 h 61"/>
                  <a:gd name="T6" fmla="*/ 88 w 100"/>
                  <a:gd name="T7" fmla="*/ 61 h 61"/>
                  <a:gd name="T8" fmla="*/ 100 w 100"/>
                  <a:gd name="T9" fmla="*/ 10 h 61"/>
                  <a:gd name="T10" fmla="*/ 100 w 100"/>
                  <a:gd name="T11" fmla="*/ 1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1"/>
                  <a:gd name="T20" fmla="*/ 100 w 100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1">
                    <a:moveTo>
                      <a:pt x="100" y="1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88" y="61"/>
                    </a:lnTo>
                    <a:lnTo>
                      <a:pt x="100" y="10"/>
                    </a:lnTo>
                    <a:close/>
                  </a:path>
                </a:pathLst>
              </a:custGeom>
              <a:solidFill>
                <a:srgbClr val="E3DB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0" name="Freeform 376"/>
              <p:cNvSpPr>
                <a:spLocks/>
              </p:cNvSpPr>
              <p:nvPr/>
            </p:nvSpPr>
            <p:spPr bwMode="auto">
              <a:xfrm>
                <a:off x="2866" y="2597"/>
                <a:ext cx="74" cy="59"/>
              </a:xfrm>
              <a:custGeom>
                <a:avLst/>
                <a:gdLst>
                  <a:gd name="T0" fmla="*/ 24 w 74"/>
                  <a:gd name="T1" fmla="*/ 0 h 59"/>
                  <a:gd name="T2" fmla="*/ 68 w 74"/>
                  <a:gd name="T3" fmla="*/ 18 h 59"/>
                  <a:gd name="T4" fmla="*/ 74 w 74"/>
                  <a:gd name="T5" fmla="*/ 59 h 59"/>
                  <a:gd name="T6" fmla="*/ 0 w 74"/>
                  <a:gd name="T7" fmla="*/ 26 h 59"/>
                  <a:gd name="T8" fmla="*/ 24 w 74"/>
                  <a:gd name="T9" fmla="*/ 0 h 59"/>
                  <a:gd name="T10" fmla="*/ 24 w 74"/>
                  <a:gd name="T11" fmla="*/ 0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"/>
                  <a:gd name="T19" fmla="*/ 0 h 59"/>
                  <a:gd name="T20" fmla="*/ 74 w 74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" h="59">
                    <a:moveTo>
                      <a:pt x="24" y="0"/>
                    </a:moveTo>
                    <a:lnTo>
                      <a:pt x="68" y="18"/>
                    </a:lnTo>
                    <a:lnTo>
                      <a:pt x="74" y="59"/>
                    </a:lnTo>
                    <a:lnTo>
                      <a:pt x="0" y="2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CC2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1" name="Freeform 377"/>
              <p:cNvSpPr>
                <a:spLocks/>
              </p:cNvSpPr>
              <p:nvPr/>
            </p:nvSpPr>
            <p:spPr bwMode="auto">
              <a:xfrm>
                <a:off x="2844" y="2575"/>
                <a:ext cx="111" cy="205"/>
              </a:xfrm>
              <a:custGeom>
                <a:avLst/>
                <a:gdLst>
                  <a:gd name="T0" fmla="*/ 46 w 111"/>
                  <a:gd name="T1" fmla="*/ 16 h 205"/>
                  <a:gd name="T2" fmla="*/ 46 w 111"/>
                  <a:gd name="T3" fmla="*/ 50 h 205"/>
                  <a:gd name="T4" fmla="*/ 111 w 111"/>
                  <a:gd name="T5" fmla="*/ 103 h 205"/>
                  <a:gd name="T6" fmla="*/ 18 w 111"/>
                  <a:gd name="T7" fmla="*/ 205 h 205"/>
                  <a:gd name="T8" fmla="*/ 0 w 111"/>
                  <a:gd name="T9" fmla="*/ 68 h 205"/>
                  <a:gd name="T10" fmla="*/ 3 w 111"/>
                  <a:gd name="T11" fmla="*/ 0 h 205"/>
                  <a:gd name="T12" fmla="*/ 46 w 111"/>
                  <a:gd name="T13" fmla="*/ 16 h 205"/>
                  <a:gd name="T14" fmla="*/ 46 w 111"/>
                  <a:gd name="T15" fmla="*/ 16 h 20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1"/>
                  <a:gd name="T25" fmla="*/ 0 h 205"/>
                  <a:gd name="T26" fmla="*/ 111 w 111"/>
                  <a:gd name="T27" fmla="*/ 205 h 20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1" h="205">
                    <a:moveTo>
                      <a:pt x="46" y="16"/>
                    </a:moveTo>
                    <a:lnTo>
                      <a:pt x="46" y="50"/>
                    </a:lnTo>
                    <a:lnTo>
                      <a:pt x="111" y="103"/>
                    </a:lnTo>
                    <a:lnTo>
                      <a:pt x="18" y="205"/>
                    </a:lnTo>
                    <a:lnTo>
                      <a:pt x="0" y="68"/>
                    </a:lnTo>
                    <a:lnTo>
                      <a:pt x="3" y="0"/>
                    </a:lnTo>
                    <a:lnTo>
                      <a:pt x="46" y="16"/>
                    </a:lnTo>
                    <a:close/>
                  </a:path>
                </a:pathLst>
              </a:custGeom>
              <a:solidFill>
                <a:srgbClr val="94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2" name="Freeform 378"/>
              <p:cNvSpPr>
                <a:spLocks/>
              </p:cNvSpPr>
              <p:nvPr/>
            </p:nvSpPr>
            <p:spPr bwMode="auto">
              <a:xfrm>
                <a:off x="2866" y="2684"/>
                <a:ext cx="81" cy="102"/>
              </a:xfrm>
              <a:custGeom>
                <a:avLst/>
                <a:gdLst>
                  <a:gd name="T0" fmla="*/ 81 w 81"/>
                  <a:gd name="T1" fmla="*/ 0 h 102"/>
                  <a:gd name="T2" fmla="*/ 0 w 81"/>
                  <a:gd name="T3" fmla="*/ 102 h 102"/>
                  <a:gd name="T4" fmla="*/ 0 w 81"/>
                  <a:gd name="T5" fmla="*/ 59 h 102"/>
                  <a:gd name="T6" fmla="*/ 46 w 81"/>
                  <a:gd name="T7" fmla="*/ 9 h 102"/>
                  <a:gd name="T8" fmla="*/ 81 w 81"/>
                  <a:gd name="T9" fmla="*/ 0 h 102"/>
                  <a:gd name="T10" fmla="*/ 81 w 81"/>
                  <a:gd name="T11" fmla="*/ 0 h 1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02"/>
                  <a:gd name="T20" fmla="*/ 81 w 81"/>
                  <a:gd name="T21" fmla="*/ 102 h 1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02">
                    <a:moveTo>
                      <a:pt x="81" y="0"/>
                    </a:moveTo>
                    <a:lnTo>
                      <a:pt x="0" y="102"/>
                    </a:lnTo>
                    <a:lnTo>
                      <a:pt x="0" y="59"/>
                    </a:lnTo>
                    <a:lnTo>
                      <a:pt x="46" y="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3" name="Freeform 379"/>
              <p:cNvSpPr>
                <a:spLocks/>
              </p:cNvSpPr>
              <p:nvPr/>
            </p:nvSpPr>
            <p:spPr bwMode="auto">
              <a:xfrm>
                <a:off x="2995" y="2625"/>
                <a:ext cx="143" cy="161"/>
              </a:xfrm>
              <a:custGeom>
                <a:avLst/>
                <a:gdLst>
                  <a:gd name="T0" fmla="*/ 56 w 143"/>
                  <a:gd name="T1" fmla="*/ 0 h 161"/>
                  <a:gd name="T2" fmla="*/ 119 w 143"/>
                  <a:gd name="T3" fmla="*/ 22 h 161"/>
                  <a:gd name="T4" fmla="*/ 124 w 143"/>
                  <a:gd name="T5" fmla="*/ 114 h 161"/>
                  <a:gd name="T6" fmla="*/ 143 w 143"/>
                  <a:gd name="T7" fmla="*/ 161 h 161"/>
                  <a:gd name="T8" fmla="*/ 32 w 143"/>
                  <a:gd name="T9" fmla="*/ 74 h 161"/>
                  <a:gd name="T10" fmla="*/ 87 w 143"/>
                  <a:gd name="T11" fmla="*/ 68 h 161"/>
                  <a:gd name="T12" fmla="*/ 0 w 143"/>
                  <a:gd name="T13" fmla="*/ 31 h 161"/>
                  <a:gd name="T14" fmla="*/ 22 w 143"/>
                  <a:gd name="T15" fmla="*/ 14 h 161"/>
                  <a:gd name="T16" fmla="*/ 48 w 143"/>
                  <a:gd name="T17" fmla="*/ 29 h 161"/>
                  <a:gd name="T18" fmla="*/ 56 w 143"/>
                  <a:gd name="T19" fmla="*/ 0 h 161"/>
                  <a:gd name="T20" fmla="*/ 56 w 143"/>
                  <a:gd name="T21" fmla="*/ 0 h 1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3"/>
                  <a:gd name="T34" fmla="*/ 0 h 161"/>
                  <a:gd name="T35" fmla="*/ 143 w 143"/>
                  <a:gd name="T36" fmla="*/ 161 h 1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3" h="161">
                    <a:moveTo>
                      <a:pt x="56" y="0"/>
                    </a:moveTo>
                    <a:lnTo>
                      <a:pt x="119" y="22"/>
                    </a:lnTo>
                    <a:lnTo>
                      <a:pt x="124" y="114"/>
                    </a:lnTo>
                    <a:lnTo>
                      <a:pt x="143" y="161"/>
                    </a:lnTo>
                    <a:lnTo>
                      <a:pt x="32" y="74"/>
                    </a:lnTo>
                    <a:lnTo>
                      <a:pt x="87" y="68"/>
                    </a:lnTo>
                    <a:lnTo>
                      <a:pt x="0" y="31"/>
                    </a:lnTo>
                    <a:lnTo>
                      <a:pt x="22" y="14"/>
                    </a:lnTo>
                    <a:lnTo>
                      <a:pt x="48" y="29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8F82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4" name="Freeform 380"/>
              <p:cNvSpPr>
                <a:spLocks/>
              </p:cNvSpPr>
              <p:nvPr/>
            </p:nvSpPr>
            <p:spPr bwMode="auto">
              <a:xfrm>
                <a:off x="3049" y="2606"/>
                <a:ext cx="65" cy="44"/>
              </a:xfrm>
              <a:custGeom>
                <a:avLst/>
                <a:gdLst>
                  <a:gd name="T0" fmla="*/ 13 w 65"/>
                  <a:gd name="T1" fmla="*/ 0 h 44"/>
                  <a:gd name="T2" fmla="*/ 65 w 65"/>
                  <a:gd name="T3" fmla="*/ 17 h 44"/>
                  <a:gd name="T4" fmla="*/ 41 w 65"/>
                  <a:gd name="T5" fmla="*/ 44 h 44"/>
                  <a:gd name="T6" fmla="*/ 0 w 65"/>
                  <a:gd name="T7" fmla="*/ 24 h 44"/>
                  <a:gd name="T8" fmla="*/ 13 w 65"/>
                  <a:gd name="T9" fmla="*/ 0 h 44"/>
                  <a:gd name="T10" fmla="*/ 13 w 65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44"/>
                  <a:gd name="T20" fmla="*/ 65 w 65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44">
                    <a:moveTo>
                      <a:pt x="13" y="0"/>
                    </a:moveTo>
                    <a:lnTo>
                      <a:pt x="65" y="17"/>
                    </a:lnTo>
                    <a:lnTo>
                      <a:pt x="41" y="44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CC2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5" name="Freeform 381"/>
              <p:cNvSpPr>
                <a:spLocks/>
              </p:cNvSpPr>
              <p:nvPr/>
            </p:nvSpPr>
            <p:spPr bwMode="auto">
              <a:xfrm>
                <a:off x="3030" y="2560"/>
                <a:ext cx="60" cy="24"/>
              </a:xfrm>
              <a:custGeom>
                <a:avLst/>
                <a:gdLst>
                  <a:gd name="T0" fmla="*/ 60 w 60"/>
                  <a:gd name="T1" fmla="*/ 0 h 24"/>
                  <a:gd name="T2" fmla="*/ 24 w 60"/>
                  <a:gd name="T3" fmla="*/ 7 h 24"/>
                  <a:gd name="T4" fmla="*/ 0 w 60"/>
                  <a:gd name="T5" fmla="*/ 22 h 24"/>
                  <a:gd name="T6" fmla="*/ 60 w 60"/>
                  <a:gd name="T7" fmla="*/ 24 h 24"/>
                  <a:gd name="T8" fmla="*/ 60 w 60"/>
                  <a:gd name="T9" fmla="*/ 0 h 24"/>
                  <a:gd name="T10" fmla="*/ 60 w 6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4"/>
                  <a:gd name="T20" fmla="*/ 60 w 6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4">
                    <a:moveTo>
                      <a:pt x="60" y="0"/>
                    </a:moveTo>
                    <a:lnTo>
                      <a:pt x="24" y="7"/>
                    </a:lnTo>
                    <a:lnTo>
                      <a:pt x="0" y="22"/>
                    </a:lnTo>
                    <a:lnTo>
                      <a:pt x="60" y="2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CCC2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6" name="Freeform 382"/>
              <p:cNvSpPr>
                <a:spLocks/>
              </p:cNvSpPr>
              <p:nvPr/>
            </p:nvSpPr>
            <p:spPr bwMode="auto">
              <a:xfrm>
                <a:off x="3034" y="2515"/>
                <a:ext cx="67" cy="39"/>
              </a:xfrm>
              <a:custGeom>
                <a:avLst/>
                <a:gdLst>
                  <a:gd name="T0" fmla="*/ 0 w 67"/>
                  <a:gd name="T1" fmla="*/ 0 h 39"/>
                  <a:gd name="T2" fmla="*/ 67 w 67"/>
                  <a:gd name="T3" fmla="*/ 23 h 39"/>
                  <a:gd name="T4" fmla="*/ 39 w 67"/>
                  <a:gd name="T5" fmla="*/ 39 h 39"/>
                  <a:gd name="T6" fmla="*/ 15 w 67"/>
                  <a:gd name="T7" fmla="*/ 23 h 39"/>
                  <a:gd name="T8" fmla="*/ 0 w 67"/>
                  <a:gd name="T9" fmla="*/ 0 h 39"/>
                  <a:gd name="T10" fmla="*/ 0 w 67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39"/>
                  <a:gd name="T20" fmla="*/ 67 w 67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39">
                    <a:moveTo>
                      <a:pt x="0" y="0"/>
                    </a:moveTo>
                    <a:lnTo>
                      <a:pt x="67" y="23"/>
                    </a:lnTo>
                    <a:lnTo>
                      <a:pt x="39" y="39"/>
                    </a:lnTo>
                    <a:lnTo>
                      <a:pt x="1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B3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7" name="Freeform 383"/>
              <p:cNvSpPr>
                <a:spLocks/>
              </p:cNvSpPr>
              <p:nvPr/>
            </p:nvSpPr>
            <p:spPr bwMode="auto">
              <a:xfrm>
                <a:off x="2947" y="2501"/>
                <a:ext cx="83" cy="155"/>
              </a:xfrm>
              <a:custGeom>
                <a:avLst/>
                <a:gdLst>
                  <a:gd name="T0" fmla="*/ 70 w 83"/>
                  <a:gd name="T1" fmla="*/ 20 h 155"/>
                  <a:gd name="T2" fmla="*/ 83 w 83"/>
                  <a:gd name="T3" fmla="*/ 42 h 155"/>
                  <a:gd name="T4" fmla="*/ 80 w 83"/>
                  <a:gd name="T5" fmla="*/ 155 h 155"/>
                  <a:gd name="T6" fmla="*/ 0 w 83"/>
                  <a:gd name="T7" fmla="*/ 149 h 155"/>
                  <a:gd name="T8" fmla="*/ 4 w 83"/>
                  <a:gd name="T9" fmla="*/ 33 h 155"/>
                  <a:gd name="T10" fmla="*/ 19 w 83"/>
                  <a:gd name="T11" fmla="*/ 9 h 155"/>
                  <a:gd name="T12" fmla="*/ 56 w 83"/>
                  <a:gd name="T13" fmla="*/ 0 h 155"/>
                  <a:gd name="T14" fmla="*/ 70 w 83"/>
                  <a:gd name="T15" fmla="*/ 20 h 155"/>
                  <a:gd name="T16" fmla="*/ 70 w 83"/>
                  <a:gd name="T17" fmla="*/ 20 h 1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3"/>
                  <a:gd name="T28" fmla="*/ 0 h 155"/>
                  <a:gd name="T29" fmla="*/ 83 w 83"/>
                  <a:gd name="T30" fmla="*/ 155 h 1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3" h="155">
                    <a:moveTo>
                      <a:pt x="70" y="20"/>
                    </a:moveTo>
                    <a:lnTo>
                      <a:pt x="83" y="42"/>
                    </a:lnTo>
                    <a:lnTo>
                      <a:pt x="80" y="155"/>
                    </a:lnTo>
                    <a:lnTo>
                      <a:pt x="0" y="149"/>
                    </a:lnTo>
                    <a:lnTo>
                      <a:pt x="4" y="33"/>
                    </a:lnTo>
                    <a:lnTo>
                      <a:pt x="19" y="9"/>
                    </a:lnTo>
                    <a:lnTo>
                      <a:pt x="56" y="0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8" name="Freeform 384"/>
              <p:cNvSpPr>
                <a:spLocks/>
              </p:cNvSpPr>
              <p:nvPr/>
            </p:nvSpPr>
            <p:spPr bwMode="auto">
              <a:xfrm>
                <a:off x="2980" y="2515"/>
                <a:ext cx="23" cy="145"/>
              </a:xfrm>
              <a:custGeom>
                <a:avLst/>
                <a:gdLst>
                  <a:gd name="T0" fmla="*/ 0 w 23"/>
                  <a:gd name="T1" fmla="*/ 19 h 145"/>
                  <a:gd name="T2" fmla="*/ 0 w 23"/>
                  <a:gd name="T3" fmla="*/ 141 h 145"/>
                  <a:gd name="T4" fmla="*/ 23 w 23"/>
                  <a:gd name="T5" fmla="*/ 145 h 145"/>
                  <a:gd name="T6" fmla="*/ 23 w 23"/>
                  <a:gd name="T7" fmla="*/ 82 h 145"/>
                  <a:gd name="T8" fmla="*/ 15 w 23"/>
                  <a:gd name="T9" fmla="*/ 0 h 145"/>
                  <a:gd name="T10" fmla="*/ 0 w 23"/>
                  <a:gd name="T11" fmla="*/ 19 h 145"/>
                  <a:gd name="T12" fmla="*/ 0 w 23"/>
                  <a:gd name="T13" fmla="*/ 19 h 1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145"/>
                  <a:gd name="T23" fmla="*/ 23 w 23"/>
                  <a:gd name="T24" fmla="*/ 145 h 1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145">
                    <a:moveTo>
                      <a:pt x="0" y="19"/>
                    </a:moveTo>
                    <a:lnTo>
                      <a:pt x="0" y="141"/>
                    </a:lnTo>
                    <a:lnTo>
                      <a:pt x="23" y="145"/>
                    </a:lnTo>
                    <a:lnTo>
                      <a:pt x="23" y="82"/>
                    </a:lnTo>
                    <a:lnTo>
                      <a:pt x="1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7A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59" name="Freeform 385"/>
              <p:cNvSpPr>
                <a:spLocks/>
              </p:cNvSpPr>
              <p:nvPr/>
            </p:nvSpPr>
            <p:spPr bwMode="auto">
              <a:xfrm>
                <a:off x="2829" y="2460"/>
                <a:ext cx="312" cy="150"/>
              </a:xfrm>
              <a:custGeom>
                <a:avLst/>
                <a:gdLst>
                  <a:gd name="T0" fmla="*/ 13 w 312"/>
                  <a:gd name="T1" fmla="*/ 0 h 150"/>
                  <a:gd name="T2" fmla="*/ 277 w 312"/>
                  <a:gd name="T3" fmla="*/ 4 h 150"/>
                  <a:gd name="T4" fmla="*/ 312 w 312"/>
                  <a:gd name="T5" fmla="*/ 15 h 150"/>
                  <a:gd name="T6" fmla="*/ 312 w 312"/>
                  <a:gd name="T7" fmla="*/ 74 h 150"/>
                  <a:gd name="T8" fmla="*/ 309 w 312"/>
                  <a:gd name="T9" fmla="*/ 100 h 150"/>
                  <a:gd name="T10" fmla="*/ 288 w 312"/>
                  <a:gd name="T11" fmla="*/ 124 h 150"/>
                  <a:gd name="T12" fmla="*/ 288 w 312"/>
                  <a:gd name="T13" fmla="*/ 28 h 150"/>
                  <a:gd name="T14" fmla="*/ 26 w 312"/>
                  <a:gd name="T15" fmla="*/ 31 h 150"/>
                  <a:gd name="T16" fmla="*/ 22 w 312"/>
                  <a:gd name="T17" fmla="*/ 111 h 150"/>
                  <a:gd name="T18" fmla="*/ 22 w 312"/>
                  <a:gd name="T19" fmla="*/ 150 h 150"/>
                  <a:gd name="T20" fmla="*/ 2 w 312"/>
                  <a:gd name="T21" fmla="*/ 128 h 150"/>
                  <a:gd name="T22" fmla="*/ 0 w 312"/>
                  <a:gd name="T23" fmla="*/ 17 h 150"/>
                  <a:gd name="T24" fmla="*/ 13 w 312"/>
                  <a:gd name="T25" fmla="*/ 0 h 150"/>
                  <a:gd name="T26" fmla="*/ 13 w 312"/>
                  <a:gd name="T27" fmla="*/ 0 h 1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12"/>
                  <a:gd name="T43" fmla="*/ 0 h 150"/>
                  <a:gd name="T44" fmla="*/ 312 w 312"/>
                  <a:gd name="T45" fmla="*/ 150 h 15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12" h="150">
                    <a:moveTo>
                      <a:pt x="13" y="0"/>
                    </a:moveTo>
                    <a:lnTo>
                      <a:pt x="277" y="4"/>
                    </a:lnTo>
                    <a:lnTo>
                      <a:pt x="312" y="15"/>
                    </a:lnTo>
                    <a:lnTo>
                      <a:pt x="312" y="74"/>
                    </a:lnTo>
                    <a:lnTo>
                      <a:pt x="309" y="100"/>
                    </a:lnTo>
                    <a:lnTo>
                      <a:pt x="288" y="124"/>
                    </a:lnTo>
                    <a:lnTo>
                      <a:pt x="288" y="28"/>
                    </a:lnTo>
                    <a:lnTo>
                      <a:pt x="26" y="31"/>
                    </a:lnTo>
                    <a:lnTo>
                      <a:pt x="22" y="111"/>
                    </a:lnTo>
                    <a:lnTo>
                      <a:pt x="22" y="150"/>
                    </a:lnTo>
                    <a:lnTo>
                      <a:pt x="2" y="128"/>
                    </a:lnTo>
                    <a:lnTo>
                      <a:pt x="0" y="1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0" name="Freeform 386"/>
              <p:cNvSpPr>
                <a:spLocks/>
              </p:cNvSpPr>
              <p:nvPr/>
            </p:nvSpPr>
            <p:spPr bwMode="auto">
              <a:xfrm>
                <a:off x="2831" y="2204"/>
                <a:ext cx="307" cy="273"/>
              </a:xfrm>
              <a:custGeom>
                <a:avLst/>
                <a:gdLst>
                  <a:gd name="T0" fmla="*/ 162 w 307"/>
                  <a:gd name="T1" fmla="*/ 17 h 273"/>
                  <a:gd name="T2" fmla="*/ 196 w 307"/>
                  <a:gd name="T3" fmla="*/ 117 h 273"/>
                  <a:gd name="T4" fmla="*/ 264 w 307"/>
                  <a:gd name="T5" fmla="*/ 223 h 273"/>
                  <a:gd name="T6" fmla="*/ 307 w 307"/>
                  <a:gd name="T7" fmla="*/ 273 h 273"/>
                  <a:gd name="T8" fmla="*/ 16 w 307"/>
                  <a:gd name="T9" fmla="*/ 271 h 273"/>
                  <a:gd name="T10" fmla="*/ 0 w 307"/>
                  <a:gd name="T11" fmla="*/ 271 h 273"/>
                  <a:gd name="T12" fmla="*/ 35 w 307"/>
                  <a:gd name="T13" fmla="*/ 219 h 273"/>
                  <a:gd name="T14" fmla="*/ 94 w 307"/>
                  <a:gd name="T15" fmla="*/ 139 h 273"/>
                  <a:gd name="T16" fmla="*/ 131 w 307"/>
                  <a:gd name="T17" fmla="*/ 43 h 273"/>
                  <a:gd name="T18" fmla="*/ 144 w 307"/>
                  <a:gd name="T19" fmla="*/ 0 h 273"/>
                  <a:gd name="T20" fmla="*/ 162 w 307"/>
                  <a:gd name="T21" fmla="*/ 17 h 273"/>
                  <a:gd name="T22" fmla="*/ 162 w 307"/>
                  <a:gd name="T23" fmla="*/ 17 h 2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7"/>
                  <a:gd name="T37" fmla="*/ 0 h 273"/>
                  <a:gd name="T38" fmla="*/ 307 w 307"/>
                  <a:gd name="T39" fmla="*/ 273 h 2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7" h="273">
                    <a:moveTo>
                      <a:pt x="162" y="17"/>
                    </a:moveTo>
                    <a:lnTo>
                      <a:pt x="196" y="117"/>
                    </a:lnTo>
                    <a:lnTo>
                      <a:pt x="264" y="223"/>
                    </a:lnTo>
                    <a:lnTo>
                      <a:pt x="307" y="273"/>
                    </a:lnTo>
                    <a:lnTo>
                      <a:pt x="16" y="271"/>
                    </a:lnTo>
                    <a:lnTo>
                      <a:pt x="0" y="271"/>
                    </a:lnTo>
                    <a:lnTo>
                      <a:pt x="35" y="219"/>
                    </a:lnTo>
                    <a:lnTo>
                      <a:pt x="94" y="139"/>
                    </a:lnTo>
                    <a:lnTo>
                      <a:pt x="131" y="43"/>
                    </a:lnTo>
                    <a:lnTo>
                      <a:pt x="144" y="0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667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1" name="Freeform 387"/>
              <p:cNvSpPr>
                <a:spLocks/>
              </p:cNvSpPr>
              <p:nvPr/>
            </p:nvSpPr>
            <p:spPr bwMode="auto">
              <a:xfrm>
                <a:off x="2971" y="2315"/>
                <a:ext cx="93" cy="62"/>
              </a:xfrm>
              <a:custGeom>
                <a:avLst/>
                <a:gdLst>
                  <a:gd name="T0" fmla="*/ 24 w 93"/>
                  <a:gd name="T1" fmla="*/ 21 h 62"/>
                  <a:gd name="T2" fmla="*/ 93 w 93"/>
                  <a:gd name="T3" fmla="*/ 62 h 62"/>
                  <a:gd name="T4" fmla="*/ 80 w 93"/>
                  <a:gd name="T5" fmla="*/ 25 h 62"/>
                  <a:gd name="T6" fmla="*/ 0 w 93"/>
                  <a:gd name="T7" fmla="*/ 0 h 62"/>
                  <a:gd name="T8" fmla="*/ 24 w 93"/>
                  <a:gd name="T9" fmla="*/ 21 h 62"/>
                  <a:gd name="T10" fmla="*/ 24 w 93"/>
                  <a:gd name="T11" fmla="*/ 21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62"/>
                  <a:gd name="T20" fmla="*/ 93 w 93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62">
                    <a:moveTo>
                      <a:pt x="24" y="21"/>
                    </a:moveTo>
                    <a:lnTo>
                      <a:pt x="93" y="62"/>
                    </a:lnTo>
                    <a:lnTo>
                      <a:pt x="80" y="25"/>
                    </a:lnTo>
                    <a:lnTo>
                      <a:pt x="0" y="0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7A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2" name="Freeform 388"/>
              <p:cNvSpPr>
                <a:spLocks/>
              </p:cNvSpPr>
              <p:nvPr/>
            </p:nvSpPr>
            <p:spPr bwMode="auto">
              <a:xfrm>
                <a:off x="2962" y="2412"/>
                <a:ext cx="65" cy="42"/>
              </a:xfrm>
              <a:custGeom>
                <a:avLst/>
                <a:gdLst>
                  <a:gd name="T0" fmla="*/ 37 w 65"/>
                  <a:gd name="T1" fmla="*/ 0 h 42"/>
                  <a:gd name="T2" fmla="*/ 65 w 65"/>
                  <a:gd name="T3" fmla="*/ 42 h 42"/>
                  <a:gd name="T4" fmla="*/ 0 w 65"/>
                  <a:gd name="T5" fmla="*/ 42 h 42"/>
                  <a:gd name="T6" fmla="*/ 37 w 65"/>
                  <a:gd name="T7" fmla="*/ 0 h 42"/>
                  <a:gd name="T8" fmla="*/ 37 w 65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42"/>
                  <a:gd name="T17" fmla="*/ 65 w 65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42">
                    <a:moveTo>
                      <a:pt x="37" y="0"/>
                    </a:moveTo>
                    <a:lnTo>
                      <a:pt x="65" y="42"/>
                    </a:lnTo>
                    <a:lnTo>
                      <a:pt x="0" y="4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6B61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3" name="Freeform 389"/>
              <p:cNvSpPr>
                <a:spLocks/>
              </p:cNvSpPr>
              <p:nvPr/>
            </p:nvSpPr>
            <p:spPr bwMode="auto">
              <a:xfrm>
                <a:off x="2884" y="2367"/>
                <a:ext cx="96" cy="28"/>
              </a:xfrm>
              <a:custGeom>
                <a:avLst/>
                <a:gdLst>
                  <a:gd name="T0" fmla="*/ 96 w 96"/>
                  <a:gd name="T1" fmla="*/ 28 h 28"/>
                  <a:gd name="T2" fmla="*/ 0 w 96"/>
                  <a:gd name="T3" fmla="*/ 24 h 28"/>
                  <a:gd name="T4" fmla="*/ 37 w 96"/>
                  <a:gd name="T5" fmla="*/ 10 h 28"/>
                  <a:gd name="T6" fmla="*/ 82 w 96"/>
                  <a:gd name="T7" fmla="*/ 0 h 28"/>
                  <a:gd name="T8" fmla="*/ 96 w 96"/>
                  <a:gd name="T9" fmla="*/ 28 h 28"/>
                  <a:gd name="T10" fmla="*/ 96 w 96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28"/>
                  <a:gd name="T20" fmla="*/ 96 w 96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28">
                    <a:moveTo>
                      <a:pt x="96" y="28"/>
                    </a:moveTo>
                    <a:lnTo>
                      <a:pt x="0" y="24"/>
                    </a:lnTo>
                    <a:lnTo>
                      <a:pt x="37" y="10"/>
                    </a:lnTo>
                    <a:lnTo>
                      <a:pt x="82" y="0"/>
                    </a:lnTo>
                    <a:lnTo>
                      <a:pt x="96" y="28"/>
                    </a:lnTo>
                    <a:close/>
                  </a:path>
                </a:pathLst>
              </a:custGeom>
              <a:solidFill>
                <a:srgbClr val="A19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4" name="Freeform 390"/>
              <p:cNvSpPr>
                <a:spLocks/>
              </p:cNvSpPr>
              <p:nvPr/>
            </p:nvSpPr>
            <p:spPr bwMode="auto">
              <a:xfrm>
                <a:off x="3389" y="2750"/>
                <a:ext cx="17" cy="93"/>
              </a:xfrm>
              <a:custGeom>
                <a:avLst/>
                <a:gdLst>
                  <a:gd name="T0" fmla="*/ 10 w 17"/>
                  <a:gd name="T1" fmla="*/ 10 h 93"/>
                  <a:gd name="T2" fmla="*/ 17 w 17"/>
                  <a:gd name="T3" fmla="*/ 93 h 93"/>
                  <a:gd name="T4" fmla="*/ 4 w 17"/>
                  <a:gd name="T5" fmla="*/ 41 h 93"/>
                  <a:gd name="T6" fmla="*/ 0 w 17"/>
                  <a:gd name="T7" fmla="*/ 0 h 93"/>
                  <a:gd name="T8" fmla="*/ 10 w 17"/>
                  <a:gd name="T9" fmla="*/ 10 h 93"/>
                  <a:gd name="T10" fmla="*/ 10 w 17"/>
                  <a:gd name="T11" fmla="*/ 1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93"/>
                  <a:gd name="T20" fmla="*/ 17 w 1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93">
                    <a:moveTo>
                      <a:pt x="10" y="10"/>
                    </a:moveTo>
                    <a:lnTo>
                      <a:pt x="17" y="93"/>
                    </a:lnTo>
                    <a:lnTo>
                      <a:pt x="4" y="41"/>
                    </a:lnTo>
                    <a:lnTo>
                      <a:pt x="0" y="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9463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5" name="Freeform 391"/>
              <p:cNvSpPr>
                <a:spLocks/>
              </p:cNvSpPr>
              <p:nvPr/>
            </p:nvSpPr>
            <p:spPr bwMode="auto">
              <a:xfrm>
                <a:off x="3197" y="2528"/>
                <a:ext cx="70" cy="35"/>
              </a:xfrm>
              <a:custGeom>
                <a:avLst/>
                <a:gdLst>
                  <a:gd name="T0" fmla="*/ 70 w 70"/>
                  <a:gd name="T1" fmla="*/ 17 h 35"/>
                  <a:gd name="T2" fmla="*/ 17 w 70"/>
                  <a:gd name="T3" fmla="*/ 0 h 35"/>
                  <a:gd name="T4" fmla="*/ 0 w 70"/>
                  <a:gd name="T5" fmla="*/ 35 h 35"/>
                  <a:gd name="T6" fmla="*/ 70 w 70"/>
                  <a:gd name="T7" fmla="*/ 17 h 35"/>
                  <a:gd name="T8" fmla="*/ 70 w 70"/>
                  <a:gd name="T9" fmla="*/ 17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35"/>
                  <a:gd name="T17" fmla="*/ 70 w 7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35">
                    <a:moveTo>
                      <a:pt x="70" y="17"/>
                    </a:moveTo>
                    <a:lnTo>
                      <a:pt x="17" y="0"/>
                    </a:lnTo>
                    <a:lnTo>
                      <a:pt x="0" y="35"/>
                    </a:ln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F7C4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6" name="Freeform 392"/>
              <p:cNvSpPr>
                <a:spLocks/>
              </p:cNvSpPr>
              <p:nvPr/>
            </p:nvSpPr>
            <p:spPr bwMode="auto">
              <a:xfrm>
                <a:off x="3891" y="4122"/>
                <a:ext cx="188" cy="104"/>
              </a:xfrm>
              <a:custGeom>
                <a:avLst/>
                <a:gdLst>
                  <a:gd name="T0" fmla="*/ 70 w 188"/>
                  <a:gd name="T1" fmla="*/ 9 h 104"/>
                  <a:gd name="T2" fmla="*/ 188 w 188"/>
                  <a:gd name="T3" fmla="*/ 68 h 104"/>
                  <a:gd name="T4" fmla="*/ 174 w 188"/>
                  <a:gd name="T5" fmla="*/ 104 h 104"/>
                  <a:gd name="T6" fmla="*/ 0 w 188"/>
                  <a:gd name="T7" fmla="*/ 0 h 104"/>
                  <a:gd name="T8" fmla="*/ 70 w 188"/>
                  <a:gd name="T9" fmla="*/ 9 h 104"/>
                  <a:gd name="T10" fmla="*/ 70 w 188"/>
                  <a:gd name="T11" fmla="*/ 9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104"/>
                  <a:gd name="T20" fmla="*/ 188 w 188"/>
                  <a:gd name="T21" fmla="*/ 104 h 1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104">
                    <a:moveTo>
                      <a:pt x="70" y="9"/>
                    </a:moveTo>
                    <a:lnTo>
                      <a:pt x="188" y="68"/>
                    </a:lnTo>
                    <a:lnTo>
                      <a:pt x="174" y="104"/>
                    </a:lnTo>
                    <a:lnTo>
                      <a:pt x="0" y="0"/>
                    </a:ln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6E19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7" name="Freeform 393"/>
              <p:cNvSpPr>
                <a:spLocks/>
              </p:cNvSpPr>
              <p:nvPr/>
            </p:nvSpPr>
            <p:spPr bwMode="auto">
              <a:xfrm>
                <a:off x="3989" y="3957"/>
                <a:ext cx="107" cy="41"/>
              </a:xfrm>
              <a:custGeom>
                <a:avLst/>
                <a:gdLst>
                  <a:gd name="T0" fmla="*/ 0 w 107"/>
                  <a:gd name="T1" fmla="*/ 41 h 41"/>
                  <a:gd name="T2" fmla="*/ 76 w 107"/>
                  <a:gd name="T3" fmla="*/ 32 h 41"/>
                  <a:gd name="T4" fmla="*/ 98 w 107"/>
                  <a:gd name="T5" fmla="*/ 41 h 41"/>
                  <a:gd name="T6" fmla="*/ 107 w 107"/>
                  <a:gd name="T7" fmla="*/ 0 h 41"/>
                  <a:gd name="T8" fmla="*/ 40 w 107"/>
                  <a:gd name="T9" fmla="*/ 8 h 41"/>
                  <a:gd name="T10" fmla="*/ 0 w 107"/>
                  <a:gd name="T11" fmla="*/ 41 h 41"/>
                  <a:gd name="T12" fmla="*/ 0 w 107"/>
                  <a:gd name="T13" fmla="*/ 4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"/>
                  <a:gd name="T22" fmla="*/ 0 h 41"/>
                  <a:gd name="T23" fmla="*/ 107 w 107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" h="41">
                    <a:moveTo>
                      <a:pt x="0" y="41"/>
                    </a:moveTo>
                    <a:lnTo>
                      <a:pt x="76" y="32"/>
                    </a:lnTo>
                    <a:lnTo>
                      <a:pt x="98" y="41"/>
                    </a:lnTo>
                    <a:lnTo>
                      <a:pt x="107" y="0"/>
                    </a:lnTo>
                    <a:lnTo>
                      <a:pt x="40" y="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A173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068" name="Freeform 394"/>
              <p:cNvSpPr>
                <a:spLocks/>
              </p:cNvSpPr>
              <p:nvPr/>
            </p:nvSpPr>
            <p:spPr bwMode="auto">
              <a:xfrm>
                <a:off x="2403" y="2787"/>
                <a:ext cx="82" cy="60"/>
              </a:xfrm>
              <a:custGeom>
                <a:avLst/>
                <a:gdLst>
                  <a:gd name="T0" fmla="*/ 8 w 82"/>
                  <a:gd name="T1" fmla="*/ 0 h 60"/>
                  <a:gd name="T2" fmla="*/ 82 w 82"/>
                  <a:gd name="T3" fmla="*/ 45 h 60"/>
                  <a:gd name="T4" fmla="*/ 41 w 82"/>
                  <a:gd name="T5" fmla="*/ 60 h 60"/>
                  <a:gd name="T6" fmla="*/ 0 w 82"/>
                  <a:gd name="T7" fmla="*/ 26 h 60"/>
                  <a:gd name="T8" fmla="*/ 8 w 82"/>
                  <a:gd name="T9" fmla="*/ 0 h 60"/>
                  <a:gd name="T10" fmla="*/ 8 w 82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60"/>
                  <a:gd name="T20" fmla="*/ 82 w 82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60">
                    <a:moveTo>
                      <a:pt x="8" y="0"/>
                    </a:moveTo>
                    <a:lnTo>
                      <a:pt x="82" y="45"/>
                    </a:lnTo>
                    <a:lnTo>
                      <a:pt x="41" y="60"/>
                    </a:lnTo>
                    <a:lnTo>
                      <a:pt x="0" y="2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39C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aphicFrame>
          <p:nvGraphicFramePr>
            <p:cNvPr id="8" name="資料庫圖表 7"/>
            <p:cNvGraphicFramePr/>
            <p:nvPr/>
          </p:nvGraphicFramePr>
          <p:xfrm>
            <a:off x="755576" y="1124744"/>
            <a:ext cx="7080448" cy="51125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391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9830472" y="6031616"/>
            <a:ext cx="946049" cy="92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93" name="頁尾版面配置區 21"/>
          <p:cNvSpPr txBox="1">
            <a:spLocks noGrp="1"/>
          </p:cNvSpPr>
          <p:nvPr/>
        </p:nvSpPr>
        <p:spPr bwMode="auto">
          <a:xfrm rot="5400000">
            <a:off x="5881430" y="4764855"/>
            <a:ext cx="462890" cy="40661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原作：彰化師範大學輔導與諮商系劉淑慧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2884" name="標題 1"/>
          <p:cNvSpPr txBox="1">
            <a:spLocks/>
          </p:cNvSpPr>
          <p:nvPr/>
        </p:nvSpPr>
        <p:spPr bwMode="auto">
          <a:xfrm>
            <a:off x="3359150" y="188913"/>
            <a:ext cx="612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TW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生涯願景：想要</a:t>
            </a:r>
            <a:r>
              <a:rPr lang="en-US" altLang="zh-TW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能要的組合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hape 615"/>
          <p:cNvSpPr>
            <a:spLocks noGrp="1"/>
          </p:cNvSpPr>
          <p:nvPr>
            <p:ph type="body" idx="4294967295"/>
          </p:nvPr>
        </p:nvSpPr>
        <p:spPr>
          <a:xfrm>
            <a:off x="2209801" y="609600"/>
            <a:ext cx="7953375" cy="542290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Tx/>
              <a:buNone/>
            </a:pPr>
            <a:r>
              <a:rPr lang="zh-TW" altLang="zh-TW" sz="3400">
                <a:solidFill>
                  <a:srgbClr val="6600CC"/>
                </a:solidFill>
                <a:cs typeface="Arial" charset="0"/>
                <a:sym typeface="Arial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None/>
            </a:pPr>
            <a:r>
              <a:rPr lang="zh-TW" altLang="zh-TW" sz="2900">
                <a:solidFill>
                  <a:srgbClr val="000000"/>
                </a:solidFill>
                <a:cs typeface="Arial" charset="0"/>
                <a:sym typeface="Arial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sp>
        <p:nvSpPr>
          <p:cNvPr id="123906" name="Shape 617"/>
          <p:cNvSpPr>
            <a:spLocks noChangeArrowheads="1"/>
          </p:cNvSpPr>
          <p:nvPr/>
        </p:nvSpPr>
        <p:spPr bwMode="auto">
          <a:xfrm>
            <a:off x="2909889" y="1614489"/>
            <a:ext cx="6624637" cy="5089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zh-TW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" name="Shape 619"/>
          <p:cNvSpPr txBox="1">
            <a:spLocks noChangeArrowheads="1"/>
          </p:cNvSpPr>
          <p:nvPr/>
        </p:nvSpPr>
        <p:spPr bwMode="auto">
          <a:xfrm>
            <a:off x="2628900" y="852488"/>
            <a:ext cx="1651000" cy="762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個人特質的</a:t>
            </a:r>
          </a:p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澄清與了解</a:t>
            </a:r>
          </a:p>
        </p:txBody>
      </p:sp>
      <p:sp>
        <p:nvSpPr>
          <p:cNvPr id="620" name="Shape 620"/>
          <p:cNvSpPr txBox="1">
            <a:spLocks noChangeArrowheads="1"/>
          </p:cNvSpPr>
          <p:nvPr/>
        </p:nvSpPr>
        <p:spPr bwMode="auto">
          <a:xfrm>
            <a:off x="8869363" y="2989263"/>
            <a:ext cx="1619250" cy="76200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教育與職業</a:t>
            </a:r>
          </a:p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資料的提供</a:t>
            </a:r>
          </a:p>
        </p:txBody>
      </p:sp>
      <p:sp>
        <p:nvSpPr>
          <p:cNvPr id="621" name="Shape 621"/>
          <p:cNvSpPr txBox="1">
            <a:spLocks noChangeArrowheads="1"/>
          </p:cNvSpPr>
          <p:nvPr/>
        </p:nvSpPr>
        <p:spPr bwMode="auto">
          <a:xfrm>
            <a:off x="1819275" y="3397250"/>
            <a:ext cx="1619250" cy="7620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個人與環境關係的協調</a:t>
            </a:r>
          </a:p>
        </p:txBody>
      </p:sp>
      <p:sp>
        <p:nvSpPr>
          <p:cNvPr id="2" name="頁尾版面配置區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911" name="投影片編號版面配置區 2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0F789D2-81C0-435C-B1AF-BF2B75D949F1}" type="slidenum">
              <a:rPr kumimoji="0" lang="zh-TW" altLang="en-US" sz="1200">
                <a:solidFill>
                  <a:srgbClr val="898989"/>
                </a:solidFill>
                <a:latin typeface="微軟正黑體" pitchFamily="34" charset="-120"/>
                <a:ea typeface="微軟正黑體" pitchFamily="34" charset="-120"/>
              </a:rPr>
              <a:pPr algn="r"/>
              <a:t>79</a:t>
            </a:fld>
            <a:endParaRPr kumimoji="0" lang="en-US" altLang="zh-TW" sz="1200">
              <a:solidFill>
                <a:srgbClr val="89898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2279650" y="1703389"/>
            <a:ext cx="3486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興趣（喜不喜歡做）</a:t>
            </a:r>
          </a:p>
          <a:p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能力 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能不能做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kumimoji="0" lang="en-US" altLang="zh-TW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人格特質 </a:t>
            </a:r>
            <a:r>
              <a:rPr kumimoji="0" lang="en-US" altLang="zh-TW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適不適合做）</a:t>
            </a:r>
          </a:p>
          <a:p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價值觀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願不願意做</a:t>
            </a:r>
            <a:r>
              <a:rPr kumimoji="0" lang="zh-TW" altLang="en-US" sz="20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4" name="文字方塊 11"/>
          <p:cNvSpPr txBox="1">
            <a:spLocks noChangeArrowheads="1"/>
          </p:cNvSpPr>
          <p:nvPr/>
        </p:nvSpPr>
        <p:spPr bwMode="auto">
          <a:xfrm>
            <a:off x="1524000" y="4316413"/>
            <a:ext cx="15113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機緣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家庭因素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社會潮流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家人期望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同儕團體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地緣關係</a:t>
            </a:r>
          </a:p>
          <a:p>
            <a:pPr algn="ctr">
              <a:buFontTx/>
              <a:buChar char="•"/>
            </a:pP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阻力助力</a:t>
            </a:r>
          </a:p>
        </p:txBody>
      </p:sp>
      <p:sp>
        <p:nvSpPr>
          <p:cNvPr id="15" name="文字方塊 15"/>
          <p:cNvSpPr txBox="1">
            <a:spLocks noChangeArrowheads="1"/>
          </p:cNvSpPr>
          <p:nvPr/>
        </p:nvSpPr>
        <p:spPr bwMode="auto">
          <a:xfrm>
            <a:off x="8691564" y="3751264"/>
            <a:ext cx="197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科系類別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職業類別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學校類別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升學管道</a:t>
            </a:r>
          </a:p>
        </p:txBody>
      </p:sp>
      <p:pic>
        <p:nvPicPr>
          <p:cNvPr id="123915" name="Rectangle 1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5164" y="152400"/>
            <a:ext cx="35782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543800" y="1289050"/>
            <a:ext cx="2871788" cy="1200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蒐集資料再決定，</a:t>
            </a:r>
            <a: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再收集資料再討論！做好生涯規劃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  <p:bldP spid="620" grpId="0" animBg="1"/>
      <p:bldP spid="621" grpId="0" animBg="1"/>
      <p:bldP spid="12" grpId="0"/>
      <p:bldP spid="14" grpId="0"/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3575051" y="333375"/>
            <a:ext cx="5616575" cy="97948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>
                <a:ln>
                  <a:noFill/>
                </a:ln>
                <a:ea typeface="標楷體" pitchFamily="65" charset="-120"/>
              </a:rPr>
              <a:t>國中與國小大不同</a:t>
            </a:r>
          </a:p>
        </p:txBody>
      </p:sp>
      <p:sp>
        <p:nvSpPr>
          <p:cNvPr id="134146" name="Rectangle 3"/>
          <p:cNvSpPr>
            <a:spLocks noGrp="1"/>
          </p:cNvSpPr>
          <p:nvPr>
            <p:ph type="subTitle" idx="4294967295"/>
          </p:nvPr>
        </p:nvSpPr>
        <p:spPr>
          <a:xfrm>
            <a:off x="2207568" y="1772816"/>
            <a:ext cx="8712968" cy="4884248"/>
          </a:xfrm>
        </p:spPr>
        <p:txBody>
          <a:bodyPr/>
          <a:lstStyle/>
          <a:p>
            <a:pPr marL="0" indent="0"/>
            <a:r>
              <a:rPr lang="zh-TW" altLang="en-US" sz="4000" dirty="0">
                <a:ea typeface="標楷體" pitchFamily="65" charset="-120"/>
              </a:rPr>
              <a:t>考試變多</a:t>
            </a:r>
          </a:p>
          <a:p>
            <a:pPr marL="0" indent="0"/>
            <a:r>
              <a:rPr lang="zh-TW" altLang="en-US" sz="4000" dirty="0">
                <a:ea typeface="標楷體" pitchFamily="65" charset="-120"/>
              </a:rPr>
              <a:t>分數已經和國小大不相同</a:t>
            </a:r>
          </a:p>
          <a:p>
            <a:pPr marL="0" indent="0"/>
            <a:r>
              <a:rPr lang="zh-TW" altLang="en-US" sz="4000" dirty="0">
                <a:ea typeface="標楷體" pitchFamily="65" charset="-120"/>
              </a:rPr>
              <a:t>讀書的習慣一定要改變</a:t>
            </a:r>
          </a:p>
          <a:p>
            <a:pPr marL="0" indent="0"/>
            <a:r>
              <a:rPr lang="zh-TW" altLang="en-US" sz="4000" dirty="0">
                <a:ea typeface="標楷體" pitchFamily="65" charset="-120"/>
              </a:rPr>
              <a:t>因課業的壓力會增加親子間的摩擦</a:t>
            </a:r>
          </a:p>
          <a:p>
            <a:pPr marL="0" indent="0"/>
            <a:r>
              <a:rPr lang="zh-TW" altLang="en-US" sz="4000" dirty="0">
                <a:ea typeface="標楷體" pitchFamily="65" charset="-120"/>
              </a:rPr>
              <a:t>補習班與安親班的不同</a:t>
            </a:r>
          </a:p>
          <a:p>
            <a:pPr marL="0" indent="0"/>
            <a:r>
              <a:rPr lang="zh-TW" altLang="en-US" sz="4000" dirty="0">
                <a:ea typeface="標楷體" pitchFamily="65" charset="-120"/>
              </a:rPr>
              <a:t>到底要不要補習</a:t>
            </a:r>
          </a:p>
          <a:p>
            <a:pPr marL="0" indent="0"/>
            <a:endParaRPr lang="zh-TW" altLang="en-US" sz="4000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588008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064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檢視目前自己的狀況</a:t>
            </a:r>
          </a:p>
        </p:txBody>
      </p:sp>
      <p:sp>
        <p:nvSpPr>
          <p:cNvPr id="1290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78012" y="1406415"/>
            <a:ext cx="843597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dirty="0">
                <a:ea typeface="標楷體" pitchFamily="65" charset="-120"/>
              </a:rPr>
              <a:t>一、完成生涯規劃書</a:t>
            </a:r>
          </a:p>
          <a:p>
            <a:pPr eaLnBrk="1" hangingPunct="1">
              <a:buFontTx/>
              <a:buNone/>
            </a:pPr>
            <a:r>
              <a:rPr lang="zh-TW" altLang="en-US" dirty="0">
                <a:ea typeface="標楷體" pitchFamily="65" charset="-120"/>
              </a:rPr>
              <a:t>二、志願試選填結果</a:t>
            </a:r>
          </a:p>
          <a:p>
            <a:pPr eaLnBrk="1" hangingPunct="1">
              <a:buFontTx/>
              <a:buNone/>
            </a:pPr>
            <a:r>
              <a:rPr lang="zh-TW" altLang="en-US" dirty="0">
                <a:ea typeface="標楷體" pitchFamily="65" charset="-120"/>
              </a:rPr>
              <a:t>三、運用測驗幫助選填</a:t>
            </a:r>
          </a:p>
          <a:p>
            <a:pPr eaLnBrk="1" hangingPunct="1">
              <a:buFontTx/>
              <a:buNone/>
            </a:pPr>
            <a:endParaRPr lang="zh-TW" altLang="en-US" dirty="0"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zh-TW" altLang="en-US" dirty="0"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zh-TW" altLang="en-US" dirty="0"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dirty="0">
                <a:ea typeface="標楷體" pitchFamily="65" charset="-120"/>
              </a:rPr>
              <a:t>四、定向思考：學術傾向、職業傾向、未定向</a:t>
            </a:r>
          </a:p>
          <a:p>
            <a:pPr eaLnBrk="1" hangingPunct="1">
              <a:buFontTx/>
              <a:buNone/>
            </a:pPr>
            <a:endParaRPr lang="en-US" altLang="zh-TW" dirty="0"/>
          </a:p>
        </p:txBody>
      </p:sp>
      <p:graphicFrame>
        <p:nvGraphicFramePr>
          <p:cNvPr id="101380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67861967"/>
              </p:ext>
            </p:extLst>
          </p:nvPr>
        </p:nvGraphicFramePr>
        <p:xfrm>
          <a:off x="1991544" y="3573016"/>
          <a:ext cx="7993062" cy="1265248"/>
        </p:xfrm>
        <a:graphic>
          <a:graphicData uri="http://schemas.openxmlformats.org/drawingml/2006/table">
            <a:tbl>
              <a:tblPr/>
              <a:tblGrid>
                <a:gridCol w="177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0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8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學科表現</a:t>
                      </a:r>
                    </a:p>
                  </a:txBody>
                  <a:tcPr marT="45649" marB="456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興趣測驗</a:t>
                      </a:r>
                    </a:p>
                  </a:txBody>
                  <a:tcPr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性向測驗</a:t>
                      </a:r>
                    </a:p>
                  </a:txBody>
                  <a:tcPr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真正選填</a:t>
                      </a:r>
                    </a:p>
                  </a:txBody>
                  <a:tcPr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4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數、自</a:t>
                      </a:r>
                    </a:p>
                  </a:txBody>
                  <a:tcPr marT="45649" marB="456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工業類（機械群）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農業類（食品群）</a:t>
                      </a:r>
                    </a:p>
                  </a:txBody>
                  <a:tcPr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操作、空間</a:t>
                      </a:r>
                    </a:p>
                  </a:txBody>
                  <a:tcPr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機械科、</a:t>
                      </a:r>
                      <a:r>
                        <a:rPr kumimoji="1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食品加工科</a:t>
                      </a:r>
                      <a:r>
                        <a:rPr kumimoji="1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……..</a:t>
                      </a:r>
                    </a:p>
                  </a:txBody>
                  <a:tcPr marT="45649" marB="456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2279650" y="1989138"/>
            <a:ext cx="7772400" cy="996950"/>
          </a:xfrm>
        </p:spPr>
        <p:txBody>
          <a:bodyPr/>
          <a:lstStyle/>
          <a:p>
            <a:pPr algn="ctr"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ahoma" pitchFamily="34" charset="0"/>
              </a:rPr>
              <a:t>結語</a:t>
            </a:r>
          </a:p>
        </p:txBody>
      </p:sp>
      <p:sp>
        <p:nvSpPr>
          <p:cNvPr id="1413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35E72F-B691-4118-AA3E-5EC826FDC45E}" type="slidenum">
              <a:rPr lang="en-US" altLang="zh-TW" smtClean="0">
                <a:ea typeface="新細明體" charset="-120"/>
              </a:rPr>
              <a:pPr/>
              <a:t>81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141315" name="群組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6588" y="3357564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AutoShape 3"/>
          <p:cNvSpPr>
            <a:spLocks noChangeArrowheads="1"/>
          </p:cNvSpPr>
          <p:nvPr/>
        </p:nvSpPr>
        <p:spPr bwMode="auto">
          <a:xfrm>
            <a:off x="1361382" y="980728"/>
            <a:ext cx="10063210" cy="5832475"/>
          </a:xfrm>
          <a:prstGeom prst="roundRect">
            <a:avLst>
              <a:gd name="adj" fmla="val 4815"/>
            </a:avLst>
          </a:prstGeom>
          <a:solidFill>
            <a:srgbClr val="FFCC99">
              <a:alpha val="30196"/>
            </a:srgbClr>
          </a:solidFill>
          <a:ln w="57150" cap="rnd" algn="ctr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lIns="87313" tIns="44450" rIns="87313" bIns="44450" anchor="ctr"/>
          <a:lstStyle/>
          <a:p>
            <a:pPr algn="ctr"/>
            <a:endParaRPr lang="en-US" altLang="zh-TW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71464" y="1340768"/>
            <a:ext cx="9900592" cy="5832475"/>
          </a:xfrm>
        </p:spPr>
        <p:txBody>
          <a:bodyPr/>
          <a:lstStyle/>
          <a:p>
            <a:pPr marL="609600" indent="-609600" algn="ctr" eaLnBrk="1" hangingPunct="1">
              <a:lnSpc>
                <a:spcPct val="105000"/>
              </a:lnSpc>
              <a:buNone/>
              <a:tabLst>
                <a:tab pos="3948113" algn="l"/>
              </a:tabLst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適性揚才</a:t>
            </a: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重視學生適性輔導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536575" lvl="1" indent="-331788" algn="just" eaLnBrk="1" hangingPunct="1">
              <a:lnSpc>
                <a:spcPct val="105000"/>
              </a:lnSpc>
              <a:buNone/>
              <a:tabLst>
                <a:tab pos="3948113" algn="l"/>
              </a:tabLst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透過生涯規劃建議書，讓學生</a:t>
            </a:r>
            <a:r>
              <a:rPr lang="zh-TW" altLang="en-US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了解自己的性向或優勢能力。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pPr marL="536575" lvl="1" indent="-331788" algn="just" eaLnBrk="1" hangingPunct="1">
              <a:lnSpc>
                <a:spcPct val="105000"/>
              </a:lnSpc>
              <a:buNone/>
              <a:tabLst>
                <a:tab pos="3948113" algn="l"/>
              </a:tabLst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善用</a:t>
            </a:r>
            <a:r>
              <a:rPr lang="zh-TW" altLang="en-US" sz="3200" b="1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學生輔導諮商中心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及國中專任專業輔導人員。</a:t>
            </a:r>
            <a:endParaRPr lang="en-US" altLang="zh-TW" sz="32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marL="536575" lvl="1" indent="-331788" algn="just" eaLnBrk="1" hangingPunct="1">
              <a:lnSpc>
                <a:spcPct val="105000"/>
              </a:lnSpc>
              <a:buNone/>
              <a:tabLst>
                <a:tab pos="3948113" algn="l"/>
              </a:tabLst>
            </a:pPr>
            <a:r>
              <a:rPr lang="en-US" altLang="zh-TW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參與技職參訪活動，認識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桃園區各高中職</a:t>
            </a:r>
            <a:r>
              <a:rPr lang="zh-TW" altLang="en-US" sz="32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及五專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，多元參與性向探索課程。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536575" lvl="1" indent="-331788" algn="just" eaLnBrk="1" hangingPunct="1">
              <a:lnSpc>
                <a:spcPct val="105000"/>
              </a:lnSpc>
              <a:buNone/>
              <a:tabLst>
                <a:tab pos="3948113" algn="l"/>
              </a:tabLst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依據學生三年的學習情形、會考成績及相關檔案協助學生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2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marL="536575" lvl="1" indent="-331788" algn="just" eaLnBrk="1" hangingPunct="1">
              <a:lnSpc>
                <a:spcPct val="105000"/>
              </a:lnSpc>
              <a:buNone/>
              <a:tabLst>
                <a:tab pos="3948113" algn="l"/>
              </a:tabLst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453702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1"/>
          <p:cNvSpPr>
            <a:spLocks noChangeArrowheads="1"/>
          </p:cNvSpPr>
          <p:nvPr/>
        </p:nvSpPr>
        <p:spPr bwMode="auto">
          <a:xfrm>
            <a:off x="1774826" y="2492375"/>
            <a:ext cx="8569325" cy="1689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TW" altLang="en-US" sz="2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認清自己優勢</a:t>
            </a:r>
            <a:r>
              <a:rPr kumimoji="0" lang="en-US" altLang="zh-TW" sz="2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—</a:t>
            </a:r>
            <a:r>
              <a:rPr kumimoji="0" lang="zh-TW" altLang="en-US" sz="2600" b="1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參酌</a:t>
            </a:r>
            <a:r>
              <a:rPr kumimoji="0" lang="zh-TW" altLang="en-US"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生涯規劃建議書</a:t>
            </a:r>
            <a:r>
              <a:rPr kumimoji="0" lang="zh-TW" altLang="en-US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了解</a:t>
            </a:r>
            <a:r>
              <a:rPr kumimoji="0" lang="zh-TW" altLang="en-US" sz="2400" b="1">
                <a:solidFill>
                  <a:schemeClr val="tx2"/>
                </a:solidFill>
                <a:ea typeface="標楷體" pitchFamily="65" charset="-120"/>
                <a:cs typeface="Times New Roman" pitchFamily="18" charset="0"/>
              </a:rPr>
              <a:t>性向或優勢能力</a:t>
            </a:r>
            <a:endParaRPr kumimoji="0" lang="zh-TW" altLang="en-US" sz="2400" b="1">
              <a:solidFill>
                <a:schemeClr val="tx2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/>
            <a:r>
              <a:rPr kumimoji="0" lang="zh-TW" altLang="en-US" sz="2600" b="1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正常進行各領域學習</a:t>
            </a:r>
            <a:r>
              <a:rPr kumimoji="0" lang="en-US" altLang="zh-TW" sz="2600" b="1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—</a:t>
            </a:r>
            <a:r>
              <a:rPr kumimoji="0" lang="zh-TW" altLang="en-US" sz="2600" b="1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不過度反複高壓學習</a:t>
            </a:r>
          </a:p>
          <a:p>
            <a:pPr eaLnBrk="0" hangingPunct="0"/>
            <a:r>
              <a:rPr kumimoji="0" lang="zh-TW" altLang="en-US" sz="2600" b="1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多元參與性向探索課程與社團</a:t>
            </a:r>
            <a:r>
              <a:rPr kumimoji="0" lang="zh-TW" altLang="en-US" b="1">
                <a:ea typeface="標楷體" pitchFamily="65" charset="-120"/>
                <a:cs typeface="Times New Roman" pitchFamily="18" charset="0"/>
              </a:rPr>
              <a:t>、</a:t>
            </a:r>
          </a:p>
          <a:p>
            <a:pPr eaLnBrk="0" hangingPunct="0"/>
            <a:r>
              <a:rPr kumimoji="0" lang="zh-TW" altLang="en-US" sz="2600" b="1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正確解讀性向測驗</a:t>
            </a:r>
          </a:p>
        </p:txBody>
      </p:sp>
      <p:sp>
        <p:nvSpPr>
          <p:cNvPr id="7174" name="Rectangle 11"/>
          <p:cNvSpPr>
            <a:spLocks noChangeArrowheads="1"/>
          </p:cNvSpPr>
          <p:nvPr/>
        </p:nvSpPr>
        <p:spPr bwMode="auto">
          <a:xfrm>
            <a:off x="1774826" y="981076"/>
            <a:ext cx="8569325" cy="1292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6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了解環境變化</a:t>
            </a:r>
            <a:r>
              <a:rPr kumimoji="0" lang="en-US" altLang="zh-TW" sz="26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—</a:t>
            </a:r>
            <a:r>
              <a:rPr kumimoji="0" lang="zh-TW" altLang="en-US" sz="26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寧當雞頭</a:t>
            </a:r>
            <a:r>
              <a:rPr kumimoji="0" lang="zh-TW" altLang="en-US" b="1" dirty="0"/>
              <a:t>、</a:t>
            </a:r>
            <a:r>
              <a:rPr kumimoji="0" lang="zh-TW" altLang="en-US" sz="26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不從眾</a:t>
            </a:r>
          </a:p>
          <a:p>
            <a:r>
              <a:rPr kumimoji="0" lang="zh-TW" altLang="en-US" sz="260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看懂</a:t>
            </a:r>
            <a:r>
              <a:rPr kumimoji="0" lang="zh-TW" altLang="en-US" sz="26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大學招生變化  社會需求變化  高中職機會與資源</a:t>
            </a:r>
            <a:r>
              <a:rPr kumimoji="0" lang="zh-TW" altLang="en-US" sz="260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重組</a:t>
            </a:r>
          </a:p>
          <a:p>
            <a:r>
              <a:rPr kumimoji="0" lang="zh-TW" altLang="en-US" sz="2600" b="1" dirty="0">
                <a:latin typeface="Times New Roman" pitchFamily="18" charset="0"/>
                <a:ea typeface="標楷體" pitchFamily="65" charset="-120"/>
              </a:rPr>
              <a:t>明白免學費與擴大繁星後的機會與資源重組</a:t>
            </a:r>
          </a:p>
        </p:txBody>
      </p:sp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1774826" y="260351"/>
            <a:ext cx="8424863" cy="588963"/>
          </a:xfrm>
          <a:prstGeom prst="rect">
            <a:avLst/>
          </a:prstGeom>
          <a:solidFill>
            <a:srgbClr val="FFC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b="1">
                <a:latin typeface="標楷體" pitchFamily="65" charset="-120"/>
                <a:ea typeface="標楷體" pitchFamily="65" charset="-120"/>
              </a:rPr>
              <a:t>國中生該如何準備免試或特色的選擇</a:t>
            </a:r>
            <a:r>
              <a:rPr kumimoji="0" lang="en-US" altLang="zh-TW" sz="3200" b="1">
                <a:latin typeface="標楷體" pitchFamily="65" charset="-120"/>
                <a:ea typeface="標楷體" pitchFamily="65" charset="-120"/>
              </a:rPr>
              <a:t>?</a:t>
            </a:r>
          </a:p>
        </p:txBody>
      </p:sp>
      <p:sp>
        <p:nvSpPr>
          <p:cNvPr id="7176" name="Rectangle 13"/>
          <p:cNvSpPr>
            <a:spLocks noChangeArrowheads="1"/>
          </p:cNvSpPr>
          <p:nvPr/>
        </p:nvSpPr>
        <p:spPr bwMode="auto">
          <a:xfrm>
            <a:off x="1774826" y="4365625"/>
            <a:ext cx="8569325" cy="86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堅信與勇敢選擇</a:t>
            </a:r>
            <a:r>
              <a:rPr kumimoji="0" lang="en-US" altLang="zh-TW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kumimoji="0" lang="zh-TW" altLang="en-US" sz="2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認清自己，勇敢選擇， 就能有好機會</a:t>
            </a:r>
          </a:p>
          <a:p>
            <a:r>
              <a:rPr kumimoji="0" lang="zh-TW" altLang="en-US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敢選擇次一、二個志願的學校或離家近</a:t>
            </a:r>
            <a:r>
              <a:rPr kumimoji="0" lang="zh-TW" altLang="en-US" sz="2400" b="1">
                <a:solidFill>
                  <a:schemeClr val="tx2"/>
                </a:solidFill>
              </a:rPr>
              <a:t>、</a:t>
            </a:r>
            <a:r>
              <a:rPr kumimoji="0" lang="zh-TW" altLang="en-US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條件符合學校</a:t>
            </a:r>
          </a:p>
        </p:txBody>
      </p:sp>
      <p:sp>
        <p:nvSpPr>
          <p:cNvPr id="7181" name="矩形 2"/>
          <p:cNvSpPr>
            <a:spLocks noChangeArrowheads="1"/>
          </p:cNvSpPr>
          <p:nvPr/>
        </p:nvSpPr>
        <p:spPr bwMode="auto">
          <a:xfrm>
            <a:off x="1774826" y="5337174"/>
            <a:ext cx="7057503" cy="12604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高中是進路，高職有藍天，五專一樣好</a:t>
            </a:r>
          </a:p>
          <a:p>
            <a:pPr eaLnBrk="0" hangingPunct="0"/>
            <a:r>
              <a:rPr kumimoji="0" lang="zh-TW" altLang="en-US" sz="2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再熱門的學校都可能遇到有不對味的老師</a:t>
            </a:r>
            <a:r>
              <a:rPr kumimoji="0" lang="zh-TW" altLang="en-US" b="1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，</a:t>
            </a:r>
          </a:p>
          <a:p>
            <a:pPr eaLnBrk="0" hangingPunct="0"/>
            <a:r>
              <a:rPr kumimoji="0" lang="zh-TW" altLang="en-US" sz="2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再不熱門的學校都可能遇到很合適的貴人</a:t>
            </a:r>
          </a:p>
        </p:txBody>
      </p:sp>
      <p:sp>
        <p:nvSpPr>
          <p:cNvPr id="140294" name="AutoShape 7"/>
          <p:cNvSpPr>
            <a:spLocks noChangeArrowheads="1"/>
          </p:cNvSpPr>
          <p:nvPr/>
        </p:nvSpPr>
        <p:spPr bwMode="auto">
          <a:xfrm>
            <a:off x="9444830" y="5535611"/>
            <a:ext cx="1944688" cy="863600"/>
          </a:xfrm>
          <a:prstGeom prst="cloudCallout">
            <a:avLst>
              <a:gd name="adj1" fmla="val -210000"/>
              <a:gd name="adj2" fmla="val -59560"/>
            </a:avLst>
          </a:prstGeom>
          <a:solidFill>
            <a:srgbClr val="0000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準備篇</a:t>
            </a:r>
          </a:p>
        </p:txBody>
      </p:sp>
    </p:spTree>
    <p:extLst>
      <p:ext uri="{BB962C8B-B14F-4D97-AF65-F5344CB8AC3E}">
        <p14:creationId xmlns:p14="http://schemas.microsoft.com/office/powerpoint/2010/main" val="34503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4" grpId="0" animBg="1"/>
      <p:bldP spid="7175" grpId="0" animBg="1"/>
      <p:bldP spid="7176" grpId="0" animBg="1"/>
      <p:bldP spid="718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2640013" y="0"/>
            <a:ext cx="7543800" cy="1143000"/>
          </a:xfrm>
        </p:spPr>
        <p:txBody>
          <a:bodyPr wrap="square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zh-TW" altLang="en-US" b="0">
                <a:ln>
                  <a:noFill/>
                </a:ln>
                <a:solidFill>
                  <a:srgbClr val="24458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進路分析</a:t>
            </a:r>
            <a:r>
              <a:rPr lang="zh-TW" altLang="en-US" sz="7500" b="0">
                <a:ln>
                  <a:noFill/>
                </a:ln>
                <a:solidFill>
                  <a:srgbClr val="24458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b="0">
                <a:ln>
                  <a:noFill/>
                </a:ln>
                <a:solidFill>
                  <a:srgbClr val="24458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4294967295"/>
          </p:nvPr>
        </p:nvSpPr>
        <p:spPr>
          <a:xfrm>
            <a:off x="1919288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4294967295"/>
          </p:nvPr>
        </p:nvSpPr>
        <p:spPr>
          <a:xfrm>
            <a:off x="6096001" y="1557338"/>
            <a:ext cx="3960813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sz="half" idx="4294967295"/>
          </p:nvPr>
        </p:nvSpPr>
        <p:spPr>
          <a:xfrm>
            <a:off x="19939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anose="05020102010507070707" pitchFamily="18" charset="2"/>
              <a:buChar char=""/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不斷念書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，考上理想的高中。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anose="05020102010507070707" pitchFamily="18" charset="2"/>
              <a:buChar char=""/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不會念書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的人去讀的。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anose="05020102010507070707" pitchFamily="18" charset="2"/>
              <a:buChar char=""/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學校排名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來填寫。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anose="05020102010507070707" pitchFamily="18" charset="2"/>
              <a:buChar char=""/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落點分析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anose="05020102010507070707" pitchFamily="18" charset="2"/>
              <a:buChar char=""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735639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>
              <a:ea typeface="新細明體" charset="-120"/>
            </a:endParaRPr>
          </a:p>
        </p:txBody>
      </p:sp>
      <p:grpSp>
        <p:nvGrpSpPr>
          <p:cNvPr id="7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42343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344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kumimoji="0" lang="zh-TW" altLang="en-US" sz="2400" b="1">
                  <a:solidFill>
                    <a:srgbClr val="FF0000"/>
                  </a:solidFill>
                  <a:latin typeface="Century Schoolbook" pitchFamily="18" charset="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Century Schoolbook" pitchFamily="18" charset="0"/>
              </a:endParaRPr>
            </a:p>
            <a:p>
              <a:r>
                <a:rPr kumimoji="0" lang="zh-TW" altLang="en-US" sz="2400" b="1">
                  <a:latin typeface="Century Schoolbook" pitchFamily="18" charset="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特質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價值觀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能力</a:t>
              </a:r>
              <a:r>
                <a:rPr kumimoji="0" lang="zh-TW" altLang="en-US" sz="2400" b="1">
                  <a:latin typeface="Century Schoolbook" pitchFamily="18" charset="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經驗探索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資訊收集</a:t>
              </a:r>
              <a:r>
                <a:rPr kumimoji="0" lang="zh-TW" altLang="en-US" sz="2400" b="1">
                  <a:latin typeface="Century Schoolbook" pitchFamily="18" charset="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6" name="Rectangle 2"/>
          <p:cNvSpPr txBox="1">
            <a:spLocks noChangeArrowheads="1"/>
          </p:cNvSpPr>
          <p:nvPr/>
        </p:nvSpPr>
        <p:spPr bwMode="auto">
          <a:xfrm>
            <a:off x="1703389" y="260351"/>
            <a:ext cx="82184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每個年輕生命都像一顆種子，</a:t>
            </a:r>
            <a:endParaRPr kumimoji="0" lang="en-US" altLang="zh-TW" sz="40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只要土壤對了，種子就能發芽</a:t>
            </a:r>
            <a:b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en-US" altLang="zh-TW" sz="2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天下</a:t>
            </a:r>
            <a:r>
              <a:rPr kumimoji="0" lang="en-US" altLang="zh-TW" sz="2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,410</a:t>
            </a:r>
            <a:r>
              <a:rPr kumimoji="0" lang="zh-TW" altLang="en-US" sz="2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kumimoji="0" lang="en-US" altLang="zh-TW" sz="2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P.48)</a:t>
            </a:r>
          </a:p>
        </p:txBody>
      </p:sp>
      <p:sp>
        <p:nvSpPr>
          <p:cNvPr id="337926" name="Rectangle 6"/>
          <p:cNvSpPr>
            <a:spLocks noChangeArrowheads="1"/>
          </p:cNvSpPr>
          <p:nvPr/>
        </p:nvSpPr>
        <p:spPr bwMode="auto">
          <a:xfrm>
            <a:off x="1774825" y="4652963"/>
            <a:ext cx="81089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zh-TW" altLang="en-US" sz="4800" b="1">
                <a:solidFill>
                  <a:schemeClr val="bg2"/>
                </a:solidFill>
                <a:ea typeface="標楷體" pitchFamily="65" charset="-120"/>
              </a:rPr>
              <a:t>孩子未必出類拔萃，</a:t>
            </a:r>
          </a:p>
          <a:p>
            <a:pPr>
              <a:defRPr/>
            </a:pPr>
            <a:r>
              <a:rPr kumimoji="0" lang="zh-TW" altLang="en-US" sz="4800" b="1">
                <a:solidFill>
                  <a:schemeClr val="bg2"/>
                </a:solidFill>
                <a:ea typeface="標楷體" pitchFamily="65" charset="-120"/>
              </a:rPr>
              <a:t>但必定獨一無二、與眾不同。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1919288" y="620714"/>
            <a:ext cx="6965950" cy="979487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>
                <a:ln>
                  <a:noFill/>
                </a:ln>
                <a:ea typeface="標楷體" pitchFamily="65" charset="-120"/>
              </a:rPr>
              <a:t>親師溝通</a:t>
            </a:r>
          </a:p>
        </p:txBody>
      </p:sp>
      <p:sp>
        <p:nvSpPr>
          <p:cNvPr id="135170" name="Rectangle 3"/>
          <p:cNvSpPr>
            <a:spLocks noGrp="1"/>
          </p:cNvSpPr>
          <p:nvPr>
            <p:ph type="subTitle" idx="4294967295"/>
          </p:nvPr>
        </p:nvSpPr>
        <p:spPr>
          <a:xfrm>
            <a:off x="1919288" y="2060574"/>
            <a:ext cx="9577312" cy="3096617"/>
          </a:xfrm>
        </p:spPr>
        <p:txBody>
          <a:bodyPr/>
          <a:lstStyle/>
          <a:p>
            <a:pPr marL="0" indent="0"/>
            <a:r>
              <a:rPr lang="zh-TW" altLang="en-US" sz="4200" dirty="0">
                <a:ea typeface="標楷體" pitchFamily="65" charset="-120"/>
              </a:rPr>
              <a:t>善用聯絡簿</a:t>
            </a:r>
          </a:p>
          <a:p>
            <a:pPr marL="0" indent="0"/>
            <a:r>
              <a:rPr lang="zh-TW" altLang="en-US" sz="4200" dirty="0">
                <a:ea typeface="標楷體" pitchFamily="65" charset="-120"/>
              </a:rPr>
              <a:t>每次的班親會如果時間允許要多與會</a:t>
            </a:r>
          </a:p>
          <a:p>
            <a:pPr marL="0" indent="0"/>
            <a:r>
              <a:rPr lang="zh-TW" altLang="en-US" sz="4200" dirty="0">
                <a:ea typeface="標楷體" pitchFamily="65" charset="-120"/>
              </a:rPr>
              <a:t>健全與投入班級的班親會</a:t>
            </a:r>
          </a:p>
          <a:p>
            <a:pPr marL="0" indent="0"/>
            <a:endParaRPr lang="zh-TW" altLang="en-US" sz="4200" dirty="0">
              <a:ea typeface="標楷體" pitchFamily="65" charset="-120"/>
            </a:endParaRPr>
          </a:p>
          <a:p>
            <a:pPr marL="0" indent="0"/>
            <a:endParaRPr lang="zh-TW" altLang="en-US" sz="4200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881656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MSC_MS_EA_Buisiness_ID04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5748</Words>
  <Application>Microsoft Office PowerPoint</Application>
  <PresentationFormat>寬螢幕</PresentationFormat>
  <Paragraphs>934</Paragraphs>
  <Slides>85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104" baseType="lpstr">
      <vt:lpstr>BiauKai</vt:lpstr>
      <vt:lpstr>Cataneo BT</vt:lpstr>
      <vt:lpstr>Gulim</vt:lpstr>
      <vt:lpstr>文鼎中圓</vt:lpstr>
      <vt:lpstr>華康細圓體</vt:lpstr>
      <vt:lpstr>華康細圓體(P)</vt:lpstr>
      <vt:lpstr>華康儷特圓</vt:lpstr>
      <vt:lpstr>微軟正黑體</vt:lpstr>
      <vt:lpstr>新細明體</vt:lpstr>
      <vt:lpstr>標楷體</vt:lpstr>
      <vt:lpstr>Arial</vt:lpstr>
      <vt:lpstr>Calibri</vt:lpstr>
      <vt:lpstr>Century Schoolbook</vt:lpstr>
      <vt:lpstr>Tahoma</vt:lpstr>
      <vt:lpstr>Times New Roman</vt:lpstr>
      <vt:lpstr>Verdana</vt:lpstr>
      <vt:lpstr>Wingdings</vt:lpstr>
      <vt:lpstr>Wingdings 2</vt:lpstr>
      <vt:lpstr>MSC_MS_EA_Buisiness_ID04</vt:lpstr>
      <vt:lpstr>PowerPoint 簡報</vt:lpstr>
      <vt:lpstr>目次</vt:lpstr>
      <vt:lpstr>PowerPoint 簡報</vt:lpstr>
      <vt:lpstr>PowerPoint 簡報</vt:lpstr>
      <vt:lpstr>PowerPoint 簡報</vt:lpstr>
      <vt:lpstr>國中的課程</vt:lpstr>
      <vt:lpstr>國中的師資結構</vt:lpstr>
      <vt:lpstr>國中與國小大不同</vt:lpstr>
      <vt:lpstr>親師溝通</vt:lpstr>
      <vt:lpstr>PowerPoint 簡報</vt:lpstr>
      <vt:lpstr>PowerPoint 簡報</vt:lpstr>
      <vt:lpstr>桃連區主要入學管道</vt:lpstr>
      <vt:lpstr>PowerPoint 簡報</vt:lpstr>
      <vt:lpstr>112學年度桃連區適性入學管道</vt:lpstr>
      <vt:lpstr>PowerPoint 簡報</vt:lpstr>
      <vt:lpstr>PowerPoint 簡報</vt:lpstr>
      <vt:lpstr>PowerPoint 簡報</vt:lpstr>
      <vt:lpstr>專業群科甄選(特色招生)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112年桃連區免試入學-同分超額比序步驟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檢視目前自己的狀況</vt:lpstr>
      <vt:lpstr>PowerPoint 簡報</vt:lpstr>
      <vt:lpstr>PowerPoint 簡報</vt:lpstr>
      <vt:lpstr>PowerPoint 簡報</vt:lpstr>
      <vt:lpstr>進路分析大不同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87</cp:revision>
  <dcterms:modified xsi:type="dcterms:W3CDTF">2023-04-17T03:01:14Z</dcterms:modified>
</cp:coreProperties>
</file>