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4" r:id="rId2"/>
    <p:sldId id="415" r:id="rId3"/>
  </p:sldIdLst>
  <p:sldSz cx="12192000" cy="6858000"/>
  <p:notesSz cx="6802438" cy="99345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99D3"/>
    <a:srgbClr val="FF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8489" autoAdjust="0"/>
  </p:normalViewPr>
  <p:slideViewPr>
    <p:cSldViewPr snapToGrid="0">
      <p:cViewPr varScale="1">
        <p:scale>
          <a:sx n="100" d="100"/>
          <a:sy n="100" d="100"/>
        </p:scale>
        <p:origin x="6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113年各級消防機關溺水人數</a:t>
            </a:r>
            <a:r>
              <a:rPr lang="zh-TW" altLang="zh-TW" sz="1800" b="0" i="0" baseline="0">
                <a:effectLst/>
              </a:rPr>
              <a:t>統計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工作表7!$B$1</c:f>
              <c:strCache>
                <c:ptCount val="1"/>
                <c:pt idx="0">
                  <c:v>失蹤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工作表7!$B$2:$B$23</c:f>
              <c:numCache>
                <c:formatCode>General</c:formatCode>
                <c:ptCount val="22"/>
                <c:pt idx="0">
                  <c:v>3</c:v>
                </c:pt>
                <c:pt idx="1">
                  <c:v>12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65-4AEB-9E2D-E1AD8B51F898}"/>
            </c:ext>
          </c:extLst>
        </c:ser>
        <c:ser>
          <c:idx val="1"/>
          <c:order val="1"/>
          <c:tx>
            <c:strRef>
              <c:f>工作表7!$C$1</c:f>
              <c:strCache>
                <c:ptCount val="1"/>
                <c:pt idx="0">
                  <c:v>死亡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工作表7!$C$2:$C$23</c:f>
              <c:numCache>
                <c:formatCode>General</c:formatCode>
                <c:ptCount val="22"/>
                <c:pt idx="0">
                  <c:v>52</c:v>
                </c:pt>
                <c:pt idx="1">
                  <c:v>86</c:v>
                </c:pt>
                <c:pt idx="2">
                  <c:v>57</c:v>
                </c:pt>
                <c:pt idx="3">
                  <c:v>28</c:v>
                </c:pt>
                <c:pt idx="4">
                  <c:v>86</c:v>
                </c:pt>
                <c:pt idx="5">
                  <c:v>91</c:v>
                </c:pt>
                <c:pt idx="6">
                  <c:v>8</c:v>
                </c:pt>
                <c:pt idx="7">
                  <c:v>9</c:v>
                </c:pt>
                <c:pt idx="8">
                  <c:v>14</c:v>
                </c:pt>
                <c:pt idx="9">
                  <c:v>7</c:v>
                </c:pt>
                <c:pt idx="10">
                  <c:v>11</c:v>
                </c:pt>
                <c:pt idx="11">
                  <c:v>20</c:v>
                </c:pt>
                <c:pt idx="12">
                  <c:v>10</c:v>
                </c:pt>
                <c:pt idx="13">
                  <c:v>19</c:v>
                </c:pt>
                <c:pt idx="14">
                  <c:v>15</c:v>
                </c:pt>
                <c:pt idx="15">
                  <c:v>7</c:v>
                </c:pt>
                <c:pt idx="16">
                  <c:v>23</c:v>
                </c:pt>
                <c:pt idx="17">
                  <c:v>13</c:v>
                </c:pt>
                <c:pt idx="18">
                  <c:v>12</c:v>
                </c:pt>
                <c:pt idx="19">
                  <c:v>10</c:v>
                </c:pt>
                <c:pt idx="20">
                  <c:v>3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65-4AEB-9E2D-E1AD8B51F898}"/>
            </c:ext>
          </c:extLst>
        </c:ser>
        <c:ser>
          <c:idx val="2"/>
          <c:order val="2"/>
          <c:tx>
            <c:strRef>
              <c:f>工作表7!$D$1</c:f>
              <c:strCache>
                <c:ptCount val="1"/>
                <c:pt idx="0">
                  <c:v>獲救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工作表7!$D$2:$D$23</c:f>
              <c:numCache>
                <c:formatCode>General</c:formatCode>
                <c:ptCount val="22"/>
                <c:pt idx="0">
                  <c:v>23</c:v>
                </c:pt>
                <c:pt idx="1">
                  <c:v>77</c:v>
                </c:pt>
                <c:pt idx="2">
                  <c:v>17</c:v>
                </c:pt>
                <c:pt idx="3">
                  <c:v>5</c:v>
                </c:pt>
                <c:pt idx="4">
                  <c:v>27</c:v>
                </c:pt>
                <c:pt idx="5">
                  <c:v>35</c:v>
                </c:pt>
                <c:pt idx="6">
                  <c:v>9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10</c:v>
                </c:pt>
                <c:pt idx="12">
                  <c:v>2</c:v>
                </c:pt>
                <c:pt idx="13">
                  <c:v>0</c:v>
                </c:pt>
                <c:pt idx="14">
                  <c:v>5</c:v>
                </c:pt>
                <c:pt idx="15">
                  <c:v>1</c:v>
                </c:pt>
                <c:pt idx="16">
                  <c:v>13</c:v>
                </c:pt>
                <c:pt idx="17">
                  <c:v>9</c:v>
                </c:pt>
                <c:pt idx="18">
                  <c:v>14</c:v>
                </c:pt>
                <c:pt idx="19">
                  <c:v>0</c:v>
                </c:pt>
                <c:pt idx="20">
                  <c:v>2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65-4AEB-9E2D-E1AD8B51F898}"/>
            </c:ext>
          </c:extLst>
        </c:ser>
        <c:ser>
          <c:idx val="3"/>
          <c:order val="3"/>
          <c:tx>
            <c:strRef>
              <c:f>工作表7!$E$1</c:f>
              <c:strCache>
                <c:ptCount val="1"/>
                <c:pt idx="0">
                  <c:v>溺水總人數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工作表7!$E$2:$E$23</c:f>
              <c:numCache>
                <c:formatCode>General</c:formatCode>
                <c:ptCount val="22"/>
                <c:pt idx="0">
                  <c:v>78</c:v>
                </c:pt>
                <c:pt idx="1">
                  <c:v>175</c:v>
                </c:pt>
                <c:pt idx="2">
                  <c:v>74</c:v>
                </c:pt>
                <c:pt idx="3">
                  <c:v>34</c:v>
                </c:pt>
                <c:pt idx="4">
                  <c:v>118</c:v>
                </c:pt>
                <c:pt idx="5">
                  <c:v>126</c:v>
                </c:pt>
                <c:pt idx="6">
                  <c:v>18</c:v>
                </c:pt>
                <c:pt idx="7">
                  <c:v>12</c:v>
                </c:pt>
                <c:pt idx="8">
                  <c:v>17</c:v>
                </c:pt>
                <c:pt idx="9">
                  <c:v>10</c:v>
                </c:pt>
                <c:pt idx="10">
                  <c:v>13</c:v>
                </c:pt>
                <c:pt idx="11">
                  <c:v>30</c:v>
                </c:pt>
                <c:pt idx="12">
                  <c:v>12</c:v>
                </c:pt>
                <c:pt idx="13">
                  <c:v>26</c:v>
                </c:pt>
                <c:pt idx="14">
                  <c:v>20</c:v>
                </c:pt>
                <c:pt idx="15">
                  <c:v>8</c:v>
                </c:pt>
                <c:pt idx="16">
                  <c:v>36</c:v>
                </c:pt>
                <c:pt idx="17">
                  <c:v>23</c:v>
                </c:pt>
                <c:pt idx="18">
                  <c:v>29</c:v>
                </c:pt>
                <c:pt idx="19">
                  <c:v>10</c:v>
                </c:pt>
                <c:pt idx="20">
                  <c:v>5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65-4AEB-9E2D-E1AD8B51F8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84627648"/>
        <c:axId val="-1084614592"/>
      </c:barChart>
      <c:catAx>
        <c:axId val="-10846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14592"/>
        <c:crosses val="autoZero"/>
        <c:auto val="1"/>
        <c:lblAlgn val="ctr"/>
        <c:lblOffset val="100"/>
        <c:noMultiLvlLbl val="0"/>
      </c:catAx>
      <c:valAx>
        <c:axId val="-108461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76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113</a:t>
            </a:r>
            <a:r>
              <a:rPr lang="zh-TW" altLang="zh-TW" sz="1800" b="0" i="0" baseline="0">
                <a:effectLst/>
              </a:rPr>
              <a:t>年溺水案件各水域種類占比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工作表8!$B$1</c:f>
              <c:strCache>
                <c:ptCount val="1"/>
                <c:pt idx="0">
                  <c:v>溺水人數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DF-4A21-A313-BA423B2CA2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DF-4A21-A313-BA423B2CA2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DF-4A21-A313-BA423B2CA27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5DF-4A21-A313-BA423B2CA27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5DF-4A21-A313-BA423B2CA27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5DF-4A21-A313-BA423B2CA27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5DF-4A21-A313-BA423B2CA27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5DF-4A21-A313-BA423B2CA27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5DF-4A21-A313-BA423B2CA27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5DF-4A21-A313-BA423B2CA27D}"/>
              </c:ext>
            </c:extLst>
          </c:dPt>
          <c:dLbls>
            <c:dLbl>
              <c:idx val="0"/>
              <c:layout>
                <c:manualLayout>
                  <c:x val="-1.2820510971631772E-2"/>
                  <c:y val="-8.9686098654708658E-3"/>
                </c:manualLayout>
              </c:layout>
              <c:tx>
                <c:rich>
                  <a:bodyPr/>
                  <a:lstStyle/>
                  <a:p>
                    <a:fld id="{D3007A2E-387B-49CA-B2D4-62EF093B6809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30A3C38B-F376-4D25-9232-A0408A89BD4A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A9F38BE5-9844-48B6-BA8A-ACB371576164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5DF-4A21-A313-BA423B2CA27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C992730-B954-4B6A-A30C-69583A7505BC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C88825C6-AFAD-47DF-A422-475201D6715C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A670894A-77D7-4B69-ABCF-6490F5A99EEC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5DF-4A21-A313-BA423B2CA27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6A2E010-4D8E-4C1D-8745-8DBEF5B6F790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188BFFEB-1A30-467B-A8FC-9D677E8C3D9D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F207B341-8598-45B0-8773-703FE5E9DF57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5DF-4A21-A313-BA423B2CA27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E653D0A-148E-4FDA-8D2B-E7E72F25BA0C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FEDD93DB-89E6-473B-B08D-63C42D7C3121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23DAFC23-9A7B-4711-B0D4-6D8D4138FC5E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5DF-4A21-A313-BA423B2CA27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FF3546E-D226-4ACE-83B6-DE19794175EE}" type="CATEGORYNAME">
                      <a:rPr lang="en-US" altLang="zh-TW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0CBD9200-E711-4BB7-9EE0-7434BF0527C0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F4B448E2-1E5F-474C-AC36-F8696D74667C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5DF-4A21-A313-BA423B2CA27D}"/>
                </c:ext>
              </c:extLst>
            </c:dLbl>
            <c:dLbl>
              <c:idx val="5"/>
              <c:layout>
                <c:manualLayout>
                  <c:x val="3.296702821276741E-2"/>
                  <c:y val="-2.9895366218235077E-3"/>
                </c:manualLayout>
              </c:layout>
              <c:tx>
                <c:rich>
                  <a:bodyPr/>
                  <a:lstStyle/>
                  <a:p>
                    <a:fld id="{3CE37B4C-C489-4828-B468-3B45D470BCF8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05EE261-2034-4B37-9192-929BA1B115F5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0BDD77AB-1FF7-42DB-A6E9-B022ADF810B0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5DF-4A21-A313-BA423B2CA27D}"/>
                </c:ext>
              </c:extLst>
            </c:dLbl>
            <c:dLbl>
              <c:idx val="6"/>
              <c:layout>
                <c:manualLayout>
                  <c:x val="-1.0989009404255803E-2"/>
                  <c:y val="5.6801195814648618E-2"/>
                </c:manualLayout>
              </c:layout>
              <c:tx>
                <c:rich>
                  <a:bodyPr/>
                  <a:lstStyle/>
                  <a:p>
                    <a:fld id="{BD0A7629-F09C-497B-8CB8-D557A573B551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D606683-B337-49ED-927E-EB3473A4F0FE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23274A8A-3BD0-47B1-B07C-10C4FEDBA248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35DF-4A21-A313-BA423B2CA27D}"/>
                </c:ext>
              </c:extLst>
            </c:dLbl>
            <c:dLbl>
              <c:idx val="7"/>
              <c:layout>
                <c:manualLayout>
                  <c:x val="-0.14102562068794955"/>
                  <c:y val="2.6905829596412557E-2"/>
                </c:manualLayout>
              </c:layout>
              <c:tx>
                <c:rich>
                  <a:bodyPr/>
                  <a:lstStyle/>
                  <a:p>
                    <a:fld id="{CAFB515C-4215-403B-B937-C59D9910DAC1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FE3C534-ED8C-4B34-8824-807E61CEE29D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B661BF45-F736-41CE-973C-CC23F0809AD3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35DF-4A21-A313-BA423B2CA27D}"/>
                </c:ext>
              </c:extLst>
            </c:dLbl>
            <c:dLbl>
              <c:idx val="8"/>
              <c:layout>
                <c:manualLayout>
                  <c:x val="-3.296702821276741E-2"/>
                  <c:y val="-1.7937219730941704E-2"/>
                </c:manualLayout>
              </c:layout>
              <c:tx>
                <c:rich>
                  <a:bodyPr/>
                  <a:lstStyle/>
                  <a:p>
                    <a:fld id="{7226A74E-326B-4F07-80FE-5BD766135A9D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30678997-A5A0-4B5E-A5D5-ABF8419607EE}" type="VALUE">
                      <a:rPr lang="en-US" altLang="zh-TW" baseline="0"/>
                      <a:pPr/>
                      <a:t>[值]</a:t>
                    </a:fld>
                    <a:r>
                      <a:rPr lang="zh-TW" altLang="en-US" baseline="0"/>
                      <a:t>人</a:t>
                    </a:r>
                    <a:r>
                      <a:rPr lang="en-US" altLang="zh-TW" baseline="0"/>
                      <a:t>, </a:t>
                    </a:r>
                    <a:fld id="{8F60364F-E838-4973-9E44-0DE01B160FE1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5DF-4A21-A313-BA423B2CA27D}"/>
                </c:ext>
              </c:extLst>
            </c:dLbl>
            <c:dLbl>
              <c:idx val="9"/>
              <c:layout>
                <c:manualLayout>
                  <c:x val="-8.241757053191856E-2"/>
                  <c:y val="1.1958146487294442E-2"/>
                </c:manualLayout>
              </c:layout>
              <c:tx>
                <c:rich>
                  <a:bodyPr/>
                  <a:lstStyle/>
                  <a:p>
                    <a:fld id="{451D5D29-C541-4073-91A2-DEB4DB3D56E4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04140D75-3D60-4A31-9A95-F74679432EE1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88500E13-35C6-4B0C-A4F2-C554875412E9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5DF-4A21-A313-BA423B2CA27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工作表8!$A$2:$A$11</c:f>
              <c:strCache>
                <c:ptCount val="10"/>
                <c:pt idx="0">
                  <c:v>水庫</c:v>
                </c:pt>
                <c:pt idx="1">
                  <c:v>圳溝</c:v>
                </c:pt>
                <c:pt idx="2">
                  <c:v>池塘</c:v>
                </c:pt>
                <c:pt idx="3">
                  <c:v>其他</c:v>
                </c:pt>
                <c:pt idx="4">
                  <c:v>近海(海岸線1公里內)</c:v>
                </c:pt>
                <c:pt idx="5">
                  <c:v>魚塭</c:v>
                </c:pt>
                <c:pt idx="6">
                  <c:v>游泳池</c:v>
                </c:pt>
                <c:pt idx="7">
                  <c:v>湖潭</c:v>
                </c:pt>
                <c:pt idx="8">
                  <c:v>溪河</c:v>
                </c:pt>
                <c:pt idx="9">
                  <c:v>碼頭</c:v>
                </c:pt>
              </c:strCache>
            </c:strRef>
          </c:cat>
          <c:val>
            <c:numRef>
              <c:f>工作表8!$B$2:$B$11</c:f>
              <c:numCache>
                <c:formatCode>General</c:formatCode>
                <c:ptCount val="10"/>
                <c:pt idx="0">
                  <c:v>20</c:v>
                </c:pt>
                <c:pt idx="1">
                  <c:v>88</c:v>
                </c:pt>
                <c:pt idx="2">
                  <c:v>46</c:v>
                </c:pt>
                <c:pt idx="3">
                  <c:v>19</c:v>
                </c:pt>
                <c:pt idx="4">
                  <c:v>172</c:v>
                </c:pt>
                <c:pt idx="5">
                  <c:v>23</c:v>
                </c:pt>
                <c:pt idx="6">
                  <c:v>16</c:v>
                </c:pt>
                <c:pt idx="7">
                  <c:v>39</c:v>
                </c:pt>
                <c:pt idx="8">
                  <c:v>385</c:v>
                </c:pt>
                <c:pt idx="9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5DF-4A21-A313-BA423B2CA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[案件清冊_20250311100228.xlsx]工作表9!樞紐分析表8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800" b="0" i="0" baseline="0">
                <a:effectLst/>
              </a:rPr>
              <a:t>近</a:t>
            </a:r>
            <a:r>
              <a:rPr lang="en-US" altLang="zh-TW" sz="1800" b="0" i="0" baseline="0">
                <a:effectLst/>
              </a:rPr>
              <a:t>5</a:t>
            </a:r>
            <a:r>
              <a:rPr lang="zh-TW" altLang="zh-TW" sz="1800" b="0" i="0" baseline="0">
                <a:effectLst/>
              </a:rPr>
              <a:t>年各月份溺水案件統計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工作表9!$B$3:$B$4</c:f>
              <c:strCache>
                <c:ptCount val="1"/>
                <c:pt idx="0">
                  <c:v>109年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工作表9!$B$5:$B$17</c:f>
              <c:numCache>
                <c:formatCode>General</c:formatCode>
                <c:ptCount val="12"/>
                <c:pt idx="0">
                  <c:v>42</c:v>
                </c:pt>
                <c:pt idx="1">
                  <c:v>39</c:v>
                </c:pt>
                <c:pt idx="2">
                  <c:v>56</c:v>
                </c:pt>
                <c:pt idx="3">
                  <c:v>47</c:v>
                </c:pt>
                <c:pt idx="4">
                  <c:v>88</c:v>
                </c:pt>
                <c:pt idx="5">
                  <c:v>113</c:v>
                </c:pt>
                <c:pt idx="6">
                  <c:v>113</c:v>
                </c:pt>
                <c:pt idx="7">
                  <c:v>95</c:v>
                </c:pt>
                <c:pt idx="8">
                  <c:v>106</c:v>
                </c:pt>
                <c:pt idx="9">
                  <c:v>92</c:v>
                </c:pt>
                <c:pt idx="10">
                  <c:v>51</c:v>
                </c:pt>
                <c:pt idx="1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69-4B5C-B310-E561FE4B6A14}"/>
            </c:ext>
          </c:extLst>
        </c:ser>
        <c:ser>
          <c:idx val="1"/>
          <c:order val="1"/>
          <c:tx>
            <c:strRef>
              <c:f>工作表9!$C$3:$C$4</c:f>
              <c:strCache>
                <c:ptCount val="1"/>
                <c:pt idx="0">
                  <c:v>110年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工作表9!$C$5:$C$17</c:f>
              <c:numCache>
                <c:formatCode>General</c:formatCode>
                <c:ptCount val="12"/>
                <c:pt idx="0">
                  <c:v>62</c:v>
                </c:pt>
                <c:pt idx="1">
                  <c:v>41</c:v>
                </c:pt>
                <c:pt idx="2">
                  <c:v>54</c:v>
                </c:pt>
                <c:pt idx="3">
                  <c:v>68</c:v>
                </c:pt>
                <c:pt idx="4">
                  <c:v>91</c:v>
                </c:pt>
                <c:pt idx="5">
                  <c:v>65</c:v>
                </c:pt>
                <c:pt idx="6">
                  <c:v>73</c:v>
                </c:pt>
                <c:pt idx="7">
                  <c:v>107</c:v>
                </c:pt>
                <c:pt idx="8">
                  <c:v>82</c:v>
                </c:pt>
                <c:pt idx="9">
                  <c:v>186</c:v>
                </c:pt>
                <c:pt idx="10">
                  <c:v>44</c:v>
                </c:pt>
                <c:pt idx="11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69-4B5C-B310-E561FE4B6A14}"/>
            </c:ext>
          </c:extLst>
        </c:ser>
        <c:ser>
          <c:idx val="2"/>
          <c:order val="2"/>
          <c:tx>
            <c:strRef>
              <c:f>工作表9!$D$3:$D$4</c:f>
              <c:strCache>
                <c:ptCount val="1"/>
                <c:pt idx="0">
                  <c:v>111年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工作表9!$D$5:$D$17</c:f>
              <c:numCache>
                <c:formatCode>General</c:formatCode>
                <c:ptCount val="12"/>
                <c:pt idx="0">
                  <c:v>46</c:v>
                </c:pt>
                <c:pt idx="1">
                  <c:v>45</c:v>
                </c:pt>
                <c:pt idx="2">
                  <c:v>59</c:v>
                </c:pt>
                <c:pt idx="3">
                  <c:v>66</c:v>
                </c:pt>
                <c:pt idx="4">
                  <c:v>71</c:v>
                </c:pt>
                <c:pt idx="5">
                  <c:v>103</c:v>
                </c:pt>
                <c:pt idx="6">
                  <c:v>123</c:v>
                </c:pt>
                <c:pt idx="7">
                  <c:v>99</c:v>
                </c:pt>
                <c:pt idx="8">
                  <c:v>79</c:v>
                </c:pt>
                <c:pt idx="9">
                  <c:v>43</c:v>
                </c:pt>
                <c:pt idx="10">
                  <c:v>104</c:v>
                </c:pt>
                <c:pt idx="1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69-4B5C-B310-E561FE4B6A14}"/>
            </c:ext>
          </c:extLst>
        </c:ser>
        <c:ser>
          <c:idx val="3"/>
          <c:order val="3"/>
          <c:tx>
            <c:strRef>
              <c:f>工作表9!$E$3:$E$4</c:f>
              <c:strCache>
                <c:ptCount val="1"/>
                <c:pt idx="0">
                  <c:v>112年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工作表9!$E$5:$E$17</c:f>
              <c:numCache>
                <c:formatCode>General</c:formatCode>
                <c:ptCount val="12"/>
                <c:pt idx="0">
                  <c:v>39</c:v>
                </c:pt>
                <c:pt idx="1">
                  <c:v>47</c:v>
                </c:pt>
                <c:pt idx="2">
                  <c:v>43</c:v>
                </c:pt>
                <c:pt idx="3">
                  <c:v>58</c:v>
                </c:pt>
                <c:pt idx="4">
                  <c:v>80</c:v>
                </c:pt>
                <c:pt idx="5">
                  <c:v>88</c:v>
                </c:pt>
                <c:pt idx="6">
                  <c:v>150</c:v>
                </c:pt>
                <c:pt idx="7">
                  <c:v>112</c:v>
                </c:pt>
                <c:pt idx="8">
                  <c:v>69</c:v>
                </c:pt>
                <c:pt idx="9">
                  <c:v>67</c:v>
                </c:pt>
                <c:pt idx="10">
                  <c:v>72</c:v>
                </c:pt>
                <c:pt idx="1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69-4B5C-B310-E561FE4B6A14}"/>
            </c:ext>
          </c:extLst>
        </c:ser>
        <c:ser>
          <c:idx val="4"/>
          <c:order val="4"/>
          <c:tx>
            <c:strRef>
              <c:f>工作表9!$F$3:$F$4</c:f>
              <c:strCache>
                <c:ptCount val="1"/>
                <c:pt idx="0">
                  <c:v>113年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3582342954159592E-2"/>
                  <c:y val="-1.0526315789473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69-4B5C-B310-E561FE4B6A14}"/>
                </c:ext>
              </c:extLst>
            </c:dLbl>
            <c:dLbl>
              <c:idx val="7"/>
              <c:layout>
                <c:manualLayout>
                  <c:x val="6.63349801587025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69-4B5C-B310-E561FE4B6A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工作表9!$F$5:$F$17</c:f>
              <c:numCache>
                <c:formatCode>General</c:formatCode>
                <c:ptCount val="12"/>
                <c:pt idx="0">
                  <c:v>44</c:v>
                </c:pt>
                <c:pt idx="1">
                  <c:v>48</c:v>
                </c:pt>
                <c:pt idx="2">
                  <c:v>64</c:v>
                </c:pt>
                <c:pt idx="3">
                  <c:v>66</c:v>
                </c:pt>
                <c:pt idx="4">
                  <c:v>77</c:v>
                </c:pt>
                <c:pt idx="5">
                  <c:v>88</c:v>
                </c:pt>
                <c:pt idx="6">
                  <c:v>109</c:v>
                </c:pt>
                <c:pt idx="7">
                  <c:v>99</c:v>
                </c:pt>
                <c:pt idx="8">
                  <c:v>87</c:v>
                </c:pt>
                <c:pt idx="9">
                  <c:v>78</c:v>
                </c:pt>
                <c:pt idx="10">
                  <c:v>64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69-4B5C-B310-E561FE4B6A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84623296"/>
        <c:axId val="-1084620032"/>
      </c:barChart>
      <c:catAx>
        <c:axId val="-108462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0032"/>
        <c:crosses val="autoZero"/>
        <c:auto val="1"/>
        <c:lblAlgn val="ctr"/>
        <c:lblOffset val="100"/>
        <c:noMultiLvlLbl val="0"/>
      </c:catAx>
      <c:valAx>
        <c:axId val="-108462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32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[案件清冊_20250311100228.xlsx]工作表10!樞紐分析表9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400" b="0" i="0" baseline="0">
                <a:effectLst/>
                <a:latin typeface="+mn-ea"/>
                <a:ea typeface="+mn-ea"/>
              </a:rPr>
              <a:t>近5年各級消防機關救援溺水人數分析比較圖</a:t>
            </a:r>
            <a:endParaRPr lang="zh-TW" altLang="zh-TW" sz="1100">
              <a:effectLst/>
              <a:latin typeface="+mn-ea"/>
              <a:ea typeface="+mn-ea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工作表10!$B$3:$B$4</c:f>
              <c:strCache>
                <c:ptCount val="1"/>
                <c:pt idx="0">
                  <c:v>失蹤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工作表10!$B$5:$B$10</c:f>
              <c:numCache>
                <c:formatCode>General</c:formatCode>
                <c:ptCount val="5"/>
                <c:pt idx="0">
                  <c:v>19</c:v>
                </c:pt>
                <c:pt idx="1">
                  <c:v>25</c:v>
                </c:pt>
                <c:pt idx="2">
                  <c:v>33</c:v>
                </c:pt>
                <c:pt idx="3">
                  <c:v>23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E1-448E-A4AD-80D4ED9A226F}"/>
            </c:ext>
          </c:extLst>
        </c:ser>
        <c:ser>
          <c:idx val="1"/>
          <c:order val="1"/>
          <c:tx>
            <c:strRef>
              <c:f>工作表10!$C$3:$C$4</c:f>
              <c:strCache>
                <c:ptCount val="1"/>
                <c:pt idx="0">
                  <c:v>死亡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工作表10!$C$5:$C$10</c:f>
              <c:numCache>
                <c:formatCode>General</c:formatCode>
                <c:ptCount val="5"/>
                <c:pt idx="0">
                  <c:v>572</c:v>
                </c:pt>
                <c:pt idx="1">
                  <c:v>541</c:v>
                </c:pt>
                <c:pt idx="2">
                  <c:v>586</c:v>
                </c:pt>
                <c:pt idx="3">
                  <c:v>553</c:v>
                </c:pt>
                <c:pt idx="4">
                  <c:v>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E1-448E-A4AD-80D4ED9A226F}"/>
            </c:ext>
          </c:extLst>
        </c:ser>
        <c:ser>
          <c:idx val="2"/>
          <c:order val="2"/>
          <c:tx>
            <c:strRef>
              <c:f>工作表10!$D$3:$D$4</c:f>
              <c:strCache>
                <c:ptCount val="1"/>
                <c:pt idx="0">
                  <c:v>獲救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工作表10!$D$5:$D$10</c:f>
              <c:numCache>
                <c:formatCode>General</c:formatCode>
                <c:ptCount val="5"/>
                <c:pt idx="0">
                  <c:v>287</c:v>
                </c:pt>
                <c:pt idx="1">
                  <c:v>355</c:v>
                </c:pt>
                <c:pt idx="2">
                  <c:v>262</c:v>
                </c:pt>
                <c:pt idx="3">
                  <c:v>290</c:v>
                </c:pt>
                <c:pt idx="4">
                  <c:v>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E1-448E-A4AD-80D4ED9A22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96799984"/>
        <c:axId val="-1096810320"/>
      </c:barChart>
      <c:catAx>
        <c:axId val="-1096799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TW" altLang="en-US"/>
                  <a:t>年度</a:t>
                </a:r>
              </a:p>
            </c:rich>
          </c:tx>
          <c:layout>
            <c:manualLayout>
              <c:xMode val="edge"/>
              <c:yMode val="edge"/>
              <c:x val="0.88572573213337924"/>
              <c:y val="0.846290647898631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10320"/>
        <c:crosses val="autoZero"/>
        <c:auto val="1"/>
        <c:lblAlgn val="ctr"/>
        <c:lblOffset val="100"/>
        <c:noMultiLvlLbl val="0"/>
      </c:catAx>
      <c:valAx>
        <c:axId val="-109681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TW" altLang="en-US"/>
                  <a:t>人數</a:t>
                </a:r>
              </a:p>
            </c:rich>
          </c:tx>
          <c:layout>
            <c:manualLayout>
              <c:xMode val="edge"/>
              <c:yMode val="edge"/>
              <c:x val="2.3148013134948178E-3"/>
              <c:y val="0.427328154355901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79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4789422342243559"/>
          <c:y val="0.8975235340762896"/>
          <c:w val="0.3314358001265022"/>
          <c:h val="0.100316365108037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近5年各級消防機關救援「溺水原因」分析比較圖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工作表13!$B$1</c:f>
              <c:strCache>
                <c:ptCount val="1"/>
                <c:pt idx="0">
                  <c:v>109年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工作表13!$B$2:$B$10</c:f>
              <c:numCache>
                <c:formatCode>General</c:formatCode>
                <c:ptCount val="9"/>
                <c:pt idx="0">
                  <c:v>35</c:v>
                </c:pt>
                <c:pt idx="1">
                  <c:v>101</c:v>
                </c:pt>
                <c:pt idx="2">
                  <c:v>16</c:v>
                </c:pt>
                <c:pt idx="3">
                  <c:v>65</c:v>
                </c:pt>
                <c:pt idx="4">
                  <c:v>48</c:v>
                </c:pt>
                <c:pt idx="5">
                  <c:v>4</c:v>
                </c:pt>
                <c:pt idx="6">
                  <c:v>19</c:v>
                </c:pt>
                <c:pt idx="7">
                  <c:v>98</c:v>
                </c:pt>
                <c:pt idx="8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2A-4698-B456-6A29A54B32DC}"/>
            </c:ext>
          </c:extLst>
        </c:ser>
        <c:ser>
          <c:idx val="1"/>
          <c:order val="1"/>
          <c:tx>
            <c:strRef>
              <c:f>工作表13!$C$1</c:f>
              <c:strCache>
                <c:ptCount val="1"/>
                <c:pt idx="0">
                  <c:v>110年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工作表13!$C$2:$C$10</c:f>
              <c:numCache>
                <c:formatCode>General</c:formatCode>
                <c:ptCount val="9"/>
                <c:pt idx="0">
                  <c:v>33</c:v>
                </c:pt>
                <c:pt idx="1">
                  <c:v>107</c:v>
                </c:pt>
                <c:pt idx="2">
                  <c:v>8</c:v>
                </c:pt>
                <c:pt idx="3">
                  <c:v>29</c:v>
                </c:pt>
                <c:pt idx="4">
                  <c:v>37</c:v>
                </c:pt>
                <c:pt idx="5">
                  <c:v>5</c:v>
                </c:pt>
                <c:pt idx="6">
                  <c:v>17</c:v>
                </c:pt>
                <c:pt idx="7">
                  <c:v>55</c:v>
                </c:pt>
                <c:pt idx="8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2A-4698-B456-6A29A54B32DC}"/>
            </c:ext>
          </c:extLst>
        </c:ser>
        <c:ser>
          <c:idx val="2"/>
          <c:order val="2"/>
          <c:tx>
            <c:strRef>
              <c:f>工作表13!$D$1</c:f>
              <c:strCache>
                <c:ptCount val="1"/>
                <c:pt idx="0">
                  <c:v>111年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工作表13!$D$2:$D$10</c:f>
              <c:numCache>
                <c:formatCode>General</c:formatCode>
                <c:ptCount val="9"/>
                <c:pt idx="0">
                  <c:v>23</c:v>
                </c:pt>
                <c:pt idx="1">
                  <c:v>96</c:v>
                </c:pt>
                <c:pt idx="2">
                  <c:v>8</c:v>
                </c:pt>
                <c:pt idx="3">
                  <c:v>138</c:v>
                </c:pt>
                <c:pt idx="4">
                  <c:v>21</c:v>
                </c:pt>
                <c:pt idx="5">
                  <c:v>6</c:v>
                </c:pt>
                <c:pt idx="6">
                  <c:v>18</c:v>
                </c:pt>
                <c:pt idx="7">
                  <c:v>76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2A-4698-B456-6A29A54B32DC}"/>
            </c:ext>
          </c:extLst>
        </c:ser>
        <c:ser>
          <c:idx val="3"/>
          <c:order val="3"/>
          <c:tx>
            <c:strRef>
              <c:f>工作表13!$E$1</c:f>
              <c:strCache>
                <c:ptCount val="1"/>
                <c:pt idx="0">
                  <c:v>112年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工作表13!$E$2:$E$10</c:f>
              <c:numCache>
                <c:formatCode>General</c:formatCode>
                <c:ptCount val="9"/>
                <c:pt idx="0">
                  <c:v>18</c:v>
                </c:pt>
                <c:pt idx="1">
                  <c:v>73</c:v>
                </c:pt>
                <c:pt idx="2">
                  <c:v>8</c:v>
                </c:pt>
                <c:pt idx="3">
                  <c:v>158</c:v>
                </c:pt>
                <c:pt idx="4">
                  <c:v>24</c:v>
                </c:pt>
                <c:pt idx="5">
                  <c:v>3</c:v>
                </c:pt>
                <c:pt idx="6">
                  <c:v>18</c:v>
                </c:pt>
                <c:pt idx="7">
                  <c:v>110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2A-4698-B456-6A29A54B32DC}"/>
            </c:ext>
          </c:extLst>
        </c:ser>
        <c:ser>
          <c:idx val="4"/>
          <c:order val="4"/>
          <c:tx>
            <c:strRef>
              <c:f>工作表13!$F$1</c:f>
              <c:strCache>
                <c:ptCount val="1"/>
                <c:pt idx="0">
                  <c:v>113年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5.4384768382264494E-3"/>
                  <c:y val="9.56937799043050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2A-4698-B456-6A29A54B32DC}"/>
                </c:ext>
              </c:extLst>
            </c:dLbl>
            <c:dLbl>
              <c:idx val="8"/>
              <c:layout>
                <c:manualLayout>
                  <c:x val="-5.4384768382267157E-3"/>
                  <c:y val="-9.56937799043062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2A-4698-B456-6A29A54B32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工作表13!$F$2:$F$10</c:f>
              <c:numCache>
                <c:formatCode>General</c:formatCode>
                <c:ptCount val="9"/>
                <c:pt idx="0">
                  <c:v>22</c:v>
                </c:pt>
                <c:pt idx="1">
                  <c:v>69</c:v>
                </c:pt>
                <c:pt idx="2">
                  <c:v>10</c:v>
                </c:pt>
                <c:pt idx="3">
                  <c:v>163</c:v>
                </c:pt>
                <c:pt idx="4">
                  <c:v>32</c:v>
                </c:pt>
                <c:pt idx="5">
                  <c:v>1</c:v>
                </c:pt>
                <c:pt idx="6">
                  <c:v>23</c:v>
                </c:pt>
                <c:pt idx="7">
                  <c:v>67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2A-4698-B456-6A29A54B32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96804880"/>
        <c:axId val="-1096803792"/>
      </c:barChart>
      <c:catAx>
        <c:axId val="-109680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03792"/>
        <c:crosses val="autoZero"/>
        <c:auto val="1"/>
        <c:lblAlgn val="ctr"/>
        <c:lblOffset val="100"/>
        <c:noMultiLvlLbl val="0"/>
      </c:catAx>
      <c:valAx>
        <c:axId val="-109680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04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7988" cy="49847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2866" y="3"/>
            <a:ext cx="2947987" cy="49847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F6091369-2DA7-4BCC-BC49-805BD527A0A4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6103"/>
            <a:ext cx="2947988" cy="498475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2866" y="9436103"/>
            <a:ext cx="2947987" cy="498475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CB917BB1-FA36-48BC-954F-891E66665B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1742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7723" cy="49845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3144" y="0"/>
            <a:ext cx="2947723" cy="49845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C6B17672-98DD-43F5-8033-E6AC641CCF70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45" y="4781017"/>
            <a:ext cx="5441950" cy="3911739"/>
          </a:xfrm>
          <a:prstGeom prst="rect">
            <a:avLst/>
          </a:prstGeom>
        </p:spPr>
        <p:txBody>
          <a:bodyPr vert="horz" lIns="91413" tIns="45705" rIns="91413" bIns="4570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3" y="9436126"/>
            <a:ext cx="2947723" cy="498453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3144" y="9436126"/>
            <a:ext cx="2947723" cy="498453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D956352A-2B2D-45B3-B818-702DB8435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20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</p:spPr>
      </p:sp>
      <p:sp>
        <p:nvSpPr>
          <p:cNvPr id="749" name="PlaceHolder 2"/>
          <p:cNvSpPr>
            <a:spLocks noGrp="1"/>
          </p:cNvSpPr>
          <p:nvPr>
            <p:ph type="body"/>
          </p:nvPr>
        </p:nvSpPr>
        <p:spPr>
          <a:xfrm>
            <a:off x="680400" y="4781160"/>
            <a:ext cx="5441760" cy="3911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 dirty="0">
              <a:latin typeface="Arial"/>
            </a:endParaRPr>
          </a:p>
        </p:txBody>
      </p:sp>
      <p:sp>
        <p:nvSpPr>
          <p:cNvPr id="750" name="TextShape 3"/>
          <p:cNvSpPr txBox="1"/>
          <p:nvPr/>
        </p:nvSpPr>
        <p:spPr>
          <a:xfrm>
            <a:off x="3853080" y="9435960"/>
            <a:ext cx="2947320" cy="498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31D327CC-E7C3-4382-8531-B7317AA9FF0D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7754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</p:spPr>
      </p:sp>
      <p:sp>
        <p:nvSpPr>
          <p:cNvPr id="752" name="PlaceHolder 2"/>
          <p:cNvSpPr>
            <a:spLocks noGrp="1"/>
          </p:cNvSpPr>
          <p:nvPr>
            <p:ph type="body"/>
          </p:nvPr>
        </p:nvSpPr>
        <p:spPr>
          <a:xfrm>
            <a:off x="680400" y="4781160"/>
            <a:ext cx="5441760" cy="3911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53" name="TextShape 3"/>
          <p:cNvSpPr txBox="1"/>
          <p:nvPr/>
        </p:nvSpPr>
        <p:spPr>
          <a:xfrm>
            <a:off x="3853080" y="9435960"/>
            <a:ext cx="2947320" cy="498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B84EAD9-02F3-4AEF-AE70-B0EBAF326867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647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042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22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3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65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16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39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30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582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0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86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6A6B-B718-42FC-B59F-21FB533EC5DE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8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0" y="9222"/>
            <a:ext cx="12180240" cy="98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243" name="圖片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0966680" y="6454080"/>
            <a:ext cx="1225080" cy="403560"/>
          </a:xfrm>
          <a:prstGeom prst="rect">
            <a:avLst/>
          </a:prstGeom>
          <a:ln w="0">
            <a:noFill/>
          </a:ln>
        </p:spPr>
      </p:pic>
      <p:pic>
        <p:nvPicPr>
          <p:cNvPr id="244" name="圖片 4"/>
          <p:cNvPicPr/>
          <p:nvPr/>
        </p:nvPicPr>
        <p:blipFill>
          <a:blip r:embed="rId5"/>
          <a:stretch/>
        </p:blipFill>
        <p:spPr>
          <a:xfrm>
            <a:off x="780464" y="35259"/>
            <a:ext cx="1004400" cy="1004400"/>
          </a:xfrm>
          <a:prstGeom prst="rect">
            <a:avLst/>
          </a:prstGeom>
          <a:ln w="0">
            <a:noFill/>
          </a:ln>
        </p:spPr>
      </p:pic>
      <p:sp>
        <p:nvSpPr>
          <p:cNvPr id="245" name="CustomShape 2"/>
          <p:cNvSpPr/>
          <p:nvPr/>
        </p:nvSpPr>
        <p:spPr>
          <a:xfrm>
            <a:off x="1267200" y="239760"/>
            <a:ext cx="849816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6" name="圖片 2"/>
          <p:cNvPicPr/>
          <p:nvPr/>
        </p:nvPicPr>
        <p:blipFill>
          <a:blip r:embed="rId6"/>
          <a:stretch/>
        </p:blipFill>
        <p:spPr>
          <a:xfrm rot="21295200">
            <a:off x="50750" y="31042"/>
            <a:ext cx="753480" cy="1179720"/>
          </a:xfrm>
          <a:prstGeom prst="rect">
            <a:avLst/>
          </a:prstGeom>
          <a:ln w="0">
            <a:noFill/>
          </a:ln>
          <a:effectLst>
            <a:glow rad="88920">
              <a:srgbClr val="FFFFFF"/>
            </a:glow>
            <a:outerShdw blurRad="50800" dist="37674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47" name="TextShape 3"/>
          <p:cNvSpPr txBox="1"/>
          <p:nvPr/>
        </p:nvSpPr>
        <p:spPr>
          <a:xfrm>
            <a:off x="8583480" y="626544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7EAC95C-BE57-407E-BB51-DE15F50ECE00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182680" y="234720"/>
            <a:ext cx="777204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水域事故分析</a:t>
            </a:r>
            <a:r>
              <a:rPr lang="en-US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1/2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49" name="CustomShape 5"/>
          <p:cNvSpPr/>
          <p:nvPr/>
        </p:nvSpPr>
        <p:spPr>
          <a:xfrm>
            <a:off x="7730279" y="353520"/>
            <a:ext cx="4052145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統計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近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5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年資料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至</a:t>
            </a: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11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</a:t>
            </a:r>
            <a:r>
              <a:rPr 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</a:t>
            </a:r>
            <a:r>
              <a:rPr lang="en-US" alt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12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月</a:t>
            </a:r>
            <a:r>
              <a:rPr lang="en-US" alt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31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日止</a:t>
            </a: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251" name="CustomShape 6"/>
          <p:cNvSpPr/>
          <p:nvPr/>
        </p:nvSpPr>
        <p:spPr>
          <a:xfrm>
            <a:off x="8232000" y="4562365"/>
            <a:ext cx="396000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水域救援案件所在之水域類別：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溪河－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385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44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海邊－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172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20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碼頭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67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8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</a:p>
        </p:txBody>
      </p:sp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982967"/>
              </p:ext>
            </p:extLst>
          </p:nvPr>
        </p:nvGraphicFramePr>
        <p:xfrm>
          <a:off x="84863" y="989502"/>
          <a:ext cx="4852956" cy="3120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圖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700753"/>
              </p:ext>
            </p:extLst>
          </p:nvPr>
        </p:nvGraphicFramePr>
        <p:xfrm>
          <a:off x="6798033" y="1031035"/>
          <a:ext cx="5393967" cy="321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圖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312066"/>
              </p:ext>
            </p:extLst>
          </p:nvPr>
        </p:nvGraphicFramePr>
        <p:xfrm>
          <a:off x="3115705" y="3714960"/>
          <a:ext cx="4983319" cy="3142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7621779" y="6126940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備註：資料來源為各直轄市、縣</a:t>
            </a:r>
            <a:r>
              <a:rPr lang="en-US" altLang="zh-TW" sz="1200" dirty="0"/>
              <a:t>(</a:t>
            </a:r>
            <a:r>
              <a:rPr lang="zh-TW" altLang="en-US" sz="1200" dirty="0"/>
              <a:t>市</a:t>
            </a:r>
            <a:r>
              <a:rPr lang="en-US" altLang="zh-TW" sz="1200" dirty="0"/>
              <a:t>)</a:t>
            </a:r>
            <a:r>
              <a:rPr lang="zh-TW" altLang="en-US" sz="1200" dirty="0"/>
              <a:t>消防機關，並隨時滾動更新</a:t>
            </a:r>
          </a:p>
        </p:txBody>
      </p:sp>
    </p:spTree>
    <p:extLst>
      <p:ext uri="{BB962C8B-B14F-4D97-AF65-F5344CB8AC3E}">
        <p14:creationId xmlns:p14="http://schemas.microsoft.com/office/powerpoint/2010/main" val="178427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11520" y="-7200"/>
            <a:ext cx="12180240" cy="98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257" name="圖片 8"/>
          <p:cNvPicPr/>
          <p:nvPr/>
        </p:nvPicPr>
        <p:blipFill>
          <a:blip r:embed="rId3"/>
          <a:stretch/>
        </p:blipFill>
        <p:spPr>
          <a:xfrm>
            <a:off x="1123560" y="24120"/>
            <a:ext cx="1004400" cy="1004400"/>
          </a:xfrm>
          <a:prstGeom prst="rect">
            <a:avLst/>
          </a:prstGeom>
          <a:ln w="0">
            <a:noFill/>
          </a:ln>
        </p:spPr>
      </p:pic>
      <p:sp>
        <p:nvSpPr>
          <p:cNvPr id="258" name="CustomShape 2"/>
          <p:cNvSpPr/>
          <p:nvPr/>
        </p:nvSpPr>
        <p:spPr>
          <a:xfrm>
            <a:off x="1267200" y="239760"/>
            <a:ext cx="849816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59" name="圖片 10"/>
          <p:cNvPicPr/>
          <p:nvPr/>
        </p:nvPicPr>
        <p:blipFill>
          <a:blip r:embed="rId4"/>
          <a:stretch/>
        </p:blipFill>
        <p:spPr>
          <a:xfrm rot="21295200">
            <a:off x="262080" y="30960"/>
            <a:ext cx="753480" cy="1179720"/>
          </a:xfrm>
          <a:prstGeom prst="rect">
            <a:avLst/>
          </a:prstGeom>
          <a:ln w="0">
            <a:noFill/>
          </a:ln>
          <a:effectLst>
            <a:glow rad="88920">
              <a:srgbClr val="FFFFFF"/>
            </a:glow>
            <a:outerShdw blurRad="50800" dist="37674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60" name="CustomShape 3"/>
          <p:cNvSpPr/>
          <p:nvPr/>
        </p:nvSpPr>
        <p:spPr>
          <a:xfrm>
            <a:off x="2037420" y="239760"/>
            <a:ext cx="802764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水域事故分析</a:t>
            </a:r>
            <a:r>
              <a:rPr lang="en-US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2/2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61" name="CustomShape 4"/>
          <p:cNvSpPr/>
          <p:nvPr/>
        </p:nvSpPr>
        <p:spPr>
          <a:xfrm>
            <a:off x="7622640" y="341640"/>
            <a:ext cx="456912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統計近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5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年資料至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113</a:t>
            </a:r>
            <a:r>
              <a:rPr lang="zh-TW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12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月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31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日止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en-US" altLang="zh-TW" spc="-1" dirty="0">
              <a:latin typeface="Arial"/>
            </a:endParaRPr>
          </a:p>
        </p:txBody>
      </p:sp>
      <p:sp>
        <p:nvSpPr>
          <p:cNvPr id="262" name="TextShape 5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17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66" name="CustomShape 6"/>
          <p:cNvSpPr/>
          <p:nvPr/>
        </p:nvSpPr>
        <p:spPr>
          <a:xfrm>
            <a:off x="411960" y="1407904"/>
            <a:ext cx="1177980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11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zh-TW" alt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溺水總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人數為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875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(1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12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866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881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921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9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878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)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。</a:t>
            </a:r>
            <a:endParaRPr lang="en-US" sz="20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經扣除自殺及浮屍案件</a:t>
            </a:r>
            <a:r>
              <a:rPr lang="zh-TW" altLang="en-US" sz="2000" spc="-1" dirty="0">
                <a:solidFill>
                  <a:srgbClr val="000000"/>
                </a:solidFill>
                <a:latin typeface="標楷體"/>
                <a:ea typeface="標楷體"/>
              </a:rPr>
              <a:t>溺水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人數為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389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(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112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416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111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399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110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403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109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407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)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。 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622640" y="6140772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備註：資料來源為各直轄市、縣</a:t>
            </a:r>
            <a:r>
              <a:rPr lang="en-US" altLang="zh-TW" sz="1200" dirty="0"/>
              <a:t>(</a:t>
            </a:r>
            <a:r>
              <a:rPr lang="zh-TW" altLang="en-US" sz="1200" dirty="0"/>
              <a:t>市</a:t>
            </a:r>
            <a:r>
              <a:rPr lang="en-US" altLang="zh-TW" sz="1200" dirty="0"/>
              <a:t>)</a:t>
            </a:r>
            <a:r>
              <a:rPr lang="zh-TW" altLang="en-US" sz="1200" dirty="0"/>
              <a:t>消防機關，並隨時滾動更新</a:t>
            </a:r>
          </a:p>
        </p:txBody>
      </p:sp>
      <p:graphicFrame>
        <p:nvGraphicFramePr>
          <p:cNvPr id="14" name="圖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613727"/>
              </p:ext>
            </p:extLst>
          </p:nvPr>
        </p:nvGraphicFramePr>
        <p:xfrm>
          <a:off x="211329" y="2493720"/>
          <a:ext cx="5486432" cy="3647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圖表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176691"/>
              </p:ext>
            </p:extLst>
          </p:nvPr>
        </p:nvGraphicFramePr>
        <p:xfrm>
          <a:off x="5516280" y="2280516"/>
          <a:ext cx="6399495" cy="3701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9491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</TotalTime>
  <Words>282</Words>
  <Application>Microsoft Office PowerPoint</Application>
  <PresentationFormat>寬螢幕</PresentationFormat>
  <Paragraphs>35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Microsoft JhengHei</vt:lpstr>
      <vt:lpstr>Microsoft JhengHei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許涵舜</dc:creator>
  <cp:lastModifiedBy>USER</cp:lastModifiedBy>
  <cp:revision>472</cp:revision>
  <cp:lastPrinted>2021-09-15T03:18:46Z</cp:lastPrinted>
  <dcterms:created xsi:type="dcterms:W3CDTF">2020-08-31T08:22:12Z</dcterms:created>
  <dcterms:modified xsi:type="dcterms:W3CDTF">2025-06-23T02:13:32Z</dcterms:modified>
</cp:coreProperties>
</file>