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0" d="100"/>
          <a:sy n="5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3233E-B05D-47A3-ABC9-EE048329E17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22C7503-B165-4A91-81D2-30594084B8D7}" type="pres">
      <dgm:prSet presAssocID="{C653233E-B05D-47A3-ABC9-EE048329E170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B37D3F0D-12E9-426F-A563-BB1E8436886B}" type="presOf" srcId="{C653233E-B05D-47A3-ABC9-EE048329E170}" destId="{722C7503-B165-4A91-81D2-30594084B8D7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53233E-B05D-47A3-ABC9-EE048329E17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22C7503-B165-4A91-81D2-30594084B8D7}" type="pres">
      <dgm:prSet presAssocID="{C653233E-B05D-47A3-ABC9-EE048329E170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9177216D-C4BC-47FC-A905-826CE4A4BAA6}" type="presOf" srcId="{C653233E-B05D-47A3-ABC9-EE048329E170}" destId="{722C7503-B165-4A91-81D2-30594084B8D7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53233E-B05D-47A3-ABC9-EE048329E17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22C7503-B165-4A91-81D2-30594084B8D7}" type="pres">
      <dgm:prSet presAssocID="{C653233E-B05D-47A3-ABC9-EE048329E170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B37D3F0D-12E9-426F-A563-BB1E8436886B}" type="presOf" srcId="{C653233E-B05D-47A3-ABC9-EE048329E170}" destId="{722C7503-B165-4A91-81D2-30594084B8D7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53233E-B05D-47A3-ABC9-EE048329E17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22C7503-B165-4A91-81D2-30594084B8D7}" type="pres">
      <dgm:prSet presAssocID="{C653233E-B05D-47A3-ABC9-EE048329E170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B37D3F0D-12E9-426F-A563-BB1E8436886B}" type="presOf" srcId="{C653233E-B05D-47A3-ABC9-EE048329E170}" destId="{722C7503-B165-4A91-81D2-30594084B8D7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53233E-B05D-47A3-ABC9-EE048329E17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22C7503-B165-4A91-81D2-30594084B8D7}" type="pres">
      <dgm:prSet presAssocID="{C653233E-B05D-47A3-ABC9-EE048329E170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AE80BA9C-D0BC-4AFA-BE7B-C3CDEF949716}" type="presOf" srcId="{C653233E-B05D-47A3-ABC9-EE048329E170}" destId="{722C7503-B165-4A91-81D2-30594084B8D7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82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19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30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88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33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94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489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013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93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187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63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138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330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914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15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43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76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27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500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03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63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25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61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50CC08-6B0A-4742-B1BE-B161D6C410F3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9F7E42D-5999-4931-9F80-3CAD09EB95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47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16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68"/>
          <p:cNvSpPr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38081E4-78A8-47A9-8F2E-188763897747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2738414" y="1428736"/>
          <a:ext cx="700092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847850" y="1125539"/>
            <a:ext cx="8458200" cy="777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Blip>
                <a:blip r:embed="rId9"/>
              </a:buBlip>
              <a:defRPr/>
            </a:pPr>
            <a:r>
              <a:rPr lang="zh-TW" altLang="en-US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五專聯合免試入學超額比序總積分滿分</a:t>
            </a:r>
            <a:r>
              <a:rPr lang="en-US" altLang="zh-TW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分，共採計</a:t>
            </a:r>
            <a:r>
              <a:rPr lang="en-US" altLang="zh-TW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個主項目，各項目說明如下</a:t>
            </a:r>
            <a:r>
              <a:rPr lang="en-US" altLang="zh-TW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6021" name="標題 1"/>
          <p:cNvSpPr txBox="1">
            <a:spLocks/>
          </p:cNvSpPr>
          <p:nvPr/>
        </p:nvSpPr>
        <p:spPr bwMode="gray">
          <a:xfrm>
            <a:off x="2063750" y="549276"/>
            <a:ext cx="81359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五專聯合免試入學</a:t>
            </a:r>
            <a:r>
              <a:rPr lang="zh-TW" altLang="en-US" sz="36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比序表</a:t>
            </a:r>
            <a:endParaRPr lang="zh-TW" alt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2208214" y="1916113"/>
          <a:ext cx="7920037" cy="4781550"/>
        </p:xfrm>
        <a:graphic>
          <a:graphicData uri="http://schemas.openxmlformats.org/drawingml/2006/table">
            <a:tbl>
              <a:tblPr/>
              <a:tblGrid>
                <a:gridCol w="1871662">
                  <a:extLst>
                    <a:ext uri="{9D8B030D-6E8A-4147-A177-3AD203B41FA5}">
                      <a16:colId xmlns:a16="http://schemas.microsoft.com/office/drawing/2014/main" xmlns="" val="1479036231"/>
                    </a:ext>
                  </a:extLst>
                </a:gridCol>
                <a:gridCol w="4679950">
                  <a:extLst>
                    <a:ext uri="{9D8B030D-6E8A-4147-A177-3AD203B41FA5}">
                      <a16:colId xmlns:a16="http://schemas.microsoft.com/office/drawing/2014/main" xmlns="" val="4627909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276094179"/>
                    </a:ext>
                  </a:extLst>
                </a:gridCol>
              </a:tblGrid>
              <a:tr h="504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比序項目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比序內容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積分上限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9617332"/>
                  </a:ext>
                </a:extLst>
              </a:tr>
              <a:tr h="684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多元學習表現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包含競賽、服務學習、日常生活表現評量、體適能等分項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9336816"/>
                  </a:ext>
                </a:extLst>
              </a:tr>
              <a:tr h="557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技藝優良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技藝教育課程成績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8646971"/>
                  </a:ext>
                </a:extLst>
              </a:tr>
              <a:tr h="640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弱勢身分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具低收入戶、中低收入戶、直系血親尊親屬支領失業給付或特殊境遇家庭子女身分者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4888691"/>
                  </a:ext>
                </a:extLst>
              </a:tr>
              <a:tr h="640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均衡學習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健康與體育、藝術與人文、綜合活動三大學習領域成績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453780"/>
                  </a:ext>
                </a:extLst>
              </a:tr>
              <a:tr h="640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適性輔導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國中學生生涯輔導紀錄手冊中「生涯發展規劃書」之師長綜合意見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1904266"/>
                  </a:ext>
                </a:extLst>
              </a:tr>
              <a:tr h="557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國中教育會考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國文、英語、數學、自然、社會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科成績等級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1618208"/>
                  </a:ext>
                </a:extLst>
              </a:tr>
              <a:tr h="557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其他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由各五專學校依學校發展需求訂定之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1775838"/>
                  </a:ext>
                </a:extLst>
              </a:tr>
            </a:tbl>
          </a:graphicData>
        </a:graphic>
      </p:graphicFrame>
      <p:sp>
        <p:nvSpPr>
          <p:cNvPr id="59436" name="文字方塊 1"/>
          <p:cNvSpPr txBox="1">
            <a:spLocks noChangeArrowheads="1"/>
          </p:cNvSpPr>
          <p:nvPr/>
        </p:nvSpPr>
        <p:spPr bwMode="auto">
          <a:xfrm>
            <a:off x="10140950" y="6215064"/>
            <a:ext cx="539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tx1"/>
                </a:solidFill>
                <a:latin typeface="Arial" panose="020B0604020202020204" pitchFamily="34" charset="0"/>
              </a:rPr>
              <a:t>P58</a:t>
            </a:r>
            <a:endParaRPr lang="zh-TW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68"/>
          <p:cNvSpPr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AAB71F4-221F-4761-AF1B-C3BB16901AAD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graphicFrame>
        <p:nvGraphicFramePr>
          <p:cNvPr id="4" name="資料庫圖表 3">
            <a:extLst/>
          </p:cNvPr>
          <p:cNvGraphicFramePr/>
          <p:nvPr/>
        </p:nvGraphicFramePr>
        <p:xfrm>
          <a:off x="2738414" y="1428736"/>
          <a:ext cx="700092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0420" name="內容版面配置區 2"/>
          <p:cNvSpPr txBox="1">
            <a:spLocks/>
          </p:cNvSpPr>
          <p:nvPr/>
        </p:nvSpPr>
        <p:spPr bwMode="auto">
          <a:xfrm>
            <a:off x="1847850" y="1125539"/>
            <a:ext cx="8458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Blip>
                <a:blip r:embed="rId9"/>
              </a:buBlip>
            </a:pPr>
            <a:r>
              <a:rPr lang="zh-TW" altLang="en-US" sz="27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五專免試入學超額比序總積分滿分</a:t>
            </a:r>
            <a:r>
              <a:rPr lang="en-US" altLang="zh-TW" sz="27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sz="27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分，共採計</a:t>
            </a:r>
            <a:r>
              <a:rPr lang="en-US" altLang="zh-TW" sz="27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27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個主項目，各項目說明如下</a:t>
            </a:r>
            <a:r>
              <a:rPr lang="en-US" altLang="zh-TW" sz="27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0421" name="標題 1"/>
          <p:cNvSpPr txBox="1">
            <a:spLocks/>
          </p:cNvSpPr>
          <p:nvPr/>
        </p:nvSpPr>
        <p:spPr bwMode="gray">
          <a:xfrm>
            <a:off x="2063750" y="549276"/>
            <a:ext cx="81359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五專免試入學成績採計說明</a:t>
            </a:r>
          </a:p>
        </p:txBody>
      </p:sp>
      <p:graphicFrame>
        <p:nvGraphicFramePr>
          <p:cNvPr id="7" name="Group 42">
            <a:extLst/>
          </p:cNvPr>
          <p:cNvGraphicFramePr>
            <a:graphicFrameLocks noGrp="1"/>
          </p:cNvGraphicFramePr>
          <p:nvPr/>
        </p:nvGraphicFramePr>
        <p:xfrm>
          <a:off x="2208214" y="1916113"/>
          <a:ext cx="7920037" cy="4781550"/>
        </p:xfrm>
        <a:graphic>
          <a:graphicData uri="http://schemas.openxmlformats.org/drawingml/2006/table">
            <a:tbl>
              <a:tblPr/>
              <a:tblGrid>
                <a:gridCol w="1871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79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比序項目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比序內容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積分上限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多元學習表現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包含競賽、服務學習、日常生活表現評量、體適能等分項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7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技藝優良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技藝教育課程成績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弱勢身分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具低收入戶、中低收入戶、直系血親尊親屬支領失業給付或特殊境遇家庭子女身分者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均衡學習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健康與體育、藝術與人文、綜合活動三大學習領域成績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適性輔導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國中學生生涯輔導紀錄手冊中「生涯發展規劃書」之師長綜合意見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7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國中教育會考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國文、英語、數學、自然、社會</a:t>
                      </a: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科成績等級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7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其他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由各五專學校依學校發展需求訂定之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3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編號版面配置區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5950C8D-9360-471F-9662-D2E192EEDFB0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pic>
        <p:nvPicPr>
          <p:cNvPr id="61443" name="Picture 3" descr="Capture_2016_12_22_23_29_45_1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4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編號版面配置區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B7020C9-21D0-47B8-B1DF-81FBB51B0915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pic>
        <p:nvPicPr>
          <p:cNvPr id="62467" name="Picture 3" descr="Capture_2016_12_22_23_30_02_8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0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編號版面配置區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773BC6-EE69-4117-98CA-2340613C00C8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pic>
        <p:nvPicPr>
          <p:cNvPr id="63491" name="Picture 3" descr="Capture_2016_12_22_23_30_12_6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4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編號版面配置區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D5A315-0FB3-48F4-8EBF-5C766BAB6BB2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pic>
        <p:nvPicPr>
          <p:cNvPr id="64515" name="Picture 3" descr="Capture_2016_12_22_23_30_23_3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4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F15FB5B-D151-43F1-971C-C6850954C300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pic>
        <p:nvPicPr>
          <p:cNvPr id="65539" name="Picture 3" descr="Capture_2016_12_22_23_30_28_9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7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編號版面配置區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D0BF325-50B4-4B30-896C-BF04A995042C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pic>
        <p:nvPicPr>
          <p:cNvPr id="66563" name="Picture 3" descr="Capture_2016_12_22_23_30_34_6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編號版面配置區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B80EED7-8C4F-482E-9F46-0E25361142DF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pic>
        <p:nvPicPr>
          <p:cNvPr id="67587" name="Picture 3" descr="Capture_2016_12_22_23_30_40_3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編號版面配置區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649BC7F-4451-4AC5-948C-1DAAA407B407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pic>
        <p:nvPicPr>
          <p:cNvPr id="68611" name="Picture 3" descr="Capture_2016_12_22_23_30_49_7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64"/>
          <p:cNvSpPr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1F4FBA2-64A2-4528-810F-09E40556063B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sp>
        <p:nvSpPr>
          <p:cNvPr id="1051590" name="Rectangle 966"/>
          <p:cNvSpPr>
            <a:spLocks noChangeArrowheads="1"/>
          </p:cNvSpPr>
          <p:nvPr/>
        </p:nvSpPr>
        <p:spPr bwMode="auto">
          <a:xfrm>
            <a:off x="1992314" y="765175"/>
            <a:ext cx="82073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20000"/>
              </a:spcBef>
              <a:buSzPct val="100000"/>
              <a:defRPr/>
            </a:pPr>
            <a:r>
              <a:rPr lang="zh-TW" altLang="en-US" sz="5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Arial" charset="0"/>
              </a:rPr>
              <a:t>五專入學簡介</a:t>
            </a:r>
            <a:endParaRPr lang="en-US" altLang="en-US" dirty="0">
              <a:latin typeface="Arial" charset="0"/>
              <a:ea typeface="新細明體" charset="-120"/>
              <a:sym typeface="Arial" charset="0"/>
            </a:endParaRPr>
          </a:p>
        </p:txBody>
      </p:sp>
      <p:sp>
        <p:nvSpPr>
          <p:cNvPr id="51204" name="Rectangle 966"/>
          <p:cNvSpPr>
            <a:spLocks noChangeArrowheads="1"/>
          </p:cNvSpPr>
          <p:nvPr/>
        </p:nvSpPr>
        <p:spPr bwMode="auto">
          <a:xfrm>
            <a:off x="1847851" y="2708275"/>
            <a:ext cx="820737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1.</a:t>
            </a:r>
            <a:r>
              <a:rPr lang="zh-TW" altLang="en-US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五專名額不再納入各縣市高中職免試考區。</a:t>
            </a:r>
            <a:endParaRPr lang="en-US" altLang="zh-TW" b="1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zh-TW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2.</a:t>
            </a:r>
            <a:r>
              <a:rPr lang="zh-TW" altLang="en-US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五專升學管道：</a:t>
            </a:r>
            <a:endParaRPr lang="en-US" altLang="zh-TW" b="1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zh-TW" altLang="en-US" b="1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  </a:t>
            </a:r>
            <a:r>
              <a:rPr lang="en-US" altLang="zh-TW" b="1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-6</a:t>
            </a:r>
            <a:r>
              <a:rPr lang="zh-TW" altLang="en-US" b="1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月五專優先免試入學（電腦志願） </a:t>
            </a:r>
            <a:endParaRPr lang="en-US" altLang="zh-TW" b="1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zh-TW" altLang="en-US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  </a:t>
            </a:r>
            <a:r>
              <a:rPr lang="en-US" altLang="zh-TW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-7</a:t>
            </a:r>
            <a:r>
              <a:rPr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月五專聯合免試入學（現場登記分發） </a:t>
            </a:r>
            <a:r>
              <a:rPr lang="zh-TW" altLang="en-US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。</a:t>
            </a:r>
            <a:endParaRPr lang="en-US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編號版面配置區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18A8F6-B3E9-4D36-A678-11B59A8D6A1E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pic>
        <p:nvPicPr>
          <p:cNvPr id="69635" name="Picture 3" descr="Capture_2016_12_22_23_30_55_5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1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編號版面配置區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8A92ECF-7D27-40DE-AB3D-EC6365E50477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pic>
        <p:nvPicPr>
          <p:cNvPr id="70659" name="Picture 3" descr="Capture_2016_12_22_23_31_02_5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8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A3A731F-8091-465E-8CEB-B863DF6BA027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pic>
        <p:nvPicPr>
          <p:cNvPr id="71683" name="Picture 3" descr="Capture_2016_12_22_23_31_10_8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編號版面配置區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DC486E4-62ED-4AE5-B0F7-F37A2045C054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pic>
        <p:nvPicPr>
          <p:cNvPr id="72707" name="Picture 3" descr="Capture_2016_12_22_23_31_44_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8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編號版面配置區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9774C02-3A9B-48F9-AE20-FDBC494C09A9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pic>
        <p:nvPicPr>
          <p:cNvPr id="73731" name="Picture 3" descr="Capture_2016_12_22_23_32_21_7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9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68"/>
          <p:cNvSpPr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3430DD1-5523-4C40-84E9-3BB42423E406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2738414" y="1428736"/>
          <a:ext cx="700092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847850" y="1125539"/>
            <a:ext cx="8458200" cy="777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Blip>
                <a:blip r:embed="rId9"/>
              </a:buBlip>
              <a:defRPr/>
            </a:pPr>
            <a:r>
              <a:rPr lang="zh-TW" altLang="en-US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五專聯合免試入學超額比序總積分滿分</a:t>
            </a:r>
            <a:r>
              <a:rPr lang="en-US" altLang="zh-TW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分，共採計</a:t>
            </a:r>
            <a:r>
              <a:rPr lang="en-US" altLang="zh-TW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個主項目，各項目說明如下</a:t>
            </a:r>
            <a:r>
              <a:rPr lang="en-US" altLang="zh-TW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6021" name="標題 1"/>
          <p:cNvSpPr txBox="1">
            <a:spLocks/>
          </p:cNvSpPr>
          <p:nvPr/>
        </p:nvSpPr>
        <p:spPr bwMode="gray">
          <a:xfrm>
            <a:off x="2063750" y="549276"/>
            <a:ext cx="81359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五專聯合免試入學</a:t>
            </a:r>
            <a:r>
              <a:rPr lang="zh-TW" altLang="en-US" sz="36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比序表</a:t>
            </a:r>
            <a:endParaRPr lang="zh-TW" alt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2208214" y="1916113"/>
          <a:ext cx="7920037" cy="4781548"/>
        </p:xfrm>
        <a:graphic>
          <a:graphicData uri="http://schemas.openxmlformats.org/drawingml/2006/table">
            <a:tbl>
              <a:tblPr/>
              <a:tblGrid>
                <a:gridCol w="1871662">
                  <a:extLst>
                    <a:ext uri="{9D8B030D-6E8A-4147-A177-3AD203B41FA5}">
                      <a16:colId xmlns:a16="http://schemas.microsoft.com/office/drawing/2014/main" xmlns="" val="1479036231"/>
                    </a:ext>
                  </a:extLst>
                </a:gridCol>
                <a:gridCol w="4679950">
                  <a:extLst>
                    <a:ext uri="{9D8B030D-6E8A-4147-A177-3AD203B41FA5}">
                      <a16:colId xmlns:a16="http://schemas.microsoft.com/office/drawing/2014/main" xmlns="" val="4627909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276094179"/>
                    </a:ext>
                  </a:extLst>
                </a:gridCol>
              </a:tblGrid>
              <a:tr h="504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比序項目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比序內容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積分上限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9617332"/>
                  </a:ext>
                </a:extLst>
              </a:tr>
              <a:tr h="684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多元學習表現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包含競賽、服務學習、日常生活表現評量、體適能等分項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9336816"/>
                  </a:ext>
                </a:extLst>
              </a:tr>
              <a:tr h="557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技藝優良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技藝教育課程成績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8646971"/>
                  </a:ext>
                </a:extLst>
              </a:tr>
              <a:tr h="640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弱勢身分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具低收入戶、中低收入戶、直系血親尊親屬支領失業給付或特殊境遇家庭子女身分者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4888691"/>
                  </a:ext>
                </a:extLst>
              </a:tr>
              <a:tr h="640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均衡學習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健康與體育、藝術與人文、綜合活動三大學習領域成績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453780"/>
                  </a:ext>
                </a:extLst>
              </a:tr>
              <a:tr h="640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適性輔導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國中學生生涯輔導紀錄手冊中「生涯發展規劃書」之師長綜合意見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1904266"/>
                  </a:ext>
                </a:extLst>
              </a:tr>
              <a:tr h="557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國中教育會考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國文、英語、數學、自然、社會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科成績等級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1618208"/>
                  </a:ext>
                </a:extLst>
              </a:tr>
              <a:tr h="557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其他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由各五專學校依學校發展需求訂定之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1775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6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68"/>
          <p:cNvSpPr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98B5169-129E-4F22-8FC7-D882A93DFBDA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2738414" y="1428736"/>
          <a:ext cx="700092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847850" y="1125539"/>
            <a:ext cx="8458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Blip>
                <a:blip r:embed="rId9"/>
              </a:buBlip>
              <a:defRPr/>
            </a:pPr>
            <a:r>
              <a:rPr lang="zh-TW" altLang="en-US" sz="2700" ker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五專免試入學超額比序總積分滿分</a:t>
            </a:r>
            <a:r>
              <a:rPr lang="en-US" altLang="zh-TW" sz="2700" ker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sz="2700" ker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分，共採計</a:t>
            </a:r>
            <a:r>
              <a:rPr lang="en-US" altLang="zh-TW" sz="2700" ker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2700" ker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個主項目，各項目說明如下</a:t>
            </a:r>
            <a:r>
              <a:rPr lang="en-US" altLang="zh-TW" sz="2700" ker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253" name="標題 1"/>
          <p:cNvSpPr txBox="1">
            <a:spLocks/>
          </p:cNvSpPr>
          <p:nvPr/>
        </p:nvSpPr>
        <p:spPr bwMode="gray">
          <a:xfrm>
            <a:off x="2063750" y="549276"/>
            <a:ext cx="81359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五專免試入學成績採計說明</a:t>
            </a:r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2208214" y="1916113"/>
          <a:ext cx="7920037" cy="4781550"/>
        </p:xfrm>
        <a:graphic>
          <a:graphicData uri="http://schemas.openxmlformats.org/drawingml/2006/table">
            <a:tbl>
              <a:tblPr/>
              <a:tblGrid>
                <a:gridCol w="1871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79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比序項目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比序內容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積分上限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2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多元學習表現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包含競賽、服務學習、日常生活表現評量、體適能等分項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72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技藝優良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技藝教育課程成績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弱勢身分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具低收入戶、中低收入戶、直系血親尊親屬支領失業給付或特殊境遇家庭子女身分者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均衡學習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健康與體育、藝術與人文、綜合活動三大學習領域成績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適性輔導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國中學生生涯輔導紀錄手冊中「生涯發展規劃書」之師長綜合意見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72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國中教育會考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國文、英語、數學、自然、社會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科成績等級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72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其他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由各五專學校依學校發展需求訂定之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8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0" y="365125"/>
            <a:ext cx="105156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b="0" smtClean="0">
                <a:ln>
                  <a:noFill/>
                </a:ln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五專入學時程</a:t>
            </a:r>
            <a:endParaRPr lang="zh-TW" altLang="en-US" smtClean="0">
              <a:ln>
                <a:noFill/>
              </a:ln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4275" name="投影片編號版面配置區 2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TW" altLang="en-US" sz="1400" b="1">
              <a:latin typeface="Arial" panose="020B0604020202020204" pitchFamily="34" charset="0"/>
            </a:endParaRPr>
          </a:p>
        </p:txBody>
      </p:sp>
      <p:sp>
        <p:nvSpPr>
          <p:cNvPr id="4" name="Rectangle 966">
            <a:extLst/>
          </p:cNvPr>
          <p:cNvSpPr>
            <a:spLocks noChangeArrowheads="1"/>
          </p:cNvSpPr>
          <p:nvPr/>
        </p:nvSpPr>
        <p:spPr bwMode="auto">
          <a:xfrm>
            <a:off x="1919289" y="1557339"/>
            <a:ext cx="8207375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spcBef>
                <a:spcPct val="20000"/>
              </a:spcBef>
              <a:buSzPct val="100000"/>
              <a:defRPr/>
            </a:pPr>
            <a:r>
              <a:rPr lang="en-US" altLang="zh-TW" sz="32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5/21-25</a:t>
            </a:r>
            <a:r>
              <a:rPr lang="zh-TW" altLang="zh-TW" sz="32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五專優先免試報名</a:t>
            </a:r>
            <a:r>
              <a:rPr lang="zh-TW" altLang="en-US" sz="32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32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SzPct val="100000"/>
              <a:defRPr/>
            </a:pPr>
            <a:r>
              <a:rPr lang="en-US" altLang="zh-TW" sz="32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6/7-6/11</a:t>
            </a:r>
            <a:r>
              <a:rPr lang="zh-TW" altLang="zh-TW" sz="32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五專優先免試選填志願（</a:t>
            </a:r>
            <a:r>
              <a:rPr lang="en-US" altLang="zh-TW" sz="32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z="32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個）</a:t>
            </a:r>
            <a:r>
              <a:rPr lang="zh-TW" altLang="en-US" sz="32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32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SzPct val="100000"/>
              <a:defRPr/>
            </a:pPr>
            <a:r>
              <a:rPr lang="en-US" altLang="zh-TW" sz="32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6/13</a:t>
            </a:r>
            <a:r>
              <a:rPr lang="zh-TW" altLang="zh-TW" sz="32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五專優先免試放榜</a:t>
            </a:r>
            <a:r>
              <a:rPr lang="zh-TW" altLang="en-US" sz="32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SzPct val="100000"/>
              <a:defRPr/>
            </a:pPr>
            <a:r>
              <a:rPr lang="en-US" altLang="zh-TW" sz="32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6/15</a:t>
            </a:r>
            <a:r>
              <a:rPr lang="zh-TW" altLang="zh-TW" sz="32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五專優先免試報到</a:t>
            </a:r>
            <a:r>
              <a:rPr lang="zh-TW" altLang="en-US" sz="32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SzPct val="100000"/>
              <a:defRPr/>
            </a:pP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6/20-7/2</a:t>
            </a:r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五專聯合免試報名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SzPct val="100000"/>
              <a:defRPr/>
            </a:pP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月初寄發</a:t>
            </a:r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五專聯合免試現場登記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順位通知。</a:t>
            </a:r>
            <a:endParaRPr lang="zh-TW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spcBef>
                <a:spcPct val="20000"/>
              </a:spcBef>
              <a:buSzPct val="100000"/>
              <a:defRPr/>
            </a:pP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7/11</a:t>
            </a:r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五專聯合免試現場登記報到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14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0" y="765175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zh-TW" altLang="en-US" b="0" smtClean="0">
                <a:ln>
                  <a:noFill/>
                </a:ln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五專優先免試與聯合免試</a:t>
            </a:r>
            <a:r>
              <a:rPr lang="zh-TW" altLang="en-US" b="0" smtClean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比序</a:t>
            </a:r>
            <a:r>
              <a:rPr lang="zh-TW" altLang="en-US" b="0" smtClean="0">
                <a:ln>
                  <a:noFill/>
                </a:ln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zh-TW" altLang="en-US" b="0" smtClean="0">
                <a:ln>
                  <a:noFill/>
                </a:ln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mtClean="0">
              <a:ln>
                <a:noFill/>
              </a:ln>
              <a:solidFill>
                <a:srgbClr val="0000FF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5299" name="內容版面配置區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zh-TW" altLang="en-US" b="1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五專優免：公私立五專護理科系、公立五專所有科系皆採計教育會考成績。其餘由各校自行決定是否採計教育會考成績。</a:t>
            </a:r>
            <a:endParaRPr lang="en-US" altLang="zh-TW" b="1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五專優免比序績分項目：均衡學習、技藝優良、志願序、服務學習、競賽、教育會考（含寫作）及標示等。</a:t>
            </a:r>
            <a:endParaRPr lang="en-US" altLang="zh-TW" b="1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五專優免與聯免比序相較，最大不同是多了志願序積分。</a:t>
            </a:r>
            <a:endParaRPr lang="en-US" altLang="zh-TW" b="1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月份公告簡章。</a:t>
            </a:r>
          </a:p>
          <a:p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55300" name="投影片編號版面配置區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TW" altLang="en-US" sz="14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2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767138" y="404813"/>
            <a:ext cx="842486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40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五專優先免試與聯合免試入學方式</a:t>
            </a:r>
            <a:endParaRPr lang="zh-TW" altLang="en-US" sz="4000">
              <a:solidFill>
                <a:srgbClr val="0000FF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6323" name="內容版面配置區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zh-TW" altLang="en-US" b="1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五專優先免試：使用五專優免比序積分，採全國一區電腦選填志願分發，不限地區、學校、科系，至多</a:t>
            </a:r>
            <a:r>
              <a:rPr lang="en-US" altLang="zh-TW" b="1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b="1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個志願。</a:t>
            </a:r>
            <a:endParaRPr lang="en-US" altLang="zh-TW" b="1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五專聯合免試：使用五專聯免比序積分，親自或委託到所報名的學校，以分發順位現場登記科系（貼榜）。</a:t>
            </a:r>
            <a:endParaRPr lang="en-US" altLang="zh-TW" b="1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6324" name="投影片編號版面配置區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TW" altLang="en-US" sz="14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208214" y="2349500"/>
          <a:ext cx="7775575" cy="31115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3491">
                  <a:extLst>
                    <a:ext uri="{9D8B030D-6E8A-4147-A177-3AD203B41FA5}">
                      <a16:colId xmlns:a16="http://schemas.microsoft.com/office/drawing/2014/main" xmlns="" val="3310052495"/>
                    </a:ext>
                  </a:extLst>
                </a:gridCol>
                <a:gridCol w="1886739">
                  <a:extLst>
                    <a:ext uri="{9D8B030D-6E8A-4147-A177-3AD203B41FA5}">
                      <a16:colId xmlns:a16="http://schemas.microsoft.com/office/drawing/2014/main" xmlns="" val="3677964015"/>
                    </a:ext>
                  </a:extLst>
                </a:gridCol>
                <a:gridCol w="1555115">
                  <a:extLst>
                    <a:ext uri="{9D8B030D-6E8A-4147-A177-3AD203B41FA5}">
                      <a16:colId xmlns:a16="http://schemas.microsoft.com/office/drawing/2014/main" xmlns="" val="604734707"/>
                    </a:ext>
                  </a:extLst>
                </a:gridCol>
                <a:gridCol w="1555115">
                  <a:extLst>
                    <a:ext uri="{9D8B030D-6E8A-4147-A177-3AD203B41FA5}">
                      <a16:colId xmlns:a16="http://schemas.microsoft.com/office/drawing/2014/main" xmlns="" val="3339444683"/>
                    </a:ext>
                  </a:extLst>
                </a:gridCol>
                <a:gridCol w="1555115">
                  <a:extLst>
                    <a:ext uri="{9D8B030D-6E8A-4147-A177-3AD203B41FA5}">
                      <a16:colId xmlns:a16="http://schemas.microsoft.com/office/drawing/2014/main" xmlns="" val="1257428533"/>
                    </a:ext>
                  </a:extLst>
                </a:gridCol>
              </a:tblGrid>
              <a:tr h="853864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zh-TW" altLang="en-US" sz="1800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五專免試</a:t>
                      </a:r>
                      <a:endParaRPr lang="zh-TW" altLang="en-US" sz="1800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marL="91425" marR="91425" marT="45705" marB="45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zh-TW" altLang="en-US" sz="1800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選擇學校</a:t>
                      </a:r>
                      <a:endParaRPr lang="zh-TW" altLang="en-US" sz="1800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marL="91425" marR="91425" marT="45705" marB="45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zh-TW" altLang="en-US" sz="1800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志願</a:t>
                      </a:r>
                      <a:endParaRPr lang="zh-TW" altLang="en-US" sz="1800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marL="91425" marR="91425" marT="45705" marB="45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zh-TW" altLang="en-US" sz="1800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報名</a:t>
                      </a:r>
                      <a:endParaRPr lang="zh-TW" altLang="en-US" sz="1800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marL="91425" marR="91425" marT="45705" marB="457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zh-TW" altLang="en-US" sz="1800" dirty="0" smtClean="0"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放榜</a:t>
                      </a:r>
                      <a:endParaRPr lang="zh-TW" altLang="en-US" sz="1800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marL="91425" marR="91425" marT="45705" marB="45705"/>
                </a:tc>
                <a:extLst>
                  <a:ext uri="{0D108BD9-81ED-4DB2-BD59-A6C34878D82A}">
                    <a16:rowId xmlns:a16="http://schemas.microsoft.com/office/drawing/2014/main" xmlns="" val="1009553965"/>
                  </a:ext>
                </a:extLst>
              </a:tr>
              <a:tr h="1188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優先免試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endParaRPr lang="zh-TW" altLang="en-US" sz="1800" dirty="0"/>
                    </a:p>
                  </a:txBody>
                  <a:tcPr marL="91425" marR="91425" marT="45705" marB="4570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加入優免之</a:t>
                      </a:r>
                      <a:r>
                        <a:rPr lang="en-US" altLang="zh-TW" sz="1800" dirty="0" smtClean="0"/>
                        <a:t>47</a:t>
                      </a:r>
                      <a:r>
                        <a:rPr lang="zh-TW" altLang="en-US" sz="1800" dirty="0" smtClean="0"/>
                        <a:t>所五專</a:t>
                      </a:r>
                      <a:endParaRPr lang="zh-TW" altLang="en-US" sz="1800" dirty="0"/>
                    </a:p>
                  </a:txBody>
                  <a:tcPr marL="91425" marR="91425" marT="45705" marB="4570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三十個志願</a:t>
                      </a:r>
                      <a:endParaRPr lang="en-US" altLang="zh-TW" sz="1800" dirty="0" smtClean="0"/>
                    </a:p>
                    <a:p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</a:rPr>
                        <a:t>與高中職分離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marL="91425" marR="91425" marT="45705" marB="4570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限應屆畢業生、由國中端集體報名</a:t>
                      </a:r>
                      <a:endParaRPr lang="zh-TW" altLang="en-US" sz="1800" dirty="0"/>
                    </a:p>
                  </a:txBody>
                  <a:tcPr marL="91425" marR="91425" marT="45705" marB="4570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網路填志願、網路分發</a:t>
                      </a:r>
                      <a:endParaRPr lang="zh-TW" altLang="en-US" sz="1800" dirty="0"/>
                    </a:p>
                  </a:txBody>
                  <a:tcPr marL="91425" marR="91425" marT="45705" marB="45705"/>
                </a:tc>
                <a:extLst>
                  <a:ext uri="{0D108BD9-81ED-4DB2-BD59-A6C34878D82A}">
                    <a16:rowId xmlns:a16="http://schemas.microsoft.com/office/drawing/2014/main" xmlns="" val="3588973634"/>
                  </a:ext>
                </a:extLst>
              </a:tr>
              <a:tr h="106875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TW" altLang="en-US" sz="1800" dirty="0" smtClean="0"/>
                        <a:t>聯合免試</a:t>
                      </a:r>
                      <a:endParaRPr lang="zh-TW" altLang="en-US" sz="1800" dirty="0"/>
                    </a:p>
                  </a:txBody>
                  <a:tcPr marL="91425" marR="91425" marT="45705" marB="4570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只能選全國任何一所五專</a:t>
                      </a:r>
                      <a:endParaRPr lang="zh-TW" altLang="en-US" sz="1800" dirty="0"/>
                    </a:p>
                  </a:txBody>
                  <a:tcPr marL="91425" marR="91425" marT="45705" marB="4570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選校不選科系</a:t>
                      </a:r>
                      <a:endParaRPr lang="zh-TW" altLang="en-US" sz="1800" dirty="0"/>
                    </a:p>
                  </a:txBody>
                  <a:tcPr marL="91425" marR="91425" marT="45705" marB="4570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不限應屆畢業生、自行購買簡章及報名表</a:t>
                      </a:r>
                      <a:endParaRPr lang="zh-TW" altLang="en-US" sz="1800" dirty="0"/>
                    </a:p>
                  </a:txBody>
                  <a:tcPr marL="91425" marR="91425" marT="45705" marB="45705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現場選系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登記分發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報到</a:t>
                      </a:r>
                      <a:endParaRPr lang="zh-TW" altLang="en-US" sz="1800" dirty="0"/>
                    </a:p>
                  </a:txBody>
                  <a:tcPr marL="91425" marR="91425" marT="45705" marB="45705"/>
                </a:tc>
                <a:extLst>
                  <a:ext uri="{0D108BD9-81ED-4DB2-BD59-A6C34878D82A}">
                    <a16:rowId xmlns:a16="http://schemas.microsoft.com/office/drawing/2014/main" xmlns="" val="3595942002"/>
                  </a:ext>
                </a:extLst>
              </a:tr>
            </a:tbl>
          </a:graphicData>
        </a:graphic>
      </p:graphicFrame>
      <p:sp>
        <p:nvSpPr>
          <p:cNvPr id="57373" name="文字方塊 4"/>
          <p:cNvSpPr txBox="1">
            <a:spLocks noChangeArrowheads="1"/>
          </p:cNvSpPr>
          <p:nvPr/>
        </p:nvSpPr>
        <p:spPr bwMode="auto">
          <a:xfrm>
            <a:off x="3432176" y="1196975"/>
            <a:ext cx="4645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chemeClr val="tx1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五專入學方式</a:t>
            </a:r>
          </a:p>
        </p:txBody>
      </p:sp>
    </p:spTree>
    <p:extLst>
      <p:ext uri="{BB962C8B-B14F-4D97-AF65-F5344CB8AC3E}">
        <p14:creationId xmlns:p14="http://schemas.microsoft.com/office/powerpoint/2010/main" val="222147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68"/>
          <p:cNvSpPr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187210A-FB90-4F8C-BB21-C89B6A2F3068}" type="slidenum">
              <a:rPr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2738414" y="1428736"/>
          <a:ext cx="700092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847850" y="1125539"/>
            <a:ext cx="8458200" cy="777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buFontTx/>
              <a:buBlip>
                <a:blip r:embed="rId9"/>
              </a:buBlip>
              <a:defRPr/>
            </a:pPr>
            <a:r>
              <a:rPr lang="zh-TW" altLang="en-US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五專聯合免試入學超額比序總積分滿分</a:t>
            </a:r>
            <a:r>
              <a:rPr lang="en-US" altLang="zh-TW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分，共採計</a:t>
            </a:r>
            <a:r>
              <a:rPr lang="en-US" altLang="zh-TW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個主項目，各項目說明如下</a:t>
            </a:r>
            <a:r>
              <a:rPr lang="en-US" altLang="zh-TW" sz="2700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6021" name="標題 1"/>
          <p:cNvSpPr txBox="1">
            <a:spLocks/>
          </p:cNvSpPr>
          <p:nvPr/>
        </p:nvSpPr>
        <p:spPr bwMode="gray">
          <a:xfrm>
            <a:off x="2063750" y="549276"/>
            <a:ext cx="81359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五專聯合免試入學</a:t>
            </a:r>
            <a:r>
              <a:rPr lang="zh-TW" altLang="en-US" sz="36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比序表</a:t>
            </a:r>
            <a:endParaRPr lang="zh-TW" alt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2208214" y="1916113"/>
          <a:ext cx="7920037" cy="4781550"/>
        </p:xfrm>
        <a:graphic>
          <a:graphicData uri="http://schemas.openxmlformats.org/drawingml/2006/table">
            <a:tbl>
              <a:tblPr/>
              <a:tblGrid>
                <a:gridCol w="1871662">
                  <a:extLst>
                    <a:ext uri="{9D8B030D-6E8A-4147-A177-3AD203B41FA5}">
                      <a16:colId xmlns:a16="http://schemas.microsoft.com/office/drawing/2014/main" xmlns="" val="1479036231"/>
                    </a:ext>
                  </a:extLst>
                </a:gridCol>
                <a:gridCol w="4679950">
                  <a:extLst>
                    <a:ext uri="{9D8B030D-6E8A-4147-A177-3AD203B41FA5}">
                      <a16:colId xmlns:a16="http://schemas.microsoft.com/office/drawing/2014/main" xmlns="" val="4627909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276094179"/>
                    </a:ext>
                  </a:extLst>
                </a:gridCol>
              </a:tblGrid>
              <a:tr h="504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比序項目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比序內容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積分上限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9617332"/>
                  </a:ext>
                </a:extLst>
              </a:tr>
              <a:tr h="684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多元學習表現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包含競賽、服務學習、日常生活表現評量、體適能等分項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9336816"/>
                  </a:ext>
                </a:extLst>
              </a:tr>
              <a:tr h="557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技藝優良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技藝教育課程成績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8646971"/>
                  </a:ext>
                </a:extLst>
              </a:tr>
              <a:tr h="640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弱勢身分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具低收入戶、中低收入戶、直系血親尊親屬支領失業給付或特殊境遇家庭子女身分者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4888691"/>
                  </a:ext>
                </a:extLst>
              </a:tr>
              <a:tr h="640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均衡學習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健康與體育、藝術與人文、綜合活動三大學習領域成績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453780"/>
                  </a:ext>
                </a:extLst>
              </a:tr>
              <a:tr h="640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適性輔導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4A7B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國中學生生涯輔導紀錄手冊中「生涯發展規劃書」之師長綜合意見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1904266"/>
                  </a:ext>
                </a:extLst>
              </a:tr>
              <a:tr h="557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國中教育會考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國文、英語、數學、自然、社會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科成績等級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1618208"/>
                  </a:ext>
                </a:extLst>
              </a:tr>
              <a:tr h="557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其他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由各五專學校依學校發展需求訂定之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1775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7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1193</Words>
  <Application>Microsoft Office PowerPoint</Application>
  <PresentationFormat>寬螢幕</PresentationFormat>
  <Paragraphs>190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35" baseType="lpstr">
      <vt:lpstr>文鼎中特圓</vt:lpstr>
      <vt:lpstr>文鼎超顏楷</vt:lpstr>
      <vt:lpstr>新細明體</vt:lpstr>
      <vt:lpstr>標楷體</vt:lpstr>
      <vt:lpstr>Arial</vt:lpstr>
      <vt:lpstr>Calibri</vt:lpstr>
      <vt:lpstr>Calibri Light</vt:lpstr>
      <vt:lpstr>Times New Roman</vt:lpstr>
      <vt:lpstr>Verdana</vt:lpstr>
      <vt:lpstr>Office 佈景主題</vt:lpstr>
      <vt:lpstr>回顧</vt:lpstr>
      <vt:lpstr>PowerPoint 簡報</vt:lpstr>
      <vt:lpstr>PowerPoint 簡報</vt:lpstr>
      <vt:lpstr>PowerPoint 簡報</vt:lpstr>
      <vt:lpstr>PowerPoint 簡報</vt:lpstr>
      <vt:lpstr>五專入學時程</vt:lpstr>
      <vt:lpstr>五專優先免試與聯合免試比序 </vt:lpstr>
      <vt:lpstr>五專優先免試與聯合免試入學方式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chang</cp:lastModifiedBy>
  <cp:revision>1</cp:revision>
  <dcterms:created xsi:type="dcterms:W3CDTF">2018-03-08T07:57:17Z</dcterms:created>
  <dcterms:modified xsi:type="dcterms:W3CDTF">2018-03-08T13:03:31Z</dcterms:modified>
</cp:coreProperties>
</file>